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257" r:id="rId7"/>
    <p:sldId id="260" r:id="rId8"/>
    <p:sldId id="261" r:id="rId9"/>
    <p:sldId id="262" r:id="rId10"/>
    <p:sldId id="263" r:id="rId11"/>
    <p:sldId id="264" r:id="rId12"/>
    <p:sldId id="271" r:id="rId13"/>
    <p:sldId id="267" r:id="rId14"/>
    <p:sldId id="266" r:id="rId15"/>
    <p:sldId id="265" r:id="rId16"/>
    <p:sldId id="268" r:id="rId17"/>
    <p:sldId id="269" r:id="rId18"/>
    <p:sldId id="27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7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883433-E311-4212-BEB1-B24C089E3E2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E5B796-90CC-4AEC-B8FE-184FD0AF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72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E42ABB-38C8-4C10-B1CB-C6E76A6B555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D3D53C-F382-4BB8-9E0D-D6CBD9582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0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3D53C-F382-4BB8-9E0D-D6CBD9582F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81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3D53C-F382-4BB8-9E0D-D6CBD9582F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4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3D53C-F382-4BB8-9E0D-D6CBD9582F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0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3D53C-F382-4BB8-9E0D-D6CBD9582F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66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3D53C-F382-4BB8-9E0D-D6CBD9582F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18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3D53C-F382-4BB8-9E0D-D6CBD9582F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11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3D53C-F382-4BB8-9E0D-D6CBD9582F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82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3D53C-F382-4BB8-9E0D-D6CBD9582F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2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3734410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35" y="205465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7665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924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702443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6"/>
            <a:ext cx="702443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031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8290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2770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8290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2770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y.teachlikeachampion.com/book/1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y.teachlikeachampion.com/book/1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point.leeschools.net/schools/bne/_layouts/15/WopiFrame.aspx?sourcedoc=/schools/bne/Shared%20Documents/Intervention%20Resources/KG_Leadership_PLC_Agenda.dotx&amp;action=defaul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harepoint.leeschools.net/schools/bne/_layouts/15/WopiFrame.aspx?sourcedoc=/schools/bne/Administration/PLC/PLC%20Leadership%20Agenda/5th_Leadership_PLC_Agenda.dotx&amp;action=view&amp;Source=https://sharepoint.leeschools.net/schools/bne/Administration/Forms/AllItems.aspx&amp;RootFolder%3D/schools/bne/Administration/PLC/PLC%20Leadership%20Agenda%26InitialTabId%3DRibbon.Document%26VisibilityContext%3DWSSTabPersistence=DefaultItemOp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harepoint.leeschools.net/schools/bne/Shared%20Documents/Intervention%20Resources/common%20board%20config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y.teachlikeachampion.com/book/18" TargetMode="External"/><Relationship Id="rId3" Type="http://schemas.openxmlformats.org/officeDocument/2006/relationships/hyperlink" Target="http://sharepoint.leeschools.net/schools/bne/_layouts/15/WopiFrame.aspx?sourcedoc=/schools/bne/Shared%20Documents/Intervention%20Resources/Intervention%20Group%20Flow%20Chart-Updated.docx&amp;action=default" TargetMode="External"/><Relationship Id="rId7" Type="http://schemas.openxmlformats.org/officeDocument/2006/relationships/hyperlink" Target="https://sharepoint.leeschools.net/schools/bne/_layouts/15/WopiFrame.aspx?sourcedoc=/schools/bne/Administration/Standards_Driven_Data_Tracking/Intervention%20Group%20Flow%20Chart-Updated.docx&amp;action=defaul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arepoint.leeschools.net/schools/bne/_layouts/15/WopiFrame.aspx?sourcedoc=/schools/bne/Shared%20Documents/Intervention%20Resources/RI%203%208%20Intervention%20Groupings%20RESULTS.xlsx&amp;action=default" TargetMode="External"/><Relationship Id="rId5" Type="http://schemas.openxmlformats.org/officeDocument/2006/relationships/hyperlink" Target="http://sharepoint.leeschools.net/schools/bne/_layouts/15/WopiFrame.aspx?sourcedoc=/schools/bne/Shared%20Documents/Intervention%20Resources/RI%203%208%20LETTER%20TO%20TEACHERS.docx&amp;action=default" TargetMode="External"/><Relationship Id="rId4" Type="http://schemas.openxmlformats.org/officeDocument/2006/relationships/hyperlink" Target="https://sharepoint.leeschools.net/schools/bne/_layouts/15/WopiFrame.aspx?sourcedoc=/schools/bne/Administration/Beginning%20of%20the%20Year/Presentations/RI%203%208%20Intervention%20Groupings%20RESULTS.xlsx&amp;action=defaul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y.teachlikeachampion.com/book/1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3276295"/>
            <a:ext cx="7772400" cy="1679755"/>
          </a:xfrm>
        </p:spPr>
        <p:txBody>
          <a:bodyPr>
            <a:normAutofit/>
          </a:bodyPr>
          <a:lstStyle/>
          <a:p>
            <a:r>
              <a:rPr lang="en-US" dirty="0" smtClean="0"/>
              <a:t>Reflections of Our Journey</a:t>
            </a:r>
            <a:br>
              <a:rPr lang="en-US" dirty="0" smtClean="0"/>
            </a:br>
            <a:r>
              <a:rPr lang="en-US" dirty="0" smtClean="0"/>
              <a:t>2015 - 2017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PD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4428445"/>
          </a:xfrm>
        </p:spPr>
        <p:txBody>
          <a:bodyPr>
            <a:normAutofit/>
          </a:bodyPr>
          <a:lstStyle/>
          <a:p>
            <a:r>
              <a:rPr lang="en-US" dirty="0" smtClean="0"/>
              <a:t>Thinking Maps</a:t>
            </a:r>
          </a:p>
          <a:p>
            <a:r>
              <a:rPr lang="en-US" dirty="0" smtClean="0"/>
              <a:t>Kagan</a:t>
            </a:r>
          </a:p>
          <a:p>
            <a:r>
              <a:rPr lang="en-US" dirty="0" smtClean="0"/>
              <a:t>Whole Brain Teaching</a:t>
            </a:r>
          </a:p>
          <a:p>
            <a:r>
              <a:rPr lang="en-US" dirty="0" smtClean="0"/>
              <a:t>TLC – Teach Like a Champion</a:t>
            </a:r>
          </a:p>
          <a:p>
            <a:r>
              <a:rPr lang="en-US" dirty="0" smtClean="0"/>
              <a:t>Book Study and periodic review of educational articles</a:t>
            </a:r>
          </a:p>
          <a:p>
            <a:r>
              <a:rPr lang="en-US" dirty="0" smtClean="0"/>
              <a:t>Technology – Google Classroom, etc.</a:t>
            </a:r>
          </a:p>
        </p:txBody>
      </p:sp>
    </p:spTree>
    <p:extLst>
      <p:ext uri="{BB962C8B-B14F-4D97-AF65-F5344CB8AC3E}">
        <p14:creationId xmlns:p14="http://schemas.microsoft.com/office/powerpoint/2010/main" val="7089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50392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Administration + Teachers</a:t>
            </a:r>
          </a:p>
          <a:p>
            <a:r>
              <a:rPr lang="en-US" dirty="0" smtClean="0"/>
              <a:t>Teachers + Coaches +  Staff + Students + Parents</a:t>
            </a:r>
          </a:p>
          <a:p>
            <a:r>
              <a:rPr lang="en-US" dirty="0" smtClean="0"/>
              <a:t>Keep lines open</a:t>
            </a:r>
          </a:p>
          <a:p>
            <a:r>
              <a:rPr lang="en-US" dirty="0" smtClean="0"/>
              <a:t>Communicate questions to Admin</a:t>
            </a:r>
          </a:p>
          <a:p>
            <a:r>
              <a:rPr lang="en-US" dirty="0" smtClean="0"/>
              <a:t>Speak to each student daily</a:t>
            </a:r>
          </a:p>
          <a:p>
            <a:r>
              <a:rPr lang="en-US" dirty="0" smtClean="0"/>
              <a:t>Let students know they mean a lot to you</a:t>
            </a:r>
          </a:p>
          <a:p>
            <a:r>
              <a:rPr lang="en-US" dirty="0" smtClean="0"/>
              <a:t>Write a note to your students’ parents within the first 2 weeks of school and keep communication open</a:t>
            </a:r>
          </a:p>
          <a:p>
            <a:r>
              <a:rPr lang="en-US" dirty="0" smtClean="0"/>
              <a:t>Translators are provided for meetings</a:t>
            </a:r>
          </a:p>
          <a:p>
            <a:r>
              <a:rPr lang="en-US" dirty="0" smtClean="0"/>
              <a:t>Check-in/Check-out mentoring system for specific students</a:t>
            </a:r>
          </a:p>
        </p:txBody>
      </p:sp>
    </p:spTree>
    <p:extLst>
      <p:ext uri="{BB962C8B-B14F-4D97-AF65-F5344CB8AC3E}">
        <p14:creationId xmlns:p14="http://schemas.microsoft.com/office/powerpoint/2010/main" val="175739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Curriculum/Technology Specialist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488656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Teaches lessons focused on content area standards and FSA type questions</a:t>
            </a:r>
          </a:p>
          <a:p>
            <a:r>
              <a:rPr lang="en-US" dirty="0" smtClean="0"/>
              <a:t>Models lessons; teachers implement lesson structure and include sites that are used</a:t>
            </a:r>
          </a:p>
          <a:p>
            <a:pPr lvl="1"/>
            <a:r>
              <a:rPr lang="en-US" dirty="0" err="1" smtClean="0"/>
              <a:t>ReadyGen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Read 180</a:t>
            </a:r>
          </a:p>
          <a:p>
            <a:pPr lvl="1"/>
            <a:r>
              <a:rPr lang="en-US" dirty="0" err="1" smtClean="0"/>
              <a:t>Cpalms</a:t>
            </a:r>
            <a:endParaRPr lang="en-US" dirty="0" smtClean="0"/>
          </a:p>
          <a:p>
            <a:pPr lvl="1"/>
            <a:r>
              <a:rPr lang="en-US" dirty="0" smtClean="0"/>
              <a:t>Safari Montage</a:t>
            </a:r>
          </a:p>
          <a:p>
            <a:pPr lvl="1"/>
            <a:r>
              <a:rPr lang="en-US" dirty="0" err="1" smtClean="0"/>
              <a:t>ReadWorks</a:t>
            </a:r>
            <a:r>
              <a:rPr lang="en-US" dirty="0" smtClean="0"/>
              <a:t>/</a:t>
            </a:r>
            <a:r>
              <a:rPr lang="en-US" dirty="0" err="1" smtClean="0"/>
              <a:t>Readworks</a:t>
            </a:r>
            <a:r>
              <a:rPr lang="en-US" dirty="0" smtClean="0"/>
              <a:t> Digital</a:t>
            </a:r>
          </a:p>
          <a:p>
            <a:pPr lvl="1"/>
            <a:r>
              <a:rPr lang="en-US" dirty="0" err="1" smtClean="0"/>
              <a:t>Edcite</a:t>
            </a:r>
            <a:endParaRPr lang="en-US" dirty="0" smtClean="0"/>
          </a:p>
          <a:p>
            <a:pPr lvl="1"/>
            <a:r>
              <a:rPr lang="en-US" dirty="0" smtClean="0"/>
              <a:t>Ten Marks</a:t>
            </a:r>
          </a:p>
          <a:p>
            <a:pPr lvl="1"/>
            <a:r>
              <a:rPr lang="en-US" dirty="0" smtClean="0"/>
              <a:t>Study Jams</a:t>
            </a:r>
          </a:p>
          <a:p>
            <a:pPr lvl="1"/>
            <a:r>
              <a:rPr lang="en-US" dirty="0" smtClean="0"/>
              <a:t>Gizmos</a:t>
            </a:r>
          </a:p>
          <a:p>
            <a:pPr lvl="1"/>
            <a:r>
              <a:rPr lang="en-US" dirty="0" smtClean="0"/>
              <a:t>FSA Practice Tests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707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4428445"/>
          </a:xfrm>
        </p:spPr>
        <p:txBody>
          <a:bodyPr>
            <a:normAutofit/>
          </a:bodyPr>
          <a:lstStyle/>
          <a:p>
            <a:r>
              <a:rPr lang="en-US" dirty="0" smtClean="0"/>
              <a:t>Attendance is monitored daily</a:t>
            </a:r>
          </a:p>
          <a:p>
            <a:r>
              <a:rPr lang="en-US" dirty="0" smtClean="0"/>
              <a:t>Office staff make phone calls home</a:t>
            </a:r>
          </a:p>
          <a:p>
            <a:r>
              <a:rPr lang="en-US" dirty="0" smtClean="0"/>
              <a:t>Social worker visits families</a:t>
            </a:r>
          </a:p>
          <a:p>
            <a:r>
              <a:rPr lang="en-US" dirty="0" smtClean="0"/>
              <a:t>School Counselor meets with parents and students; arranges support programs for students</a:t>
            </a:r>
          </a:p>
        </p:txBody>
      </p:sp>
    </p:spTree>
    <p:extLst>
      <p:ext uri="{BB962C8B-B14F-4D97-AF65-F5344CB8AC3E}">
        <p14:creationId xmlns:p14="http://schemas.microsoft.com/office/powerpoint/2010/main" val="297627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5195" y="2818180"/>
            <a:ext cx="6885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Are these the answers?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276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/>
          <a:lstStyle/>
          <a:p>
            <a:pPr algn="l"/>
            <a:r>
              <a:rPr lang="en-US" dirty="0" smtClean="0"/>
              <a:t>Focus at BSE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5"/>
            <a:ext cx="7474310" cy="16797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establish relationships</a:t>
            </a:r>
          </a:p>
          <a:p>
            <a:r>
              <a:rPr lang="en-US" dirty="0" smtClean="0"/>
              <a:t>Everyone is respected</a:t>
            </a:r>
          </a:p>
          <a:p>
            <a:r>
              <a:rPr lang="en-US" dirty="0" smtClean="0"/>
              <a:t>All members are celebrated for their gifts and talents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28960" y="3276295"/>
            <a:ext cx="74660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First Impressions and Connections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2490" y="4385625"/>
            <a:ext cx="7474310" cy="1679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Teachers greet students at door</a:t>
            </a:r>
          </a:p>
          <a:p>
            <a:r>
              <a:rPr lang="en-US" dirty="0" smtClean="0"/>
              <a:t>Positive and collaborative classroom environment</a:t>
            </a:r>
          </a:p>
          <a:p>
            <a:r>
              <a:rPr lang="en-US" dirty="0" smtClean="0"/>
              <a:t>Build Relationships</a:t>
            </a:r>
          </a:p>
          <a:p>
            <a:pPr lvl="1"/>
            <a:r>
              <a:rPr lang="en-US" dirty="0" smtClean="0"/>
              <a:t>Administration and leadership team follow same expectation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6260905"/>
            <a:ext cx="9144000" cy="527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C27002"/>
                </a:solidFill>
              </a:rPr>
              <a:t>TLC FG – Clips 27 &amp; TLC 2.0 </a:t>
            </a:r>
            <a:r>
              <a:rPr lang="en-US" dirty="0" smtClean="0">
                <a:solidFill>
                  <a:srgbClr val="C27002"/>
                </a:solidFill>
                <a:hlinkClick r:id="rId2"/>
              </a:rPr>
              <a:t>Chapter 10 Clip 47</a:t>
            </a:r>
            <a:endParaRPr lang="en-US" dirty="0">
              <a:solidFill>
                <a:srgbClr val="C270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Establish Efficient Routines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4428445"/>
          </a:xfrm>
        </p:spPr>
        <p:txBody>
          <a:bodyPr>
            <a:normAutofit/>
          </a:bodyPr>
          <a:lstStyle/>
          <a:p>
            <a:r>
              <a:rPr lang="en-US" dirty="0" smtClean="0"/>
              <a:t>Academic and behavioral expectations are reviewed regularly – assemblies</a:t>
            </a:r>
          </a:p>
          <a:p>
            <a:r>
              <a:rPr lang="en-US" dirty="0" smtClean="0"/>
              <a:t>PBIS school</a:t>
            </a:r>
          </a:p>
          <a:p>
            <a:r>
              <a:rPr lang="en-US" dirty="0" smtClean="0"/>
              <a:t>Celebrate often/assemblies and recognitions</a:t>
            </a:r>
          </a:p>
          <a:p>
            <a:r>
              <a:rPr lang="en-US" dirty="0" smtClean="0"/>
              <a:t>Set goals</a:t>
            </a:r>
          </a:p>
          <a:p>
            <a:r>
              <a:rPr lang="en-US" dirty="0" smtClean="0"/>
              <a:t>Check-in/Check-out system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260905"/>
            <a:ext cx="9144000" cy="527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C27002"/>
                </a:solidFill>
                <a:hlinkClick r:id="rId3"/>
              </a:rPr>
              <a:t>TLC 2.0 Clips 54, 55 &amp; 59</a:t>
            </a:r>
            <a:endParaRPr lang="en-US" dirty="0">
              <a:solidFill>
                <a:srgbClr val="C270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9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Leadership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4428445"/>
          </a:xfrm>
        </p:spPr>
        <p:txBody>
          <a:bodyPr>
            <a:normAutofit/>
          </a:bodyPr>
          <a:lstStyle/>
          <a:p>
            <a:r>
              <a:rPr lang="en-US" dirty="0" smtClean="0"/>
              <a:t>Each leadership team member is assigned a grade level and everyone teaches</a:t>
            </a:r>
          </a:p>
          <a:p>
            <a:pPr lvl="1"/>
            <a:r>
              <a:rPr lang="en-US" dirty="0" smtClean="0"/>
              <a:t>Admin – Caputo/</a:t>
            </a:r>
            <a:r>
              <a:rPr lang="en-US" dirty="0" err="1" smtClean="0"/>
              <a:t>Fiora</a:t>
            </a:r>
            <a:endParaRPr lang="en-US" dirty="0" smtClean="0"/>
          </a:p>
          <a:p>
            <a:pPr lvl="1"/>
            <a:r>
              <a:rPr lang="en-US" dirty="0" smtClean="0"/>
              <a:t>Coaches – </a:t>
            </a:r>
            <a:r>
              <a:rPr lang="en-US" dirty="0" err="1" smtClean="0"/>
              <a:t>Schumbacker</a:t>
            </a:r>
            <a:endParaRPr lang="en-US" dirty="0" smtClean="0"/>
          </a:p>
          <a:p>
            <a:pPr lvl="1"/>
            <a:r>
              <a:rPr lang="en-US" dirty="0" smtClean="0"/>
              <a:t>ESE &amp; MTSS &amp; ELL – </a:t>
            </a:r>
            <a:r>
              <a:rPr lang="en-US" dirty="0" err="1" smtClean="0"/>
              <a:t>Gelletly</a:t>
            </a:r>
            <a:r>
              <a:rPr lang="en-US" dirty="0" smtClean="0"/>
              <a:t>/Ramsey</a:t>
            </a:r>
          </a:p>
          <a:p>
            <a:pPr lvl="1"/>
            <a:r>
              <a:rPr lang="en-US" dirty="0" smtClean="0"/>
              <a:t>Gifted/Tech – DeRobbio</a:t>
            </a:r>
            <a:endParaRPr lang="en-US" dirty="0"/>
          </a:p>
          <a:p>
            <a:pPr lvl="1"/>
            <a:r>
              <a:rPr lang="en-US" dirty="0"/>
              <a:t>Curriculum/Tech – </a:t>
            </a:r>
            <a:r>
              <a:rPr lang="en-US" dirty="0" smtClean="0"/>
              <a:t>Robinson</a:t>
            </a:r>
          </a:p>
          <a:p>
            <a:pPr lvl="1"/>
            <a:r>
              <a:rPr lang="en-US" dirty="0" smtClean="0"/>
              <a:t>Teacher Leaders – Laney/Thompson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42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Ongoing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44284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Teacher leaders and coaches assist with data collection &amp; analysis to save teachers time for PLC meetings</a:t>
            </a:r>
          </a:p>
          <a:p>
            <a:pPr lvl="1"/>
            <a:r>
              <a:rPr lang="en-US" dirty="0" smtClean="0"/>
              <a:t>Item Analysis of standards on assessments</a:t>
            </a:r>
          </a:p>
          <a:p>
            <a:pPr lvl="1"/>
            <a:r>
              <a:rPr lang="en-US" dirty="0" smtClean="0"/>
              <a:t>Standards acquisition as based on STAR assessments grouped by grade level and class</a:t>
            </a:r>
          </a:p>
          <a:p>
            <a:pPr lvl="1"/>
            <a:r>
              <a:rPr lang="en-US" dirty="0" smtClean="0"/>
              <a:t>Analysis of SRA screening, Read 180 and </a:t>
            </a:r>
            <a:r>
              <a:rPr lang="en-US" dirty="0" err="1" smtClean="0"/>
              <a:t>ReadyGen</a:t>
            </a:r>
            <a:r>
              <a:rPr lang="en-US" dirty="0" smtClean="0"/>
              <a:t> assessments</a:t>
            </a:r>
          </a:p>
          <a:p>
            <a:r>
              <a:rPr lang="en-US" dirty="0" smtClean="0"/>
              <a:t>Monthly Dialogue</a:t>
            </a:r>
          </a:p>
          <a:p>
            <a:pPr lvl="1"/>
            <a:r>
              <a:rPr lang="en-US" dirty="0" smtClean="0"/>
              <a:t>Discussion of what worked and how we can help our students improve</a:t>
            </a:r>
          </a:p>
          <a:p>
            <a:pPr lvl="1"/>
            <a:r>
              <a:rPr lang="en-US" dirty="0" smtClean="0"/>
              <a:t>Culture of collaboration and problem solving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986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PLC – Professional Learning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442844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Weekly meetings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/>
              <a:t>Be present and on time</a:t>
            </a:r>
          </a:p>
          <a:p>
            <a:pPr lvl="1"/>
            <a:r>
              <a:rPr lang="en-US" dirty="0" smtClean="0"/>
              <a:t>Contribute to discussions</a:t>
            </a:r>
          </a:p>
          <a:p>
            <a:pPr lvl="1"/>
            <a:r>
              <a:rPr lang="en-US" dirty="0" smtClean="0"/>
              <a:t>Collaborate with team members</a:t>
            </a:r>
          </a:p>
          <a:p>
            <a:r>
              <a:rPr lang="en-US" dirty="0" smtClean="0"/>
              <a:t>Vertical PLCs</a:t>
            </a:r>
          </a:p>
          <a:p>
            <a:r>
              <a:rPr lang="en-US" dirty="0" smtClean="0"/>
              <a:t>Leadership </a:t>
            </a:r>
            <a:r>
              <a:rPr lang="en-US" dirty="0"/>
              <a:t>t</a:t>
            </a:r>
            <a:r>
              <a:rPr lang="en-US" dirty="0" smtClean="0"/>
              <a:t>eam members and ESE/MTSS Support Specialists focus on students’ needs</a:t>
            </a:r>
          </a:p>
          <a:p>
            <a:r>
              <a:rPr lang="en-US" dirty="0" smtClean="0"/>
              <a:t>Paraprofessionals assigned to specific classes and students</a:t>
            </a:r>
          </a:p>
        </p:txBody>
      </p:sp>
    </p:spTree>
    <p:extLst>
      <p:ext uri="{BB962C8B-B14F-4D97-AF65-F5344CB8AC3E}">
        <p14:creationId xmlns:p14="http://schemas.microsoft.com/office/powerpoint/2010/main" val="4237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High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856" y="1596540"/>
            <a:ext cx="7474310" cy="5039265"/>
          </a:xfrm>
        </p:spPr>
        <p:txBody>
          <a:bodyPr>
            <a:no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igh expectations of teachers, students, and high expectations of administrators</a:t>
            </a:r>
          </a:p>
          <a:p>
            <a:pPr lvl="1"/>
            <a:r>
              <a:rPr lang="en-US" sz="2000" dirty="0" smtClean="0"/>
              <a:t>Emphasis on classroom practices that promote achievement</a:t>
            </a:r>
          </a:p>
          <a:p>
            <a:pPr lvl="1"/>
            <a:r>
              <a:rPr lang="en-US" sz="2000" dirty="0" smtClean="0"/>
              <a:t>Teach Like a Champion</a:t>
            </a:r>
          </a:p>
          <a:p>
            <a:pPr lvl="2"/>
            <a:r>
              <a:rPr lang="en-US" sz="1600" dirty="0" smtClean="0"/>
              <a:t>SLANT</a:t>
            </a:r>
          </a:p>
          <a:p>
            <a:pPr lvl="2"/>
            <a:r>
              <a:rPr lang="en-US" sz="1600" dirty="0" smtClean="0"/>
              <a:t>Track</a:t>
            </a:r>
          </a:p>
          <a:p>
            <a:pPr lvl="2"/>
            <a:r>
              <a:rPr lang="en-US" sz="1600" dirty="0" smtClean="0"/>
              <a:t>No Opt Out</a:t>
            </a:r>
          </a:p>
          <a:p>
            <a:pPr lvl="2"/>
            <a:r>
              <a:rPr lang="en-US" sz="1600" dirty="0" smtClean="0"/>
              <a:t>Checking for Understanding</a:t>
            </a:r>
          </a:p>
          <a:p>
            <a:pPr lvl="1"/>
            <a:r>
              <a:rPr lang="en-US" sz="2000" dirty="0" smtClean="0"/>
              <a:t>Whole Brain Teaching (WBT)</a:t>
            </a:r>
          </a:p>
          <a:p>
            <a:pPr lvl="1"/>
            <a:r>
              <a:rPr lang="en-US" sz="2000" dirty="0" smtClean="0"/>
              <a:t>Anchor Charts</a:t>
            </a:r>
          </a:p>
          <a:p>
            <a:pPr lvl="1"/>
            <a:r>
              <a:rPr lang="en-US" sz="2000" dirty="0" smtClean="0"/>
              <a:t>Kagan Coaching</a:t>
            </a:r>
          </a:p>
          <a:p>
            <a:pPr lvl="1"/>
            <a:r>
              <a:rPr lang="en-US" sz="2000" dirty="0" smtClean="0">
                <a:hlinkClick r:id="rId3"/>
              </a:rPr>
              <a:t>Common Board Configuration</a:t>
            </a:r>
            <a:endParaRPr lang="en-US" sz="2000" dirty="0" smtClean="0"/>
          </a:p>
          <a:p>
            <a:pPr lvl="1"/>
            <a:r>
              <a:rPr lang="en-US" sz="2000" dirty="0" smtClean="0"/>
              <a:t>Students showing their work and thinking processes</a:t>
            </a:r>
          </a:p>
          <a:p>
            <a:pPr lvl="1"/>
            <a:r>
              <a:rPr lang="en-US" sz="2000" dirty="0"/>
              <a:t>Spiral </a:t>
            </a:r>
            <a:r>
              <a:rPr lang="en-US" sz="2000" dirty="0" smtClean="0"/>
              <a:t>Reviews/Whole Grade Level Spiral Review</a:t>
            </a:r>
            <a:endParaRPr lang="en-US" sz="2000" dirty="0"/>
          </a:p>
          <a:p>
            <a:pPr lvl="1"/>
            <a:r>
              <a:rPr lang="en-US" sz="2000" dirty="0" smtClean="0"/>
              <a:t>Saturday Camps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378162"/>
            <a:ext cx="9144000" cy="527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rgbClr val="C270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9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High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4428445"/>
          </a:xfrm>
        </p:spPr>
        <p:txBody>
          <a:bodyPr>
            <a:normAutofit/>
          </a:bodyPr>
          <a:lstStyle/>
          <a:p>
            <a:r>
              <a:rPr lang="en-US" dirty="0" smtClean="0"/>
              <a:t>It is necessary to assess student learning.  It is not enough to teach a lesson, but it is critical to check for understanding</a:t>
            </a:r>
          </a:p>
          <a:p>
            <a:r>
              <a:rPr lang="en-US" dirty="0" smtClean="0"/>
              <a:t>Students must express and defend their answers both verbally and in writing</a:t>
            </a:r>
            <a:endParaRPr lang="en-US" dirty="0"/>
          </a:p>
          <a:p>
            <a:r>
              <a:rPr lang="en-US" dirty="0" smtClean="0">
                <a:hlinkClick r:id="rId3"/>
              </a:rPr>
              <a:t>Systematic approach to intervention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5"/>
              </a:rPr>
              <a:t>Teacher Resource Packet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Intervention Resources Sample</a:t>
            </a:r>
            <a:endParaRPr lang="en-US" dirty="0" smtClean="0">
              <a:hlinkClick r:id="rId7"/>
            </a:endParaRPr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161855" y="6378162"/>
            <a:ext cx="9144000" cy="527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C27002"/>
                </a:solidFill>
                <a:hlinkClick r:id="rId8"/>
              </a:rPr>
              <a:t>TLC 2.0 – Clips </a:t>
            </a:r>
            <a:r>
              <a:rPr lang="en-US" dirty="0" smtClean="0">
                <a:solidFill>
                  <a:srgbClr val="FFC000"/>
                </a:solidFill>
                <a:hlinkClick r:id="rId8"/>
              </a:rPr>
              <a:t>6</a:t>
            </a:r>
            <a:r>
              <a:rPr lang="en-US" dirty="0" smtClean="0">
                <a:solidFill>
                  <a:srgbClr val="C27002"/>
                </a:solidFill>
                <a:hlinkClick r:id="rId8"/>
              </a:rPr>
              <a:t>, 9, 12, 33</a:t>
            </a:r>
            <a:endParaRPr lang="en-US" dirty="0">
              <a:solidFill>
                <a:srgbClr val="C270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1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676650"/>
            <a:ext cx="7466075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High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749244"/>
            <a:ext cx="7474310" cy="4428445"/>
          </a:xfrm>
        </p:spPr>
        <p:txBody>
          <a:bodyPr>
            <a:normAutofit/>
          </a:bodyPr>
          <a:lstStyle/>
          <a:p>
            <a:r>
              <a:rPr lang="en-US" dirty="0" smtClean="0"/>
              <a:t>Lesson plans format</a:t>
            </a:r>
          </a:p>
          <a:p>
            <a:pPr lvl="1"/>
            <a:r>
              <a:rPr lang="en-US" dirty="0"/>
              <a:t>Essential questions</a:t>
            </a:r>
          </a:p>
          <a:p>
            <a:pPr lvl="1"/>
            <a:r>
              <a:rPr lang="en-US" dirty="0" smtClean="0"/>
              <a:t>Language and content standards</a:t>
            </a:r>
          </a:p>
          <a:p>
            <a:pPr lvl="1"/>
            <a:r>
              <a:rPr lang="en-US" dirty="0" smtClean="0"/>
              <a:t>Direct instruction</a:t>
            </a:r>
          </a:p>
          <a:p>
            <a:pPr lvl="1"/>
            <a:r>
              <a:rPr lang="en-US" dirty="0" smtClean="0"/>
              <a:t>Small group differentiated instruction</a:t>
            </a:r>
          </a:p>
          <a:p>
            <a:pPr lvl="1"/>
            <a:r>
              <a:rPr lang="en-US" dirty="0" smtClean="0"/>
              <a:t>2-3 Hot Questions</a:t>
            </a:r>
          </a:p>
          <a:p>
            <a:pPr lvl="1"/>
            <a:r>
              <a:rPr lang="en-US" dirty="0" smtClean="0"/>
              <a:t>Exit Ticket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378162"/>
            <a:ext cx="9144000" cy="527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C27002"/>
                </a:solidFill>
                <a:hlinkClick r:id="rId3"/>
              </a:rPr>
              <a:t>TLC 2.0 – Clips 6, 9, 12, 33</a:t>
            </a:r>
            <a:endParaRPr lang="en-US" dirty="0">
              <a:solidFill>
                <a:srgbClr val="C270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0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EB95B2EB3C8243892C87AC643E47C2" ma:contentTypeVersion="0" ma:contentTypeDescription="Create a new document." ma:contentTypeScope="" ma:versionID="7dc7b11c009c95ad5b86b545084648b8">
  <xsd:schema xmlns:xsd="http://www.w3.org/2001/XMLSchema" xmlns:xs="http://www.w3.org/2001/XMLSchema" xmlns:p="http://schemas.microsoft.com/office/2006/metadata/properties" xmlns:ns2="95954eab-88f7-4fed-a679-4aa0c7abc540" targetNamespace="http://schemas.microsoft.com/office/2006/metadata/properties" ma:root="true" ma:fieldsID="68ab28b824f1dc6269154b45e0398162" ns2:_="">
    <xsd:import namespace="95954eab-88f7-4fed-a679-4aa0c7abc54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54eab-88f7-4fed-a679-4aa0c7abc54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5954eab-88f7-4fed-a679-4aa0c7abc540">A3N24TACFT5D-2-974</_dlc_DocId>
    <_dlc_DocIdUrl xmlns="95954eab-88f7-4fed-a679-4aa0c7abc540">
      <Url>http://sharepoint.leeschools.net/schools/bne/_layouts/15/DocIdRedir.aspx?ID=A3N24TACFT5D-2-974</Url>
      <Description>A3N24TACFT5D-2-974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596D234-B028-42E5-A800-76F99D1358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954eab-88f7-4fed-a679-4aa0c7abc5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75F52-B21D-44FD-9686-786C3C97D7EF}">
  <ds:schemaRefs>
    <ds:schemaRef ds:uri="http://purl.org/dc/dcmitype/"/>
    <ds:schemaRef ds:uri="http://schemas.microsoft.com/office/2006/metadata/properties"/>
    <ds:schemaRef ds:uri="http://purl.org/dc/elements/1.1/"/>
    <ds:schemaRef ds:uri="95954eab-88f7-4fed-a679-4aa0c7abc540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8E0BE0-475F-40F2-B516-5C9E7476691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E2F9340-4D18-4763-91AC-04AC19E3E84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566</Words>
  <Application>Microsoft Office PowerPoint</Application>
  <PresentationFormat>On-screen Show (4:3)</PresentationFormat>
  <Paragraphs>117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Reflections of Our Journey 2015 - 2017</vt:lpstr>
      <vt:lpstr>Focus at BSE</vt:lpstr>
      <vt:lpstr>Establish Efficient Routines and Procedures</vt:lpstr>
      <vt:lpstr>Leadership Team</vt:lpstr>
      <vt:lpstr>Ongoing Evaluation</vt:lpstr>
      <vt:lpstr>PLC – Professional Learning Communities</vt:lpstr>
      <vt:lpstr>High Expectations</vt:lpstr>
      <vt:lpstr>High Expectations</vt:lpstr>
      <vt:lpstr>High Expectations</vt:lpstr>
      <vt:lpstr>PD Focus Areas</vt:lpstr>
      <vt:lpstr>Communication</vt:lpstr>
      <vt:lpstr>Curriculum/Technology Specialist</vt:lpstr>
      <vt:lpstr>Attendance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Harmon, Katherine</cp:lastModifiedBy>
  <cp:revision>69</cp:revision>
  <cp:lastPrinted>2017-10-03T01:47:52Z</cp:lastPrinted>
  <dcterms:created xsi:type="dcterms:W3CDTF">2013-08-21T19:17:07Z</dcterms:created>
  <dcterms:modified xsi:type="dcterms:W3CDTF">2017-10-03T01:51:01Z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eedc2ad3-8419-46fd-8794-e9e2254253d5</vt:lpwstr>
  </property>
  <property fmtid="{D5CDD505-2E9C-101B-9397-08002B2CF9AE}" pid="3" name="ContentTypeId">
    <vt:lpwstr>0x010100B4EB95B2EB3C8243892C87AC643E47C2</vt:lpwstr>
  </property>
</Properties>
</file>