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70" r:id="rId5"/>
    <p:sldId id="258" r:id="rId6"/>
    <p:sldId id="259" r:id="rId7"/>
    <p:sldId id="260" r:id="rId8"/>
    <p:sldId id="261" r:id="rId9"/>
    <p:sldId id="264" r:id="rId10"/>
    <p:sldId id="265"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ore, Anna R." userId="6e92677b-9bd9-4cbd-99cd-5189dad2bf05" providerId="ADAL" clId="{D998EB65-1484-47A2-A743-2A4973A5C6C6}"/>
    <pc:docChg chg="delSld">
      <pc:chgData name="Moore, Anna R." userId="6e92677b-9bd9-4cbd-99cd-5189dad2bf05" providerId="ADAL" clId="{D998EB65-1484-47A2-A743-2A4973A5C6C6}" dt="2023-03-02T21:26:38.026" v="0" actId="2696"/>
      <pc:docMkLst>
        <pc:docMk/>
      </pc:docMkLst>
      <pc:sldChg chg="del">
        <pc:chgData name="Moore, Anna R." userId="6e92677b-9bd9-4cbd-99cd-5189dad2bf05" providerId="ADAL" clId="{D998EB65-1484-47A2-A743-2A4973A5C6C6}" dt="2023-03-02T21:26:38.026" v="0" actId="2696"/>
        <pc:sldMkLst>
          <pc:docMk/>
          <pc:sldMk cId="470378803"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594B-AB2D-A251-B09C-591B183A80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8D6B1C-9CA3-BD42-9D81-8854BE8EE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CD523B-E957-AFE3-2C04-81C36C5746C9}"/>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5" name="Footer Placeholder 4">
            <a:extLst>
              <a:ext uri="{FF2B5EF4-FFF2-40B4-BE49-F238E27FC236}">
                <a16:creationId xmlns:a16="http://schemas.microsoft.com/office/drawing/2014/main" id="{1EEBE43A-71B9-F6C6-FA19-B53CC7356C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D7B31E-FC97-4DB6-265F-B95F7C180409}"/>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108322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E8738-7F8D-0695-66A7-0BF8B4357E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331700-6A9A-781C-922A-AB3BB19967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70109-4080-698B-7570-89DA1F8D399B}"/>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5" name="Footer Placeholder 4">
            <a:extLst>
              <a:ext uri="{FF2B5EF4-FFF2-40B4-BE49-F238E27FC236}">
                <a16:creationId xmlns:a16="http://schemas.microsoft.com/office/drawing/2014/main" id="{6D52D195-CBCA-766F-A82E-8D7B76392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C3AC1-0F42-B907-6F6E-18382262412D}"/>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21202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32AFD0-3E3B-1453-DF74-FDFBEE79A0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0F308C-E0B9-7411-CB14-A358931174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0DBE17-9A47-C961-CCC4-AEF1312090BF}"/>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5" name="Footer Placeholder 4">
            <a:extLst>
              <a:ext uri="{FF2B5EF4-FFF2-40B4-BE49-F238E27FC236}">
                <a16:creationId xmlns:a16="http://schemas.microsoft.com/office/drawing/2014/main" id="{AA84C801-9CF5-A12B-1DDA-5DA0A0CD8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A48B6E-474A-0498-4E4E-95550A9484F2}"/>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88800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E6342-2533-2A69-A298-45BCE8A1B3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347686-7517-7673-B48C-63AD6E7047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862C8-1366-C426-D067-858D339BF98B}"/>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5" name="Footer Placeholder 4">
            <a:extLst>
              <a:ext uri="{FF2B5EF4-FFF2-40B4-BE49-F238E27FC236}">
                <a16:creationId xmlns:a16="http://schemas.microsoft.com/office/drawing/2014/main" id="{B6B580CF-418B-D577-C73A-7F75776C9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9CB26D-854F-21B0-4397-2437991D0DF7}"/>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191466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EAFF9-72AB-E492-20AA-892D6CC0A9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ADCE01-5916-8C5D-3DD7-B87A2B6B82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9084B-74AF-A810-05B1-12598F59CB2F}"/>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5" name="Footer Placeholder 4">
            <a:extLst>
              <a:ext uri="{FF2B5EF4-FFF2-40B4-BE49-F238E27FC236}">
                <a16:creationId xmlns:a16="http://schemas.microsoft.com/office/drawing/2014/main" id="{E6CAE7F3-1D22-037E-531B-F3D3BB1485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240332-8BC8-3D1E-E2C6-EFE3F7F61C21}"/>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741231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21FEE-CE77-26E4-F22E-E982509BA0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0D4438-FC22-879C-B3FF-EFB0A9F071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D7ECEA-FAA8-A881-1F5D-33145E4AEE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5A6659-2B40-FECE-4FC8-0BEA495D9959}"/>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6" name="Footer Placeholder 5">
            <a:extLst>
              <a:ext uri="{FF2B5EF4-FFF2-40B4-BE49-F238E27FC236}">
                <a16:creationId xmlns:a16="http://schemas.microsoft.com/office/drawing/2014/main" id="{2DBC0DF4-6F15-5D7F-5D87-B735C17143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A8D665-F323-7932-92EB-88D0B32206D3}"/>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411654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263A-DCD4-1906-E9C7-1861D9E308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288F4D-0046-565A-0EF3-F37995B43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F46324-B39F-126E-27FF-30C2086E29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79DAEB-9E8D-5E72-A2D9-F064BC762C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300250-931A-2C35-0A36-AB93C24EFA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2FEA44-4CF4-9DE6-43C8-DBA0AA7E9920}"/>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8" name="Footer Placeholder 7">
            <a:extLst>
              <a:ext uri="{FF2B5EF4-FFF2-40B4-BE49-F238E27FC236}">
                <a16:creationId xmlns:a16="http://schemas.microsoft.com/office/drawing/2014/main" id="{90053403-E6CC-4E62-85C3-A0C273F24D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DE946-CE56-BE7F-C432-6368EE225934}"/>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46107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978D-710F-21E8-1E6A-B19C09EA0D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9F1C4E-B8BF-0148-272F-243712617FC2}"/>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4" name="Footer Placeholder 3">
            <a:extLst>
              <a:ext uri="{FF2B5EF4-FFF2-40B4-BE49-F238E27FC236}">
                <a16:creationId xmlns:a16="http://schemas.microsoft.com/office/drawing/2014/main" id="{19824253-742B-7D31-BD9D-C0CB0762F2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48D946-499A-6EE4-C390-28B66C84CAC9}"/>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151481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EB6382-5EB5-9B2C-3188-F24C7DD35EE2}"/>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3" name="Footer Placeholder 2">
            <a:extLst>
              <a:ext uri="{FF2B5EF4-FFF2-40B4-BE49-F238E27FC236}">
                <a16:creationId xmlns:a16="http://schemas.microsoft.com/office/drawing/2014/main" id="{E23B3845-FE3D-9199-7377-A56D8B023B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114C91-4D20-AA3C-7079-37A268DF1E63}"/>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151722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28543-21CE-8F84-768F-09DCFB99B1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B408BD-33C4-DD24-49F2-2CFA6EF97D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9C3211-8021-EA85-2607-6229EEB016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31265-663E-D4FA-A90E-EFA45FC2CDEE}"/>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6" name="Footer Placeholder 5">
            <a:extLst>
              <a:ext uri="{FF2B5EF4-FFF2-40B4-BE49-F238E27FC236}">
                <a16:creationId xmlns:a16="http://schemas.microsoft.com/office/drawing/2014/main" id="{192E123A-0671-2329-EE35-87ECD48E5D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91CDB-DE60-8764-787F-AC0FD8428A63}"/>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206516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CFD5-083F-D836-A6A4-967DE967F3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EC332D-EA1B-D6B5-195F-383F6B9240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1AC6B8-8F55-0F68-004C-2B3236DC8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BA0687-0C03-7A80-2EEB-6075CFAD04CF}"/>
              </a:ext>
            </a:extLst>
          </p:cNvPr>
          <p:cNvSpPr>
            <a:spLocks noGrp="1"/>
          </p:cNvSpPr>
          <p:nvPr>
            <p:ph type="dt" sz="half" idx="10"/>
          </p:nvPr>
        </p:nvSpPr>
        <p:spPr/>
        <p:txBody>
          <a:bodyPr/>
          <a:lstStyle/>
          <a:p>
            <a:fld id="{1B5EBC68-1B1F-4159-AADD-E7DEBFCB2D43}" type="datetimeFigureOut">
              <a:rPr lang="en-US" smtClean="0"/>
              <a:t>3/2/2023</a:t>
            </a:fld>
            <a:endParaRPr lang="en-US"/>
          </a:p>
        </p:txBody>
      </p:sp>
      <p:sp>
        <p:nvSpPr>
          <p:cNvPr id="6" name="Footer Placeholder 5">
            <a:extLst>
              <a:ext uri="{FF2B5EF4-FFF2-40B4-BE49-F238E27FC236}">
                <a16:creationId xmlns:a16="http://schemas.microsoft.com/office/drawing/2014/main" id="{5A54776C-1537-1B5C-EA90-E28638AE02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132DC-2D94-3277-A6B0-7C03BF7EA5B5}"/>
              </a:ext>
            </a:extLst>
          </p:cNvPr>
          <p:cNvSpPr>
            <a:spLocks noGrp="1"/>
          </p:cNvSpPr>
          <p:nvPr>
            <p:ph type="sldNum" sz="quarter" idx="12"/>
          </p:nvPr>
        </p:nvSpPr>
        <p:spPr/>
        <p:txBody>
          <a:bodyPr/>
          <a:lstStyle/>
          <a:p>
            <a:fld id="{C5F0AB7A-FBBB-4367-8AE6-AEC752B563DA}" type="slidenum">
              <a:rPr lang="en-US" smtClean="0"/>
              <a:t>‹#›</a:t>
            </a:fld>
            <a:endParaRPr lang="en-US"/>
          </a:p>
        </p:txBody>
      </p:sp>
    </p:spTree>
    <p:extLst>
      <p:ext uri="{BB962C8B-B14F-4D97-AF65-F5344CB8AC3E}">
        <p14:creationId xmlns:p14="http://schemas.microsoft.com/office/powerpoint/2010/main" val="390336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CD2CE9-906D-A525-0CF6-8AD3AFBE3D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9CEA52-0B0D-259A-776B-D212DBA948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A0216-3C14-BBED-0DBB-0A80805E2C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EBC68-1B1F-4159-AADD-E7DEBFCB2D43}" type="datetimeFigureOut">
              <a:rPr lang="en-US" smtClean="0"/>
              <a:t>3/2/2023</a:t>
            </a:fld>
            <a:endParaRPr lang="en-US"/>
          </a:p>
        </p:txBody>
      </p:sp>
      <p:sp>
        <p:nvSpPr>
          <p:cNvPr id="5" name="Footer Placeholder 4">
            <a:extLst>
              <a:ext uri="{FF2B5EF4-FFF2-40B4-BE49-F238E27FC236}">
                <a16:creationId xmlns:a16="http://schemas.microsoft.com/office/drawing/2014/main" id="{E36CAFFD-0AA2-65B4-2AE9-D0BBBBFEB4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9DF529-E038-4B98-3978-5931436D39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0AB7A-FBBB-4367-8AE6-AEC752B563DA}" type="slidenum">
              <a:rPr lang="en-US" smtClean="0"/>
              <a:t>‹#›</a:t>
            </a:fld>
            <a:endParaRPr lang="en-US"/>
          </a:p>
        </p:txBody>
      </p:sp>
    </p:spTree>
    <p:extLst>
      <p:ext uri="{BB962C8B-B14F-4D97-AF65-F5344CB8AC3E}">
        <p14:creationId xmlns:p14="http://schemas.microsoft.com/office/powerpoint/2010/main" val="1296206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D16251B-387A-8FCA-3939-8100F8D67839}"/>
              </a:ext>
            </a:extLst>
          </p:cNvPr>
          <p:cNvPicPr>
            <a:picLocks noChangeAspect="1"/>
          </p:cNvPicPr>
          <p:nvPr/>
        </p:nvPicPr>
        <p:blipFill>
          <a:blip r:embed="rId2"/>
          <a:stretch>
            <a:fillRect/>
          </a:stretch>
        </p:blipFill>
        <p:spPr>
          <a:xfrm>
            <a:off x="2589943" y="0"/>
            <a:ext cx="7012113" cy="6858000"/>
          </a:xfrm>
          <a:prstGeom prst="rect">
            <a:avLst/>
          </a:prstGeom>
        </p:spPr>
      </p:pic>
    </p:spTree>
    <p:extLst>
      <p:ext uri="{BB962C8B-B14F-4D97-AF65-F5344CB8AC3E}">
        <p14:creationId xmlns:p14="http://schemas.microsoft.com/office/powerpoint/2010/main" val="1194452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6800851" y="0"/>
            <a:ext cx="5391149" cy="2308324"/>
          </a:xfrm>
          <a:prstGeom prst="rect">
            <a:avLst/>
          </a:prstGeom>
          <a:noFill/>
        </p:spPr>
        <p:txBody>
          <a:bodyPr wrap="square" rtlCol="0">
            <a:spAutoFit/>
          </a:bodyPr>
          <a:lstStyle/>
          <a:p>
            <a:pPr marL="457200" marR="0">
              <a:spcBef>
                <a:spcPts val="0"/>
              </a:spcBef>
              <a:spcAft>
                <a:spcPts val="0"/>
              </a:spcAft>
            </a:pPr>
            <a:r>
              <a:rPr lang="en-US" sz="1800" u="sng">
                <a:solidFill>
                  <a:srgbClr val="FF0000"/>
                </a:solidFill>
                <a:effectLst/>
                <a:latin typeface="Calibri" panose="020F0502020204030204" pitchFamily="34" charset="0"/>
                <a:ea typeface="Calibri" panose="020F0502020204030204" pitchFamily="34" charset="0"/>
              </a:rPr>
              <a:t>Approved 2022 Roll Forward</a:t>
            </a:r>
          </a:p>
          <a:p>
            <a:pPr marL="457200" marR="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This is the amount of unexpended 21-22 funds the district is approved to roll into the 22-23 school year.   We believe this amount should be the unexpended/undispersed balance on your FA399 from the 2021-2022 Title I, Part A Grant Award.  </a:t>
            </a:r>
            <a:r>
              <a:rPr kumimoji="0" lang="en-US" sz="1800" b="0"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mn-cs"/>
              </a:rPr>
              <a:t>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363404" y="4871353"/>
            <a:ext cx="7731992"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3674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6800851" y="0"/>
            <a:ext cx="5391149" cy="3139321"/>
          </a:xfrm>
          <a:prstGeom prst="rect">
            <a:avLst/>
          </a:prstGeom>
          <a:noFill/>
        </p:spPr>
        <p:txBody>
          <a:bodyPr wrap="square" rtlCol="0">
            <a:spAutoFit/>
          </a:bodyPr>
          <a:lstStyle/>
          <a:p>
            <a:pPr marL="457200" marR="0">
              <a:spcBef>
                <a:spcPts val="0"/>
              </a:spcBef>
              <a:spcAft>
                <a:spcPts val="0"/>
              </a:spcAft>
            </a:pPr>
            <a:r>
              <a:rPr lang="en-US" sz="1800" u="sng">
                <a:solidFill>
                  <a:srgbClr val="FF0000"/>
                </a:solidFill>
                <a:effectLst/>
                <a:latin typeface="Calibri" panose="020F0502020204030204" pitchFamily="34" charset="0"/>
                <a:ea typeface="Calibri" panose="020F0502020204030204" pitchFamily="34" charset="0"/>
              </a:rPr>
              <a:t>2023 Allocation</a:t>
            </a:r>
            <a:r>
              <a:rPr lang="en-US" sz="1800">
                <a:solidFill>
                  <a:srgbClr val="FF0000"/>
                </a:solidFill>
                <a:effectLst/>
                <a:latin typeface="Calibri" panose="020F0502020204030204" pitchFamily="34" charset="0"/>
                <a:ea typeface="Calibri" panose="020F0502020204030204" pitchFamily="34" charset="0"/>
              </a:rPr>
              <a:t> – </a:t>
            </a:r>
          </a:p>
          <a:p>
            <a:pPr marL="342900" marR="0" lvl="0" indent="-342900">
              <a:spcBef>
                <a:spcPts val="0"/>
              </a:spcBef>
              <a:spcAft>
                <a:spcPts val="0"/>
              </a:spcAft>
              <a:buFont typeface="Symbol" panose="05050102010706020507" pitchFamily="18" charset="2"/>
              <a:buChar char=""/>
            </a:pPr>
            <a:r>
              <a:rPr lang="en-US" sz="1800">
                <a:solidFill>
                  <a:srgbClr val="FF0000"/>
                </a:solidFill>
                <a:effectLst/>
                <a:latin typeface="Calibri" panose="020F0502020204030204" pitchFamily="34" charset="0"/>
                <a:ea typeface="Times New Roman" panose="02020603050405020304" pitchFamily="18" charset="0"/>
              </a:rPr>
              <a:t>We believe that what was on the Certified Roll Forward letter was the 2021-2022 Title I, Part A Final Allocation.  (This is what was included as a “preliminary allocation” in the 2022-2023 Grant Application.)</a:t>
            </a:r>
            <a:endParaRPr lang="en-US" sz="1800">
              <a:solidFill>
                <a:srgbClr val="FF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a:solidFill>
                  <a:srgbClr val="FF0000"/>
                </a:solidFill>
                <a:effectLst/>
                <a:latin typeface="Calibri" panose="020F0502020204030204" pitchFamily="34" charset="0"/>
                <a:ea typeface="Times New Roman" panose="02020603050405020304" pitchFamily="18" charset="0"/>
              </a:rPr>
              <a:t>To date, Districts have not been provided a current year, preliminary allocation for the 2022-2023 school year.  </a:t>
            </a:r>
            <a:endParaRPr lang="en-US" sz="1800">
              <a:solidFill>
                <a:srgbClr val="FF0000"/>
              </a:solidFill>
              <a:effectLst/>
              <a:latin typeface="Calibri" panose="020F0502020204030204" pitchFamily="34" charset="0"/>
              <a:ea typeface="Calibri" panose="020F0502020204030204" pitchFamily="34"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287204" y="5119003"/>
            <a:ext cx="7731992"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097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7781925" y="0"/>
            <a:ext cx="4410075" cy="2862322"/>
          </a:xfrm>
          <a:prstGeom prst="rect">
            <a:avLst/>
          </a:prstGeom>
          <a:noFill/>
        </p:spPr>
        <p:txBody>
          <a:bodyPr wrap="square" rtlCol="0">
            <a:spAutoFit/>
          </a:bodyPr>
          <a:lstStyle/>
          <a:p>
            <a:pPr marL="457200"/>
            <a:r>
              <a:rPr lang="en-US" u="sng">
                <a:solidFill>
                  <a:srgbClr val="FF0000"/>
                </a:solidFill>
                <a:effectLst/>
                <a:latin typeface="Calibri" panose="020F0502020204030204" pitchFamily="34" charset="0"/>
                <a:ea typeface="Calibri" panose="020F0502020204030204" pitchFamily="34" charset="0"/>
              </a:rPr>
              <a:t>Adjustment</a:t>
            </a:r>
            <a:r>
              <a:rPr lang="en-US">
                <a:solidFill>
                  <a:srgbClr val="FF0000"/>
                </a:solidFill>
                <a:effectLst/>
                <a:latin typeface="Calibri" panose="020F0502020204030204" pitchFamily="34" charset="0"/>
                <a:ea typeface="Calibri" panose="020F0502020204030204" pitchFamily="34" charset="0"/>
              </a:rPr>
              <a:t> – This reflects an increase or decrease in funding from the Preliminary Allocation to the final allocation. </a:t>
            </a:r>
            <a:r>
              <a:rPr lang="en-US" sz="1800">
                <a:solidFill>
                  <a:srgbClr val="FF0000"/>
                </a:solidFill>
                <a:effectLst/>
                <a:latin typeface="Calibri" panose="020F0502020204030204" pitchFamily="34" charset="0"/>
                <a:ea typeface="Calibri" panose="020F0502020204030204" pitchFamily="34" charset="0"/>
              </a:rPr>
              <a:t> </a:t>
            </a:r>
          </a:p>
          <a:p>
            <a:pPr marL="457200"/>
            <a:endParaRPr lang="en-US" sz="1800">
              <a:solidFill>
                <a:srgbClr val="FF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a:solidFill>
                  <a:srgbClr val="FF0000"/>
                </a:solidFill>
                <a:effectLst/>
                <a:latin typeface="Calibri" panose="020F0502020204030204" pitchFamily="34" charset="0"/>
                <a:ea typeface="Calibri" panose="020F0502020204030204" pitchFamily="34" charset="0"/>
              </a:rPr>
              <a:t>    Final Allocation provided by FDOE (not received to date)                </a:t>
            </a:r>
          </a:p>
          <a:p>
            <a:pPr marL="0" marR="0">
              <a:spcBef>
                <a:spcPts val="0"/>
              </a:spcBef>
              <a:spcAft>
                <a:spcPts val="0"/>
              </a:spcAft>
            </a:pPr>
            <a:r>
              <a:rPr lang="en-US" sz="1200">
                <a:solidFill>
                  <a:srgbClr val="FF0000"/>
                </a:solidFill>
                <a:effectLst/>
                <a:latin typeface="Calibri" panose="020F0502020204030204" pitchFamily="34" charset="0"/>
                <a:ea typeface="Calibri" panose="020F0502020204030204" pitchFamily="34" charset="0"/>
              </a:rPr>
              <a:t>-   Allocation Amount provided in the 2022-2023 Application (</a:t>
            </a:r>
            <a:r>
              <a:rPr lang="en-US" sz="1200" u="sng">
                <a:solidFill>
                  <a:srgbClr val="FF0000"/>
                </a:solidFill>
                <a:effectLst/>
                <a:latin typeface="Calibri" panose="020F0502020204030204" pitchFamily="34" charset="0"/>
                <a:ea typeface="Calibri" panose="020F0502020204030204" pitchFamily="34" charset="0"/>
              </a:rPr>
              <a:t>without Roll Forward)                                                                              .</a:t>
            </a:r>
          </a:p>
          <a:p>
            <a:pPr marL="0" marR="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                </a:t>
            </a:r>
            <a:r>
              <a:rPr lang="en-US" sz="1400">
                <a:solidFill>
                  <a:srgbClr val="FF0000"/>
                </a:solidFill>
                <a:effectLst/>
                <a:latin typeface="Calibri" panose="020F0502020204030204" pitchFamily="34" charset="0"/>
                <a:ea typeface="Calibri" panose="020F0502020204030204" pitchFamily="34" charset="0"/>
              </a:rPr>
              <a:t> </a:t>
            </a:r>
            <a:r>
              <a:rPr lang="en-US" sz="1200">
                <a:solidFill>
                  <a:srgbClr val="FF0000"/>
                </a:solidFill>
                <a:effectLst/>
                <a:latin typeface="Calibri" panose="020F0502020204030204" pitchFamily="34" charset="0"/>
                <a:ea typeface="Calibri" panose="020F0502020204030204" pitchFamily="34" charset="0"/>
              </a:rPr>
              <a:t>Adjustment</a:t>
            </a:r>
            <a:r>
              <a:rPr lang="en-US" sz="1400">
                <a:solidFill>
                  <a:srgbClr val="FF0000"/>
                </a:solidFill>
                <a:effectLst/>
                <a:latin typeface="Calibri" panose="020F0502020204030204" pitchFamily="34" charset="0"/>
                <a:ea typeface="Calibri" panose="020F0502020204030204" pitchFamily="34" charset="0"/>
              </a:rPr>
              <a:t> </a:t>
            </a:r>
            <a:endParaRPr lang="en-US" sz="1800">
              <a:solidFill>
                <a:srgbClr val="FF0000"/>
              </a:solidFill>
              <a:effectLst/>
              <a:latin typeface="Calibri" panose="020F0502020204030204" pitchFamily="34" charset="0"/>
              <a:ea typeface="Calibri" panose="020F0502020204030204" pitchFamily="34"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277679" y="5471428"/>
            <a:ext cx="7731992"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8050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7781925" y="0"/>
            <a:ext cx="4410075" cy="6370975"/>
          </a:xfrm>
          <a:prstGeom prst="rect">
            <a:avLst/>
          </a:prstGeom>
          <a:noFill/>
        </p:spPr>
        <p:txBody>
          <a:bodyPr wrap="square" rtlCol="0">
            <a:spAutoFit/>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mn-cs"/>
              </a:rPr>
              <a:t> </a:t>
            </a:r>
            <a:r>
              <a:rPr lang="en-US" sz="1800" u="sng">
                <a:solidFill>
                  <a:srgbClr val="FF0000"/>
                </a:solidFill>
                <a:effectLst/>
                <a:latin typeface="Calibri" panose="020F0502020204030204" pitchFamily="34" charset="0"/>
                <a:ea typeface="Calibri" panose="020F0502020204030204" pitchFamily="34" charset="0"/>
              </a:rPr>
              <a:t>Total Funds Available for 2023</a:t>
            </a:r>
            <a:r>
              <a:rPr lang="en-US" sz="1800">
                <a:solidFill>
                  <a:srgbClr val="FF0000"/>
                </a:solidFill>
                <a:effectLst/>
                <a:latin typeface="Calibri" panose="020F0502020204030204" pitchFamily="34" charset="0"/>
                <a:ea typeface="Calibri" panose="020F0502020204030204" pitchFamily="34" charset="0"/>
              </a:rPr>
              <a:t> – This number helps you determine if a Title I, Part A budget amendment is needed. </a:t>
            </a:r>
          </a:p>
          <a:p>
            <a:pPr marL="0" marR="0">
              <a:spcBef>
                <a:spcPts val="0"/>
              </a:spcBef>
              <a:spcAft>
                <a:spcPts val="0"/>
              </a:spcAft>
            </a:pPr>
            <a:endParaRPr lang="en-US" sz="1600" i="1">
              <a:solidFill>
                <a:srgbClr val="FF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600" i="1">
                <a:solidFill>
                  <a:srgbClr val="FF0000"/>
                </a:solidFill>
                <a:effectLst/>
                <a:latin typeface="Calibri" panose="020F0502020204030204" pitchFamily="34" charset="0"/>
                <a:ea typeface="Calibri" panose="020F0502020204030204" pitchFamily="34" charset="0"/>
              </a:rPr>
              <a:t>Is your most recent “Total Project Amount” Project Award Notification MORE </a:t>
            </a:r>
            <a:r>
              <a:rPr lang="en-US" sz="1600" i="1" u="sng">
                <a:solidFill>
                  <a:srgbClr val="FF0000"/>
                </a:solidFill>
                <a:effectLst/>
                <a:latin typeface="Calibri" panose="020F0502020204030204" pitchFamily="34" charset="0"/>
                <a:ea typeface="Calibri" panose="020F0502020204030204" pitchFamily="34" charset="0"/>
              </a:rPr>
              <a:t>or</a:t>
            </a:r>
            <a:r>
              <a:rPr lang="en-US" sz="1600" i="1">
                <a:solidFill>
                  <a:srgbClr val="FF0000"/>
                </a:solidFill>
                <a:effectLst/>
                <a:latin typeface="Calibri" panose="020F0502020204030204" pitchFamily="34" charset="0"/>
                <a:ea typeface="Calibri" panose="020F0502020204030204" pitchFamily="34" charset="0"/>
              </a:rPr>
              <a:t> LESS than the “Total Funds Available for 2023”?</a:t>
            </a:r>
            <a:endParaRPr lang="en-US" sz="1600">
              <a:solidFill>
                <a:srgbClr val="FF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i="1">
                <a:solidFill>
                  <a:srgbClr val="FF0000"/>
                </a:solidFill>
                <a:effectLst/>
                <a:latin typeface="Calibri" panose="020F0502020204030204" pitchFamily="34" charset="0"/>
                <a:ea typeface="Times New Roman" panose="02020603050405020304" pitchFamily="18" charset="0"/>
              </a:rPr>
              <a:t>LESS</a:t>
            </a:r>
            <a:r>
              <a:rPr lang="en-US" sz="1600">
                <a:solidFill>
                  <a:srgbClr val="FF0000"/>
                </a:solidFill>
                <a:effectLst/>
                <a:latin typeface="Calibri" panose="020F0502020204030204" pitchFamily="34" charset="0"/>
                <a:ea typeface="Times New Roman" panose="02020603050405020304" pitchFamily="18" charset="0"/>
              </a:rPr>
              <a:t>: If the total Fiscal Year 2023 funds available (above) is equal to or less than the project amount in the 2023 project award notification, then by receipt of this letter the authority to encumber and/or expend up to the total Fiscal Year 2023 funds available is now effective. (The project amount cannot exceed the total Fiscal Year 2023 funds available.)</a:t>
            </a:r>
            <a:endParaRPr lang="en-US" sz="1600">
              <a:solidFill>
                <a:srgbClr val="FF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i="1">
                <a:solidFill>
                  <a:srgbClr val="FF0000"/>
                </a:solidFill>
                <a:effectLst/>
                <a:latin typeface="Calibri" panose="020F0502020204030204" pitchFamily="34" charset="0"/>
                <a:ea typeface="Times New Roman" panose="02020603050405020304" pitchFamily="18" charset="0"/>
              </a:rPr>
              <a:t>MORE:</a:t>
            </a:r>
            <a:r>
              <a:rPr lang="en-US" sz="1600">
                <a:solidFill>
                  <a:srgbClr val="FF0000"/>
                </a:solidFill>
                <a:effectLst/>
                <a:latin typeface="Calibri" panose="020F0502020204030204" pitchFamily="34" charset="0"/>
                <a:ea typeface="Times New Roman" panose="02020603050405020304" pitchFamily="18" charset="0"/>
              </a:rPr>
              <a:t> If the total Fiscal Year 2023 funds available are greater than the project amount in the 2023 project award notification and you wish to utilize those additional funds, a budget amendment must be requested to increase the project to the total Fiscal Year 2023 funds available. (Amendments are due on or before 4/20/2023)</a:t>
            </a:r>
            <a:endParaRPr lang="en-US" sz="1600">
              <a:solidFill>
                <a:srgbClr val="FF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161925" y="5900053"/>
            <a:ext cx="7731992"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3972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a:stretch/>
        </p:blipFill>
        <p:spPr>
          <a:xfrm>
            <a:off x="6170993" y="0"/>
            <a:ext cx="6021007" cy="6527006"/>
          </a:xfrm>
          <a:prstGeom prst="rect">
            <a:avLst/>
          </a:prstGeom>
        </p:spPr>
      </p:pic>
      <p:pic>
        <p:nvPicPr>
          <p:cNvPr id="13" name="Picture 12">
            <a:extLst>
              <a:ext uri="{FF2B5EF4-FFF2-40B4-BE49-F238E27FC236}">
                <a16:creationId xmlns:a16="http://schemas.microsoft.com/office/drawing/2014/main" id="{DDC3BDB5-D943-DCC2-DEFF-0C12ED2A2458}"/>
              </a:ext>
            </a:extLst>
          </p:cNvPr>
          <p:cNvPicPr>
            <a:picLocks noChangeAspect="1"/>
          </p:cNvPicPr>
          <p:nvPr/>
        </p:nvPicPr>
        <p:blipFill>
          <a:blip r:embed="rId3"/>
          <a:stretch>
            <a:fillRect/>
          </a:stretch>
        </p:blipFill>
        <p:spPr>
          <a:xfrm>
            <a:off x="0" y="0"/>
            <a:ext cx="5939406" cy="6630014"/>
          </a:xfrm>
          <a:prstGeom prst="rect">
            <a:avLst/>
          </a:prstGeom>
        </p:spPr>
      </p:pic>
      <p:cxnSp>
        <p:nvCxnSpPr>
          <p:cNvPr id="15" name="Straight Arrow Connector 14">
            <a:extLst>
              <a:ext uri="{FF2B5EF4-FFF2-40B4-BE49-F238E27FC236}">
                <a16:creationId xmlns:a16="http://schemas.microsoft.com/office/drawing/2014/main" id="{1908DC0B-813F-CFA3-ABDA-1F849B5750AB}"/>
              </a:ext>
            </a:extLst>
          </p:cNvPr>
          <p:cNvCxnSpPr/>
          <p:nvPr/>
        </p:nvCxnSpPr>
        <p:spPr>
          <a:xfrm flipV="1">
            <a:off x="5620624" y="2013358"/>
            <a:ext cx="3330429" cy="2583809"/>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16" name="TextBox 15">
            <a:extLst>
              <a:ext uri="{FF2B5EF4-FFF2-40B4-BE49-F238E27FC236}">
                <a16:creationId xmlns:a16="http://schemas.microsoft.com/office/drawing/2014/main" id="{DF49C2AA-EF2F-535F-3C59-109B613D37BC}"/>
              </a:ext>
            </a:extLst>
          </p:cNvPr>
          <p:cNvSpPr txBox="1"/>
          <p:nvPr/>
        </p:nvSpPr>
        <p:spPr>
          <a:xfrm>
            <a:off x="8392399" y="3212933"/>
            <a:ext cx="2770902" cy="1600438"/>
          </a:xfrm>
          <a:prstGeom prst="rect">
            <a:avLst/>
          </a:prstGeom>
          <a:noFill/>
        </p:spPr>
        <p:txBody>
          <a:bodyPr wrap="square" rtlCol="0">
            <a:spAutoFit/>
          </a:bodyPr>
          <a:lstStyle/>
          <a:p>
            <a:pPr algn="ctr"/>
            <a:r>
              <a:rPr lang="en-US" sz="1600" u="sng">
                <a:solidFill>
                  <a:srgbClr val="FF0000"/>
                </a:solidFill>
                <a:effectLst/>
                <a:latin typeface="Calibri" panose="020F0502020204030204" pitchFamily="34" charset="0"/>
                <a:ea typeface="Calibri" panose="020F0502020204030204" pitchFamily="34" charset="0"/>
              </a:rPr>
              <a:t>2022 Total Available Funds</a:t>
            </a:r>
            <a:endParaRPr lang="en-US" sz="1600" u="sng">
              <a:solidFill>
                <a:srgbClr val="FF0000"/>
              </a:solidFill>
              <a:latin typeface="Calibri" panose="020F0502020204030204" pitchFamily="34" charset="0"/>
              <a:ea typeface="Calibri" panose="020F0502020204030204" pitchFamily="34" charset="0"/>
            </a:endParaRPr>
          </a:p>
          <a:p>
            <a:pPr algn="ctr"/>
            <a:r>
              <a:rPr lang="en-US" sz="1600">
                <a:solidFill>
                  <a:srgbClr val="FF0000"/>
                </a:solidFill>
                <a:effectLst/>
                <a:latin typeface="Calibri" panose="020F0502020204030204" pitchFamily="34" charset="0"/>
                <a:ea typeface="Calibri" panose="020F0502020204030204" pitchFamily="34" charset="0"/>
              </a:rPr>
              <a:t>This number should match the “Total Funds Available Funds for 2022” from your 2022 Certified Roll Forward Letter</a:t>
            </a:r>
          </a:p>
          <a:p>
            <a:pPr algn="ctr"/>
            <a:endParaRPr lang="en-US"/>
          </a:p>
        </p:txBody>
      </p:sp>
      <p:sp>
        <p:nvSpPr>
          <p:cNvPr id="17" name="Oval 16">
            <a:extLst>
              <a:ext uri="{FF2B5EF4-FFF2-40B4-BE49-F238E27FC236}">
                <a16:creationId xmlns:a16="http://schemas.microsoft.com/office/drawing/2014/main" id="{0CEAE30E-D382-CB18-F639-E6EE477E1700}"/>
              </a:ext>
            </a:extLst>
          </p:cNvPr>
          <p:cNvSpPr/>
          <p:nvPr/>
        </p:nvSpPr>
        <p:spPr>
          <a:xfrm>
            <a:off x="5798279" y="1797154"/>
            <a:ext cx="5761751" cy="35836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5065809-302A-7BE8-15F6-FE2AAF2A9666}"/>
              </a:ext>
            </a:extLst>
          </p:cNvPr>
          <p:cNvSpPr/>
          <p:nvPr/>
        </p:nvSpPr>
        <p:spPr>
          <a:xfrm>
            <a:off x="0" y="4492230"/>
            <a:ext cx="6021007" cy="51704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4BFBF72-212C-43D2-4E22-35E8540A26DC}"/>
              </a:ext>
            </a:extLst>
          </p:cNvPr>
          <p:cNvSpPr/>
          <p:nvPr/>
        </p:nvSpPr>
        <p:spPr>
          <a:xfrm>
            <a:off x="2200274" y="1524000"/>
            <a:ext cx="993587" cy="3583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EA4C9A-94FC-78AB-4DB0-7915041802CD}"/>
              </a:ext>
            </a:extLst>
          </p:cNvPr>
          <p:cNvSpPr/>
          <p:nvPr/>
        </p:nvSpPr>
        <p:spPr>
          <a:xfrm>
            <a:off x="8347760" y="1473816"/>
            <a:ext cx="993587" cy="3583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3873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6096001" y="523875"/>
            <a:ext cx="5734050" cy="1754326"/>
          </a:xfrm>
          <a:prstGeom prst="rect">
            <a:avLst/>
          </a:prstGeom>
          <a:noFill/>
        </p:spPr>
        <p:txBody>
          <a:bodyPr wrap="square" rtlCol="0">
            <a:spAutoFit/>
          </a:bodyPr>
          <a:lstStyle/>
          <a:p>
            <a:pPr marL="457200" marR="0">
              <a:spcBef>
                <a:spcPts val="0"/>
              </a:spcBef>
              <a:spcAft>
                <a:spcPts val="0"/>
              </a:spcAft>
            </a:pPr>
            <a:r>
              <a:rPr lang="en-US" sz="1800" u="sng">
                <a:solidFill>
                  <a:srgbClr val="FF0000"/>
                </a:solidFill>
                <a:effectLst/>
                <a:latin typeface="Calibri" panose="020F0502020204030204" pitchFamily="34" charset="0"/>
                <a:ea typeface="Calibri" panose="020F0502020204030204" pitchFamily="34" charset="0"/>
              </a:rPr>
              <a:t>2022 Expenditures (DOE399</a:t>
            </a:r>
            <a:r>
              <a:rPr lang="en-US" sz="1800">
                <a:solidFill>
                  <a:srgbClr val="FF0000"/>
                </a:solidFill>
                <a:effectLst/>
                <a:latin typeface="Calibri" panose="020F0502020204030204" pitchFamily="34" charset="0"/>
                <a:ea typeface="Calibri" panose="020F0502020204030204" pitchFamily="34" charset="0"/>
              </a:rPr>
              <a:t>)</a:t>
            </a:r>
          </a:p>
          <a:p>
            <a:pPr marL="457200" marR="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Total disbursements from the 2021-2022 Title I, Part A Grant Award.  This number should match your FA399 disbursements/expenditures.</a:t>
            </a:r>
          </a:p>
          <a:p>
            <a:pPr marL="457200" marR="0">
              <a:spcBef>
                <a:spcPts val="0"/>
              </a:spcBef>
              <a:spcAft>
                <a:spcPts val="0"/>
              </a:spcAft>
            </a:pPr>
            <a:r>
              <a:rPr lang="en-US" sz="1800">
                <a:effectLst/>
                <a:latin typeface="Calibri" panose="020F0502020204030204" pitchFamily="34" charset="0"/>
                <a:ea typeface="Calibri" panose="020F0502020204030204" pitchFamily="34" charset="0"/>
              </a:rPr>
              <a:t> </a:t>
            </a:r>
          </a:p>
          <a:p>
            <a:endParaRPr lang="en-US"/>
          </a:p>
        </p:txBody>
      </p:sp>
      <p:sp>
        <p:nvSpPr>
          <p:cNvPr id="5" name="Oval 4">
            <a:extLst>
              <a:ext uri="{FF2B5EF4-FFF2-40B4-BE49-F238E27FC236}">
                <a16:creationId xmlns:a16="http://schemas.microsoft.com/office/drawing/2014/main" id="{D3D6B118-1B82-0440-657C-A9EFE799D04E}"/>
              </a:ext>
            </a:extLst>
          </p:cNvPr>
          <p:cNvSpPr/>
          <p:nvPr/>
        </p:nvSpPr>
        <p:spPr>
          <a:xfrm>
            <a:off x="381000" y="2943225"/>
            <a:ext cx="5476875"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221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AEDE49-9515-5999-6FF9-5557A4528506}"/>
              </a:ext>
            </a:extLst>
          </p:cNvPr>
          <p:cNvPicPr>
            <a:picLocks noChangeAspect="1"/>
          </p:cNvPicPr>
          <p:nvPr/>
        </p:nvPicPr>
        <p:blipFill>
          <a:blip r:embed="rId2"/>
          <a:stretch>
            <a:fillRect/>
          </a:stretch>
        </p:blipFill>
        <p:spPr>
          <a:xfrm>
            <a:off x="1704177" y="0"/>
            <a:ext cx="8783645" cy="6858000"/>
          </a:xfrm>
          <a:prstGeom prst="rect">
            <a:avLst/>
          </a:prstGeom>
        </p:spPr>
      </p:pic>
    </p:spTree>
    <p:extLst>
      <p:ext uri="{BB962C8B-B14F-4D97-AF65-F5344CB8AC3E}">
        <p14:creationId xmlns:p14="http://schemas.microsoft.com/office/powerpoint/2010/main" val="79088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6457950" y="114300"/>
            <a:ext cx="5734050" cy="2031325"/>
          </a:xfrm>
          <a:prstGeom prst="rect">
            <a:avLst/>
          </a:prstGeom>
          <a:noFill/>
        </p:spPr>
        <p:txBody>
          <a:bodyPr wrap="square" rtlCol="0">
            <a:spAutoFit/>
          </a:bodyPr>
          <a:lstStyle/>
          <a:p>
            <a:pPr marL="457200" marR="0">
              <a:spcBef>
                <a:spcPts val="0"/>
              </a:spcBef>
              <a:spcAft>
                <a:spcPts val="0"/>
              </a:spcAft>
            </a:pPr>
            <a:r>
              <a:rPr lang="en-US" sz="1800" u="sng">
                <a:solidFill>
                  <a:srgbClr val="FF0000"/>
                </a:solidFill>
                <a:effectLst/>
                <a:latin typeface="Calibri" panose="020F0502020204030204" pitchFamily="34" charset="0"/>
                <a:ea typeface="Calibri" panose="020F0502020204030204" pitchFamily="34" charset="0"/>
              </a:rPr>
              <a:t>2022 Unexpended Balance</a:t>
            </a:r>
          </a:p>
          <a:p>
            <a:pPr marL="457200" marR="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This number should match your FA399 undisbursed/unexpended balance from the 2021-2022 Title I, Part A Grant Award. In other words, what was not spent.</a:t>
            </a:r>
          </a:p>
          <a:p>
            <a:pPr marL="457200" marR="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264392" y="3209925"/>
            <a:ext cx="7629525"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606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6457950" y="152400"/>
            <a:ext cx="5734050" cy="3693319"/>
          </a:xfrm>
          <a:prstGeom prst="rect">
            <a:avLst/>
          </a:prstGeom>
          <a:noFill/>
        </p:spPr>
        <p:txBody>
          <a:bodyPr wrap="square" rtlCol="0">
            <a:spAutoFit/>
          </a:bodyPr>
          <a:lstStyle/>
          <a:p>
            <a:pPr marL="457200" marR="0">
              <a:spcBef>
                <a:spcPts val="0"/>
              </a:spcBef>
              <a:spcAft>
                <a:spcPts val="0"/>
              </a:spcAft>
            </a:pPr>
            <a:r>
              <a:rPr lang="en-US" sz="1800" u="sng">
                <a:solidFill>
                  <a:srgbClr val="FF0000"/>
                </a:solidFill>
                <a:effectLst/>
                <a:latin typeface="Calibri" panose="020F0502020204030204" pitchFamily="34" charset="0"/>
                <a:ea typeface="Calibri" panose="020F0502020204030204" pitchFamily="34" charset="0"/>
              </a:rPr>
              <a:t>2022 FLAGS Expenditures (July 2022, August 2022, September 2022)</a:t>
            </a:r>
          </a:p>
          <a:p>
            <a:pPr marL="457200" marR="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This is what was “drawn down” (</a:t>
            </a:r>
            <a:r>
              <a:rPr lang="en-US" sz="1800" i="1">
                <a:solidFill>
                  <a:srgbClr val="FF0000"/>
                </a:solidFill>
                <a:effectLst/>
                <a:latin typeface="Calibri" panose="020F0502020204030204" pitchFamily="34" charset="0"/>
                <a:ea typeface="Calibri" panose="020F0502020204030204" pitchFamily="34" charset="0"/>
              </a:rPr>
              <a:t>expenditures reported in FLAGS</a:t>
            </a:r>
            <a:r>
              <a:rPr lang="en-US" sz="1800">
                <a:solidFill>
                  <a:srgbClr val="FF0000"/>
                </a:solidFill>
                <a:effectLst/>
                <a:latin typeface="Calibri" panose="020F0502020204030204" pitchFamily="34" charset="0"/>
                <a:ea typeface="Calibri" panose="020F0502020204030204" pitchFamily="34" charset="0"/>
              </a:rPr>
              <a:t>) during the first three months of the 2022-2023 Title I, Part A Grant Cycle.  </a:t>
            </a:r>
          </a:p>
          <a:p>
            <a:pPr marL="457200" marR="0">
              <a:spcBef>
                <a:spcPts val="0"/>
              </a:spcBef>
              <a:spcAft>
                <a:spcPts val="0"/>
              </a:spcAft>
            </a:pPr>
            <a:endParaRPr lang="en-US">
              <a:solidFill>
                <a:srgbClr val="FF0000"/>
              </a:solidFill>
              <a:latin typeface="Calibri" panose="020F0502020204030204" pitchFamily="34" charset="0"/>
              <a:ea typeface="Calibri" panose="020F0502020204030204" pitchFamily="34" charset="0"/>
            </a:endParaRPr>
          </a:p>
          <a:p>
            <a:pPr marL="1371600" lvl="2"/>
            <a:r>
              <a:rPr lang="en-US">
                <a:solidFill>
                  <a:srgbClr val="FF0000"/>
                </a:solidFill>
                <a:effectLst/>
                <a:latin typeface="Calibri" panose="020F0502020204030204" pitchFamily="34" charset="0"/>
                <a:ea typeface="Calibri" panose="020F0502020204030204" pitchFamily="34" charset="0"/>
              </a:rPr>
              <a:t>This consideration is a benefit for Districts because it reduces the likelihood of exceeding the 15% cap on unexpended funds from the 2021-2022 Title I, Part A Grant Award.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304800" y="3609975"/>
            <a:ext cx="7589117"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263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6686551" y="12680"/>
            <a:ext cx="5734050" cy="3693319"/>
          </a:xfrm>
          <a:prstGeom prst="rect">
            <a:avLst/>
          </a:prstGeom>
          <a:noFill/>
        </p:spPr>
        <p:txBody>
          <a:bodyPr wrap="square" rtlCol="0">
            <a:spAutoFit/>
          </a:bodyPr>
          <a:lstStyle/>
          <a:p>
            <a:pPr marL="457200" marR="0">
              <a:spcBef>
                <a:spcPts val="0"/>
              </a:spcBef>
              <a:spcAft>
                <a:spcPts val="0"/>
              </a:spcAft>
            </a:pPr>
            <a:r>
              <a:rPr lang="en-US" sz="1800" u="sng">
                <a:solidFill>
                  <a:srgbClr val="FF0000"/>
                </a:solidFill>
                <a:effectLst/>
                <a:latin typeface="Calibri" panose="020F0502020204030204" pitchFamily="34" charset="0"/>
                <a:ea typeface="Calibri" panose="020F0502020204030204" pitchFamily="34" charset="0"/>
              </a:rPr>
              <a:t>Balance</a:t>
            </a:r>
            <a:endParaRPr lang="en-US" u="sng">
              <a:solidFill>
                <a:srgbClr val="FF0000"/>
              </a:solidFill>
              <a:latin typeface="Calibri" panose="020F0502020204030204" pitchFamily="34" charset="0"/>
              <a:ea typeface="Calibri" panose="020F0502020204030204" pitchFamily="34" charset="0"/>
            </a:endParaRPr>
          </a:p>
          <a:p>
            <a:pPr marL="457200" marR="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To determine whether the 15% roll forward cap was exceeded, the “draw down” for expenditures in July, August, and September are subtracted from the 2021-2022 Title I, Part A Grant Award undispersed/unexpended balance on your FA399. </a:t>
            </a:r>
          </a:p>
          <a:p>
            <a:pPr marL="1371600" lvl="2"/>
            <a:endParaRPr lang="en-US">
              <a:solidFill>
                <a:srgbClr val="FF0000"/>
              </a:solidFill>
              <a:latin typeface="Calibri" panose="020F0502020204030204" pitchFamily="34" charset="0"/>
              <a:ea typeface="Calibri" panose="020F0502020204030204" pitchFamily="34" charset="0"/>
            </a:endParaRPr>
          </a:p>
          <a:p>
            <a:pPr marL="1371600" lvl="2"/>
            <a:r>
              <a:rPr lang="en-US">
                <a:solidFill>
                  <a:srgbClr val="FF0000"/>
                </a:solidFill>
                <a:effectLst/>
                <a:latin typeface="Calibri" panose="020F0502020204030204" pitchFamily="34" charset="0"/>
                <a:ea typeface="Calibri" panose="020F0502020204030204" pitchFamily="34" charset="0"/>
              </a:rPr>
              <a:t>2022 Unexpended Balance</a:t>
            </a:r>
          </a:p>
          <a:p>
            <a:pPr marL="1257300" lvl="2" indent="-342900">
              <a:buFont typeface="Calibri" panose="020F0502020204030204" pitchFamily="34" charset="0"/>
              <a:buChar char="-"/>
            </a:pPr>
            <a:r>
              <a:rPr lang="en-US" u="sng">
                <a:solidFill>
                  <a:srgbClr val="FF0000"/>
                </a:solidFill>
                <a:effectLst/>
                <a:latin typeface="Calibri" panose="020F0502020204030204" pitchFamily="34" charset="0"/>
                <a:ea typeface="Times New Roman" panose="02020603050405020304" pitchFamily="18" charset="0"/>
              </a:rPr>
              <a:t>2022 FLAGS Expenditures (July-Sept)   </a:t>
            </a:r>
            <a:endParaRPr lang="en-US">
              <a:solidFill>
                <a:srgbClr val="FF0000"/>
              </a:solidFill>
              <a:effectLst/>
              <a:latin typeface="Calibri" panose="020F0502020204030204" pitchFamily="34" charset="0"/>
              <a:ea typeface="Times New Roman" panose="02020603050405020304" pitchFamily="18" charset="0"/>
            </a:endParaRPr>
          </a:p>
          <a:p>
            <a:pPr marL="1143000" marR="0" indent="45720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Balance</a:t>
            </a:r>
          </a:p>
          <a:p>
            <a:pPr marL="1371600" marR="0" indent="45720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161925" y="3848100"/>
            <a:ext cx="7731992"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967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6819901" y="493574"/>
            <a:ext cx="5372099" cy="2031325"/>
          </a:xfrm>
          <a:prstGeom prst="rect">
            <a:avLst/>
          </a:prstGeom>
          <a:noFill/>
        </p:spPr>
        <p:txBody>
          <a:bodyPr wrap="square" rtlCol="0">
            <a:spAutoFit/>
          </a:bodyPr>
          <a:lstStyle/>
          <a:p>
            <a:pPr marL="457200" marR="0">
              <a:spcBef>
                <a:spcPts val="0"/>
              </a:spcBef>
              <a:spcAft>
                <a:spcPts val="0"/>
              </a:spcAft>
            </a:pPr>
            <a:r>
              <a:rPr lang="en-US" sz="1800" u="sng">
                <a:solidFill>
                  <a:srgbClr val="FF0000"/>
                </a:solidFill>
                <a:effectLst/>
                <a:latin typeface="Calibri" panose="020F0502020204030204" pitchFamily="34" charset="0"/>
                <a:ea typeface="Calibri" panose="020F0502020204030204" pitchFamily="34" charset="0"/>
              </a:rPr>
              <a:t>15% Roll Limit of Adjusted Allocation</a:t>
            </a:r>
          </a:p>
          <a:p>
            <a:pPr marL="457200" marR="0">
              <a:spcBef>
                <a:spcPts val="0"/>
              </a:spcBef>
              <a:spcAft>
                <a:spcPts val="0"/>
              </a:spcAft>
            </a:pPr>
            <a:r>
              <a:rPr lang="en-US" sz="1800">
                <a:solidFill>
                  <a:srgbClr val="FF0000"/>
                </a:solidFill>
                <a:effectLst/>
                <a:latin typeface="Calibri" panose="020F0502020204030204" pitchFamily="34" charset="0"/>
                <a:ea typeface="Calibri" panose="020F0502020204030204" pitchFamily="34" charset="0"/>
              </a:rPr>
              <a:t>This number represents 15% of your 2022 Allocation from the 2021-2022 Title I, Part A Grant Award.  </a:t>
            </a:r>
            <a:r>
              <a:rPr lang="en-US" sz="1800">
                <a:effectLst/>
                <a:latin typeface="Calibri" panose="020F0502020204030204" pitchFamily="34" charset="0"/>
                <a:ea typeface="Calibri" panose="020F0502020204030204" pitchFamily="34" charset="0"/>
              </a:rPr>
              <a:t> </a:t>
            </a:r>
          </a:p>
          <a:p>
            <a:pPr marL="1371600" marR="0" lvl="0" indent="4572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mn-cs"/>
              </a:rPr>
              <a:t>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161925" y="4176028"/>
            <a:ext cx="7731992"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435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CC5FEA-B377-45BA-9982-50A2100FC7CF}"/>
              </a:ext>
            </a:extLst>
          </p:cNvPr>
          <p:cNvPicPr>
            <a:picLocks noChangeAspect="1"/>
          </p:cNvPicPr>
          <p:nvPr/>
        </p:nvPicPr>
        <p:blipFill rotWithShape="1">
          <a:blip r:embed="rId2"/>
          <a:srcRect l="8080" r="3997" b="24765"/>
          <a:stretch/>
        </p:blipFill>
        <p:spPr>
          <a:xfrm>
            <a:off x="564884" y="440293"/>
            <a:ext cx="7329033" cy="5977414"/>
          </a:xfrm>
          <a:prstGeom prst="rect">
            <a:avLst/>
          </a:prstGeom>
        </p:spPr>
      </p:pic>
      <p:sp>
        <p:nvSpPr>
          <p:cNvPr id="4" name="TextBox 3">
            <a:extLst>
              <a:ext uri="{FF2B5EF4-FFF2-40B4-BE49-F238E27FC236}">
                <a16:creationId xmlns:a16="http://schemas.microsoft.com/office/drawing/2014/main" id="{FA8AFBEE-89E6-0621-1883-676D349EDF10}"/>
              </a:ext>
            </a:extLst>
          </p:cNvPr>
          <p:cNvSpPr txBox="1"/>
          <p:nvPr/>
        </p:nvSpPr>
        <p:spPr>
          <a:xfrm>
            <a:off x="6896100" y="169724"/>
            <a:ext cx="5295900" cy="4416594"/>
          </a:xfrm>
          <a:prstGeom prst="rect">
            <a:avLst/>
          </a:prstGeom>
          <a:noFill/>
        </p:spPr>
        <p:txBody>
          <a:bodyPr wrap="square" rtlCol="0">
            <a:spAutoFit/>
          </a:bodyPr>
          <a:lstStyle/>
          <a:p>
            <a:pPr marL="457200" marR="0">
              <a:spcBef>
                <a:spcPts val="0"/>
              </a:spcBef>
              <a:spcAft>
                <a:spcPts val="0"/>
              </a:spcAft>
            </a:pPr>
            <a:r>
              <a:rPr lang="en-US" u="sng">
                <a:solidFill>
                  <a:srgbClr val="FF0000"/>
                </a:solidFill>
                <a:effectLst/>
                <a:latin typeface="Calibri" panose="020F0502020204030204" pitchFamily="34" charset="0"/>
                <a:ea typeface="Calibri" panose="020F0502020204030204" pitchFamily="34" charset="0"/>
              </a:rPr>
              <a:t>15% Roll Limit Waived for Fiscal Year 22-23</a:t>
            </a:r>
            <a:r>
              <a:rPr lang="en-US">
                <a:solidFill>
                  <a:srgbClr val="FF0000"/>
                </a:solidFill>
                <a:effectLst/>
                <a:latin typeface="Calibri" panose="020F0502020204030204" pitchFamily="34" charset="0"/>
                <a:ea typeface="Calibri" panose="020F0502020204030204" pitchFamily="34" charset="0"/>
              </a:rPr>
              <a:t> – </a:t>
            </a:r>
          </a:p>
          <a:p>
            <a:pPr marL="342900" marR="0" lvl="0" indent="-342900">
              <a:spcBef>
                <a:spcPts val="0"/>
              </a:spcBef>
              <a:spcAft>
                <a:spcPts val="0"/>
              </a:spcAft>
              <a:buFont typeface="Symbol" panose="05050102010706020507" pitchFamily="18" charset="2"/>
              <a:buChar char=""/>
            </a:pPr>
            <a:r>
              <a:rPr lang="en-US">
                <a:solidFill>
                  <a:srgbClr val="FF0000"/>
                </a:solidFill>
                <a:effectLst/>
                <a:latin typeface="Calibri" panose="020F0502020204030204" pitchFamily="34" charset="0"/>
                <a:ea typeface="Times New Roman" panose="02020603050405020304" pitchFamily="18" charset="0"/>
              </a:rPr>
              <a:t>If the “Balance” is LESS THAN the “15% Roll Limit of Adjusted Allocation”, this line will be blank.  </a:t>
            </a:r>
            <a:endParaRPr lang="en-US">
              <a:solidFill>
                <a:srgbClr val="FF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a:solidFill>
                  <a:srgbClr val="FF0000"/>
                </a:solidFill>
                <a:effectLst/>
                <a:latin typeface="Calibri" panose="020F0502020204030204" pitchFamily="34" charset="0"/>
                <a:ea typeface="Times New Roman" panose="02020603050405020304" pitchFamily="18" charset="0"/>
              </a:rPr>
              <a:t>If the “Balance” is MORE THAN that “15% Roll Limit of Adjusted Allocation”, there will be an “X”.</a:t>
            </a:r>
            <a:endParaRPr lang="en-US">
              <a:solidFill>
                <a:srgbClr val="FF0000"/>
              </a:solidFill>
              <a:effectLst/>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a:solidFill>
                  <a:srgbClr val="FF0000"/>
                </a:solidFill>
                <a:effectLst/>
                <a:latin typeface="Calibri" panose="020F0502020204030204" pitchFamily="34" charset="0"/>
                <a:ea typeface="Times New Roman" panose="02020603050405020304" pitchFamily="18" charset="0"/>
              </a:rPr>
              <a:t>If the District has exceeded the 15% cap, review/verify your July 2022, August 2022, and September 2022 expenditures at the local level for accuracy. </a:t>
            </a:r>
            <a:endParaRPr lang="en-US">
              <a:solidFill>
                <a:srgbClr val="FF0000"/>
              </a:solidFill>
              <a:effectLst/>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a:solidFill>
                  <a:srgbClr val="FF0000"/>
                </a:solidFill>
                <a:effectLst/>
                <a:latin typeface="Calibri" panose="020F0502020204030204" pitchFamily="34" charset="0"/>
                <a:ea typeface="Times New Roman" panose="02020603050405020304" pitchFamily="18" charset="0"/>
              </a:rPr>
              <a:t>You are invited to reach out to the ECTAC team to review Roll Forward calculations and requirements for a waiver.   </a:t>
            </a:r>
            <a:endParaRPr lang="en-US">
              <a:solidFill>
                <a:srgbClr val="FF0000"/>
              </a:solidFill>
              <a:effectLst/>
              <a:latin typeface="Calibri" panose="020F0502020204030204" pitchFamily="34" charset="0"/>
              <a:ea typeface="Calibri" panose="020F0502020204030204" pitchFamily="34" charset="0"/>
            </a:endParaRPr>
          </a:p>
          <a:p>
            <a:pPr marL="1371600" marR="0" indent="457200">
              <a:spcBef>
                <a:spcPts val="0"/>
              </a:spcBef>
              <a:spcAft>
                <a:spcPts val="0"/>
              </a:spcAft>
            </a:pPr>
            <a:r>
              <a:rPr lang="en-US" sz="1100">
                <a:effectLst/>
                <a:latin typeface="Calibri" panose="020F0502020204030204" pitchFamily="34" charset="0"/>
                <a:ea typeface="Calibri" panose="020F0502020204030204" pitchFamily="34" charset="0"/>
              </a:rPr>
              <a:t> </a:t>
            </a:r>
          </a:p>
          <a:p>
            <a:pPr marL="1371600" marR="0" lvl="0" indent="4572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mn-cs"/>
              </a:rPr>
              <a:t>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D3D6B118-1B82-0440-657C-A9EFE799D04E}"/>
              </a:ext>
            </a:extLst>
          </p:cNvPr>
          <p:cNvSpPr/>
          <p:nvPr/>
        </p:nvSpPr>
        <p:spPr>
          <a:xfrm>
            <a:off x="161925" y="4509403"/>
            <a:ext cx="7731992" cy="5905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5760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704</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Anna R.</dc:creator>
  <cp:lastModifiedBy>Moore, Anna R.</cp:lastModifiedBy>
  <cp:revision>2</cp:revision>
  <dcterms:created xsi:type="dcterms:W3CDTF">2023-03-02T14:08:51Z</dcterms:created>
  <dcterms:modified xsi:type="dcterms:W3CDTF">2023-03-02T21:26:44Z</dcterms:modified>
</cp:coreProperties>
</file>