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0" r:id="rId6"/>
    <p:sldMasterId id="2147483740" r:id="rId7"/>
  </p:sldMasterIdLst>
  <p:notesMasterIdLst>
    <p:notesMasterId r:id="rId105"/>
  </p:notesMasterIdLst>
  <p:handoutMasterIdLst>
    <p:handoutMasterId r:id="rId106"/>
  </p:handoutMasterIdLst>
  <p:sldIdLst>
    <p:sldId id="565" r:id="rId8"/>
    <p:sldId id="550" r:id="rId9"/>
    <p:sldId id="500" r:id="rId10"/>
    <p:sldId id="551" r:id="rId11"/>
    <p:sldId id="348" r:id="rId12"/>
    <p:sldId id="598" r:id="rId13"/>
    <p:sldId id="599"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28" r:id="rId43"/>
    <p:sldId id="629" r:id="rId44"/>
    <p:sldId id="630" r:id="rId45"/>
    <p:sldId id="631" r:id="rId46"/>
    <p:sldId id="632" r:id="rId47"/>
    <p:sldId id="633" r:id="rId48"/>
    <p:sldId id="634" r:id="rId49"/>
    <p:sldId id="635" r:id="rId50"/>
    <p:sldId id="636" r:id="rId51"/>
    <p:sldId id="637" r:id="rId52"/>
    <p:sldId id="638" r:id="rId53"/>
    <p:sldId id="639" r:id="rId54"/>
    <p:sldId id="641" r:id="rId55"/>
    <p:sldId id="643" r:id="rId56"/>
    <p:sldId id="644" r:id="rId57"/>
    <p:sldId id="645" r:id="rId58"/>
    <p:sldId id="646" r:id="rId59"/>
    <p:sldId id="647" r:id="rId60"/>
    <p:sldId id="648" r:id="rId61"/>
    <p:sldId id="649" r:id="rId62"/>
    <p:sldId id="650" r:id="rId63"/>
    <p:sldId id="651" r:id="rId64"/>
    <p:sldId id="652" r:id="rId65"/>
    <p:sldId id="653" r:id="rId66"/>
    <p:sldId id="654" r:id="rId67"/>
    <p:sldId id="555" r:id="rId68"/>
    <p:sldId id="554" r:id="rId69"/>
    <p:sldId id="556" r:id="rId70"/>
    <p:sldId id="562" r:id="rId71"/>
    <p:sldId id="560" r:id="rId72"/>
    <p:sldId id="561" r:id="rId73"/>
    <p:sldId id="558" r:id="rId74"/>
    <p:sldId id="563" r:id="rId75"/>
    <p:sldId id="559" r:id="rId76"/>
    <p:sldId id="564" r:id="rId77"/>
    <p:sldId id="557" r:id="rId78"/>
    <p:sldId id="566" r:id="rId79"/>
    <p:sldId id="567" r:id="rId80"/>
    <p:sldId id="568" r:id="rId81"/>
    <p:sldId id="569" r:id="rId82"/>
    <p:sldId id="571" r:id="rId83"/>
    <p:sldId id="573" r:id="rId84"/>
    <p:sldId id="575" r:id="rId85"/>
    <p:sldId id="578" r:id="rId86"/>
    <p:sldId id="579" r:id="rId87"/>
    <p:sldId id="580" r:id="rId88"/>
    <p:sldId id="581" r:id="rId89"/>
    <p:sldId id="582" r:id="rId90"/>
    <p:sldId id="585" r:id="rId91"/>
    <p:sldId id="587" r:id="rId92"/>
    <p:sldId id="588" r:id="rId93"/>
    <p:sldId id="589" r:id="rId94"/>
    <p:sldId id="590" r:id="rId95"/>
    <p:sldId id="591" r:id="rId96"/>
    <p:sldId id="592" r:id="rId97"/>
    <p:sldId id="593" r:id="rId98"/>
    <p:sldId id="594" r:id="rId99"/>
    <p:sldId id="595" r:id="rId100"/>
    <p:sldId id="596" r:id="rId101"/>
    <p:sldId id="597" r:id="rId102"/>
    <p:sldId id="413" r:id="rId103"/>
    <p:sldId id="280" r:id="rId10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zzo, Katherine" initials="MK" lastIdx="2" clrIdx="0">
    <p:extLst>
      <p:ext uri="{19B8F6BF-5375-455C-9EA6-DF929625EA0E}">
        <p15:presenceInfo xmlns:p15="http://schemas.microsoft.com/office/powerpoint/2012/main" userId="S-1-5-21-2011038089-1331910415-1862565094-58818" providerId="AD"/>
      </p:ext>
    </p:extLst>
  </p:cmAuthor>
  <p:cmAuthor id="2" name="Melissa Ramsey" initials="MR" lastIdx="1" clrIdx="1">
    <p:extLst>
      <p:ext uri="{19B8F6BF-5375-455C-9EA6-DF929625EA0E}">
        <p15:presenceInfo xmlns:p15="http://schemas.microsoft.com/office/powerpoint/2012/main" userId="3db89dd1a03b8e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D2C"/>
    <a:srgbClr val="DDB761"/>
    <a:srgbClr val="EAEAEA"/>
    <a:srgbClr val="9CB63C"/>
    <a:srgbClr val="00689B"/>
    <a:srgbClr val="00A88D"/>
    <a:srgbClr val="262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74607" autoAdjust="0"/>
  </p:normalViewPr>
  <p:slideViewPr>
    <p:cSldViewPr snapToGrid="0">
      <p:cViewPr varScale="1">
        <p:scale>
          <a:sx n="66" d="100"/>
          <a:sy n="66" d="100"/>
        </p:scale>
        <p:origin x="1771" y="58"/>
      </p:cViewPr>
      <p:guideLst>
        <p:guide orient="horz" pos="2160"/>
        <p:guide pos="2880"/>
        <p:guide orient="horz" pos="225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commentAuthors" Target="commentAuthor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viewProps" Target="view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Ken%20Sumrall\Edcredible\District%20Files\Florida\FL%20DOE\Responses\Public%20Response%20Roll%20Up%2020190903_1942%20Form%20First%20Draft.csv"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Ken%20Sumrall\Edcredible\District%20Files\Florida\FL%20DOE\Responses\Public%20Response%20Roll%20Up%2020190903_1942%20IMR%20Role%20First%20Draft.csv"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Ken%20Sumrall\Edcredible\District%20Files\Florida\FL%20DOE\Responses\Public%20Response%20Roll%20Up%2020190903_1942%20Form%20Current.csv"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Ken%20Sumrall\Edcredible\District%20Files\Florida\FL%20DOE\Responses\Public%20Response%20Roll%20Up%2020190903_1942%20IMR%20Role%20Current.csv"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Ken%20Sumrall\Edcredible\District%20Files\Florida\FL%20DOE\Responses\Public%20Response%20Roll%20Up%2020190903_1942%20Form%20Current.csv"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Ken%20Sumrall\Edcredible\District%20Files\Florida\FL%20DOE\Responses\Public%20Response%20Roll%20Up%2020190903_1942%20IMR%20Role%20Current.csv"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Ken%20Sumrall\Edcredible\District%20Files\Florida\FL%20DOE\Responses\Public%20Response%20Roll%20Up%2020190903_1942%20Form%20First%20Draft.csv"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Ken%20Sumrall\Edcredible\District%20Files\Florida\FL%20DOE\Responses\Public%20Response%20Roll%20Up%2020190903_1942%20IMR%20Role%20First%20Draft.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416666666666666E-2"/>
          <c:y val="0"/>
          <c:w val="0.95416666666666672"/>
          <c:h val="0.84855019685039368"/>
        </c:manualLayout>
      </c:layout>
      <c:pie3DChart>
        <c:varyColors val="1"/>
        <c:ser>
          <c:idx val="0"/>
          <c:order val="0"/>
          <c:tx>
            <c:strRef>
              <c:f>Sheet1!$B$1</c:f>
              <c:strCache>
                <c:ptCount val="1"/>
                <c:pt idx="0">
                  <c:v> 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1-42C8-4097-B2BB-FB9564225CC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3-42C8-4097-B2BB-FB9564225CC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5-42C8-4097-B2BB-FB9564225CC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7-42C8-4097-B2BB-FB9564225CC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9-42C8-4097-B2BB-FB9564225CCF}"/>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B-42C8-4097-B2BB-FB9564225CCF}"/>
              </c:ext>
            </c:extLst>
          </c:dPt>
          <c:dLbls>
            <c:dLbl>
              <c:idx val="0"/>
              <c:layout>
                <c:manualLayout>
                  <c:x val="-0.17139301533848236"/>
                  <c:y val="-0.13964088605271827"/>
                </c:manualLayout>
              </c:layout>
              <c:tx>
                <c:rich>
                  <a:bodyPr/>
                  <a:lstStyle/>
                  <a:p>
                    <a:r>
                      <a:rPr lang="en-US" baseline="0" dirty="0"/>
                      <a:t>
</a:t>
                    </a:r>
                    <a:fld id="{9EB2BA13-E954-44D8-BC1E-8ED1D0DBE9BE}" type="PERCENTAGE">
                      <a:rPr lang="en-US" baseline="0"/>
                      <a:pPr/>
                      <a:t>[PERCENTAGE]</a:t>
                    </a:fld>
                    <a:endParaRPr lang="en-US"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2C8-4097-B2BB-FB9564225CCF}"/>
                </c:ext>
                <c:ext xmlns:c15="http://schemas.microsoft.com/office/drawing/2012/chart" uri="{CE6537A1-D6FC-4f65-9D91-7224C49458BB}">
                  <c15:layout/>
                  <c15:dlblFieldTable/>
                  <c15:showDataLabelsRange val="0"/>
                </c:ext>
              </c:extLst>
            </c:dLbl>
            <c:dLbl>
              <c:idx val="1"/>
              <c:layout>
                <c:manualLayout>
                  <c:x val="0.16492906765796503"/>
                  <c:y val="-0.18731621572961499"/>
                </c:manualLayout>
              </c:layout>
              <c:tx>
                <c:rich>
                  <a:bodyPr/>
                  <a:lstStyle/>
                  <a:p>
                    <a:r>
                      <a:rPr lang="en-US" baseline="0"/>
                      <a:t>
</a:t>
                    </a:r>
                    <a:fld id="{4DE335A8-EBF3-42CF-BEE5-E3848E0846F7}" type="PERCENTAGE">
                      <a:rPr lang="en-US" baseline="0"/>
                      <a:pPr/>
                      <a:t>[PERCENTAGE]</a:t>
                    </a:fld>
                    <a:endParaRPr lang="en-US"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2C8-4097-B2BB-FB9564225CCF}"/>
                </c:ext>
                <c:ext xmlns:c15="http://schemas.microsoft.com/office/drawing/2012/chart" uri="{CE6537A1-D6FC-4f65-9D91-7224C49458BB}">
                  <c15:layout/>
                  <c15:dlblFieldTable/>
                  <c15:showDataLabelsRange val="0"/>
                </c:ext>
              </c:extLst>
            </c:dLbl>
            <c:dLbl>
              <c:idx val="2"/>
              <c:layout>
                <c:manualLayout>
                  <c:x val="0.1274015294829885"/>
                  <c:y val="1.105943991774215E-2"/>
                </c:manualLayout>
              </c:layout>
              <c:tx>
                <c:rich>
                  <a:bodyPr/>
                  <a:lstStyle/>
                  <a:p>
                    <a:r>
                      <a:rPr lang="en-US" baseline="0" dirty="0"/>
                      <a:t>
</a:t>
                    </a:r>
                    <a:fld id="{B21A1E0A-A124-4F34-9892-693AEC0FF040}" type="PERCENTAGE">
                      <a:rPr lang="en-US" baseline="0"/>
                      <a:pPr/>
                      <a:t>[PERCENTAGE]</a:t>
                    </a:fld>
                    <a:endParaRPr lang="en-US"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2C8-4097-B2BB-FB9564225CCF}"/>
                </c:ext>
                <c:ext xmlns:c15="http://schemas.microsoft.com/office/drawing/2012/chart" uri="{CE6537A1-D6FC-4f65-9D91-7224C49458BB}">
                  <c15:layout/>
                  <c15:dlblFieldTable/>
                  <c15:showDataLabelsRange val="0"/>
                </c:ext>
              </c:extLst>
            </c:dLbl>
            <c:dLbl>
              <c:idx val="3"/>
              <c:layout>
                <c:manualLayout>
                  <c:x val="7.3732126917898211E-2"/>
                  <c:y val="0"/>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tx1"/>
                        </a:solidFill>
                        <a:latin typeface="+mn-lt"/>
                        <a:ea typeface="+mn-ea"/>
                        <a:cs typeface="+mn-cs"/>
                      </a:defRPr>
                    </a:pPr>
                    <a:fld id="{C8F3AF41-7CC1-4A63-B5C3-5FE81375A71F}" type="PERCENTAGE">
                      <a:rPr lang="en-US" sz="2800" baseline="0" smtClean="0"/>
                      <a:pPr>
                        <a:defRPr sz="28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2C8-4097-B2BB-FB9564225CCF}"/>
                </c:ext>
                <c:ext xmlns:c15="http://schemas.microsoft.com/office/drawing/2012/chart" uri="{CE6537A1-D6FC-4f65-9D91-7224C49458BB}">
                  <c15:layout>
                    <c:manualLayout>
                      <c:w val="0.1012549426881139"/>
                      <c:h val="0.18510737562320922"/>
                    </c:manualLayout>
                  </c15:layout>
                  <c15:dlblFieldTable/>
                  <c15:showDataLabelsRange val="0"/>
                </c:ext>
              </c:extLst>
            </c:dLbl>
            <c:dLbl>
              <c:idx val="4"/>
              <c:delete val="1"/>
              <c:extLst xmlns:c16r2="http://schemas.microsoft.com/office/drawing/2015/06/chart">
                <c:ext xmlns:c16="http://schemas.microsoft.com/office/drawing/2014/chart" uri="{C3380CC4-5D6E-409C-BE32-E72D297353CC}">
                  <c16:uniqueId val="{00000009-42C8-4097-B2BB-FB9564225CC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42C8-4097-B2BB-FB9564225CC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numRef>
              <c:f>Sheet1!$A$2:$A$7</c:f>
              <c:numCache>
                <c:formatCode>General</c:formatCode>
                <c:ptCount val="6"/>
                <c:pt idx="0" formatCode="#,##0">
                  <c:v>1</c:v>
                </c:pt>
                <c:pt idx="1">
                  <c:v>2</c:v>
                </c:pt>
                <c:pt idx="2">
                  <c:v>3</c:v>
                </c:pt>
                <c:pt idx="3">
                  <c:v>4</c:v>
                </c:pt>
                <c:pt idx="4">
                  <c:v>5</c:v>
                </c:pt>
                <c:pt idx="5">
                  <c:v>6</c:v>
                </c:pt>
              </c:numCache>
            </c:numRef>
          </c:cat>
          <c:val>
            <c:numRef>
              <c:f>Sheet1!$B$2:$B$7</c:f>
              <c:numCache>
                <c:formatCode>0%</c:formatCode>
                <c:ptCount val="6"/>
                <c:pt idx="0">
                  <c:v>0.57999999999999996</c:v>
                </c:pt>
                <c:pt idx="1">
                  <c:v>0.27</c:v>
                </c:pt>
                <c:pt idx="2">
                  <c:v>0.11</c:v>
                </c:pt>
                <c:pt idx="3">
                  <c:v>0.03</c:v>
                </c:pt>
                <c:pt idx="4">
                  <c:v>0.01</c:v>
                </c:pt>
                <c:pt idx="5">
                  <c:v>0</c:v>
                </c:pt>
              </c:numCache>
            </c:numRef>
          </c:val>
          <c:extLst xmlns:c16r2="http://schemas.microsoft.com/office/drawing/2015/06/chart">
            <c:ext xmlns:c16="http://schemas.microsoft.com/office/drawing/2014/chart" uri="{C3380CC4-5D6E-409C-BE32-E72D297353CC}">
              <c16:uniqueId val="{0000000C-42C8-4097-B2BB-FB9564225CCF}"/>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First Draft </a:t>
            </a:r>
            <a:r>
              <a:rPr lang="en-US" sz="1800" b="0" i="0" baseline="0">
                <a:effectLst/>
              </a:rPr>
              <a:t>Math Standards - Summary Analysis by Grade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2019090'!$S$1</c:f>
              <c:strCache>
                <c:ptCount val="1"/>
                <c:pt idx="0">
                  <c:v>No Change Needed - User</c:v>
                </c:pt>
              </c:strCache>
            </c:strRef>
          </c:tx>
          <c:spPr>
            <a:solidFill>
              <a:srgbClr val="4472C4"/>
            </a:solidFill>
            <a:ln>
              <a:noFill/>
            </a:ln>
            <a:effectLst/>
          </c:spPr>
          <c:invertIfNegative val="0"/>
          <c:cat>
            <c:strRef>
              <c:f>'Public Response Roll Up 2019090'!$R$2:$R$18</c:f>
              <c:strCache>
                <c:ptCount val="17"/>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9-12 Algebraic Reasoning Strand</c:v>
                </c:pt>
                <c:pt idx="10">
                  <c:v>9-12 Functions Strand</c:v>
                </c:pt>
                <c:pt idx="11">
                  <c:v>9-12 Geometric Reasoning Strand</c:v>
                </c:pt>
                <c:pt idx="12">
                  <c:v>9-12 Number Sense &amp; Operations Strand</c:v>
                </c:pt>
                <c:pt idx="13">
                  <c:v>9-12 Statistics &amp; Probability Strand</c:v>
                </c:pt>
                <c:pt idx="14">
                  <c:v>9-12 Trigonometry Strand</c:v>
                </c:pt>
                <c:pt idx="15">
                  <c:v>Logic and Theory Strand</c:v>
                </c:pt>
                <c:pt idx="16">
                  <c:v>9-12 Financial Literacy Strand</c:v>
                </c:pt>
              </c:strCache>
            </c:strRef>
          </c:cat>
          <c:val>
            <c:numRef>
              <c:f>'Public Response Roll Up 2019090'!$S$2:$S$18</c:f>
              <c:numCache>
                <c:formatCode>General</c:formatCode>
                <c:ptCount val="17"/>
                <c:pt idx="0">
                  <c:v>178</c:v>
                </c:pt>
                <c:pt idx="1">
                  <c:v>142</c:v>
                </c:pt>
                <c:pt idx="2">
                  <c:v>75</c:v>
                </c:pt>
                <c:pt idx="3">
                  <c:v>159</c:v>
                </c:pt>
                <c:pt idx="4">
                  <c:v>104</c:v>
                </c:pt>
                <c:pt idx="5">
                  <c:v>65</c:v>
                </c:pt>
                <c:pt idx="6">
                  <c:v>614</c:v>
                </c:pt>
                <c:pt idx="7">
                  <c:v>412</c:v>
                </c:pt>
                <c:pt idx="8">
                  <c:v>700</c:v>
                </c:pt>
                <c:pt idx="9">
                  <c:v>565</c:v>
                </c:pt>
                <c:pt idx="10">
                  <c:v>170</c:v>
                </c:pt>
                <c:pt idx="11">
                  <c:v>579</c:v>
                </c:pt>
                <c:pt idx="12">
                  <c:v>103</c:v>
                </c:pt>
                <c:pt idx="13">
                  <c:v>82</c:v>
                </c:pt>
                <c:pt idx="14">
                  <c:v>142</c:v>
                </c:pt>
                <c:pt idx="15">
                  <c:v>65</c:v>
                </c:pt>
                <c:pt idx="16">
                  <c:v>251</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2019090'!$T$1</c:f>
              <c:strCache>
                <c:ptCount val="1"/>
                <c:pt idx="0">
                  <c:v>No Change Needed - System</c:v>
                </c:pt>
              </c:strCache>
            </c:strRef>
          </c:tx>
          <c:spPr>
            <a:solidFill>
              <a:srgbClr val="FFC000"/>
            </a:solidFill>
            <a:ln>
              <a:noFill/>
            </a:ln>
            <a:effectLst/>
          </c:spPr>
          <c:invertIfNegative val="0"/>
          <c:cat>
            <c:strRef>
              <c:f>'Public Response Roll Up 2019090'!$R$2:$R$18</c:f>
              <c:strCache>
                <c:ptCount val="17"/>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9-12 Algebraic Reasoning Strand</c:v>
                </c:pt>
                <c:pt idx="10">
                  <c:v>9-12 Functions Strand</c:v>
                </c:pt>
                <c:pt idx="11">
                  <c:v>9-12 Geometric Reasoning Strand</c:v>
                </c:pt>
                <c:pt idx="12">
                  <c:v>9-12 Number Sense &amp; Operations Strand</c:v>
                </c:pt>
                <c:pt idx="13">
                  <c:v>9-12 Statistics &amp; Probability Strand</c:v>
                </c:pt>
                <c:pt idx="14">
                  <c:v>9-12 Trigonometry Strand</c:v>
                </c:pt>
                <c:pt idx="15">
                  <c:v>Logic and Theory Strand</c:v>
                </c:pt>
                <c:pt idx="16">
                  <c:v>9-12 Financial Literacy Strand</c:v>
                </c:pt>
              </c:strCache>
            </c:strRef>
          </c:cat>
          <c:val>
            <c:numRef>
              <c:f>'Public Response Roll Up 2019090'!$T$2:$T$18</c:f>
              <c:numCache>
                <c:formatCode>General</c:formatCode>
                <c:ptCount val="17"/>
                <c:pt idx="0">
                  <c:v>0</c:v>
                </c:pt>
                <c:pt idx="1">
                  <c:v>28</c:v>
                </c:pt>
                <c:pt idx="2">
                  <c:v>0</c:v>
                </c:pt>
                <c:pt idx="3">
                  <c:v>34</c:v>
                </c:pt>
                <c:pt idx="4">
                  <c:v>0</c:v>
                </c:pt>
                <c:pt idx="5">
                  <c:v>0</c:v>
                </c:pt>
                <c:pt idx="6">
                  <c:v>51</c:v>
                </c:pt>
                <c:pt idx="7">
                  <c:v>2</c:v>
                </c:pt>
                <c:pt idx="8">
                  <c:v>2</c:v>
                </c:pt>
                <c:pt idx="9">
                  <c:v>123</c:v>
                </c:pt>
                <c:pt idx="10">
                  <c:v>0</c:v>
                </c:pt>
                <c:pt idx="11">
                  <c:v>62</c:v>
                </c:pt>
                <c:pt idx="12">
                  <c:v>33</c:v>
                </c:pt>
                <c:pt idx="13">
                  <c:v>33</c:v>
                </c:pt>
                <c:pt idx="14">
                  <c:v>0</c:v>
                </c:pt>
                <c:pt idx="15">
                  <c:v>1</c:v>
                </c:pt>
                <c:pt idx="16">
                  <c:v>1</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2019090'!$U$1</c:f>
              <c:strCache>
                <c:ptCount val="1"/>
                <c:pt idx="0">
                  <c:v>Move Standard</c:v>
                </c:pt>
              </c:strCache>
            </c:strRef>
          </c:tx>
          <c:spPr>
            <a:solidFill>
              <a:srgbClr val="00B050"/>
            </a:solidFill>
            <a:ln>
              <a:noFill/>
            </a:ln>
            <a:effectLst/>
          </c:spPr>
          <c:invertIfNegative val="0"/>
          <c:cat>
            <c:strRef>
              <c:f>'Public Response Roll Up 2019090'!$R$2:$R$18</c:f>
              <c:strCache>
                <c:ptCount val="17"/>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9-12 Algebraic Reasoning Strand</c:v>
                </c:pt>
                <c:pt idx="10">
                  <c:v>9-12 Functions Strand</c:v>
                </c:pt>
                <c:pt idx="11">
                  <c:v>9-12 Geometric Reasoning Strand</c:v>
                </c:pt>
                <c:pt idx="12">
                  <c:v>9-12 Number Sense &amp; Operations Strand</c:v>
                </c:pt>
                <c:pt idx="13">
                  <c:v>9-12 Statistics &amp; Probability Strand</c:v>
                </c:pt>
                <c:pt idx="14">
                  <c:v>9-12 Trigonometry Strand</c:v>
                </c:pt>
                <c:pt idx="15">
                  <c:v>Logic and Theory Strand</c:v>
                </c:pt>
                <c:pt idx="16">
                  <c:v>9-12 Financial Literacy Strand</c:v>
                </c:pt>
              </c:strCache>
            </c:strRef>
          </c:cat>
          <c:val>
            <c:numRef>
              <c:f>'Public Response Roll Up 2019090'!$U$2:$U$18</c:f>
              <c:numCache>
                <c:formatCode>General</c:formatCode>
                <c:ptCount val="17"/>
                <c:pt idx="0">
                  <c:v>5</c:v>
                </c:pt>
                <c:pt idx="1">
                  <c:v>2</c:v>
                </c:pt>
                <c:pt idx="2">
                  <c:v>1</c:v>
                </c:pt>
                <c:pt idx="3">
                  <c:v>3</c:v>
                </c:pt>
                <c:pt idx="4">
                  <c:v>0</c:v>
                </c:pt>
                <c:pt idx="5">
                  <c:v>0</c:v>
                </c:pt>
                <c:pt idx="6">
                  <c:v>21</c:v>
                </c:pt>
                <c:pt idx="7">
                  <c:v>22</c:v>
                </c:pt>
                <c:pt idx="8">
                  <c:v>32</c:v>
                </c:pt>
                <c:pt idx="9">
                  <c:v>80</c:v>
                </c:pt>
                <c:pt idx="10">
                  <c:v>64</c:v>
                </c:pt>
                <c:pt idx="11">
                  <c:v>45</c:v>
                </c:pt>
                <c:pt idx="12">
                  <c:v>72</c:v>
                </c:pt>
                <c:pt idx="13">
                  <c:v>39</c:v>
                </c:pt>
                <c:pt idx="14">
                  <c:v>0</c:v>
                </c:pt>
                <c:pt idx="15">
                  <c:v>8</c:v>
                </c:pt>
                <c:pt idx="16">
                  <c:v>1</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2019090'!$V$1</c:f>
              <c:strCache>
                <c:ptCount val="1"/>
                <c:pt idx="0">
                  <c:v>Revise Standard</c:v>
                </c:pt>
              </c:strCache>
            </c:strRef>
          </c:tx>
          <c:spPr>
            <a:solidFill>
              <a:srgbClr val="ED7D31"/>
            </a:solidFill>
            <a:ln>
              <a:noFill/>
            </a:ln>
            <a:effectLst/>
          </c:spPr>
          <c:invertIfNegative val="0"/>
          <c:cat>
            <c:strRef>
              <c:f>'Public Response Roll Up 2019090'!$R$2:$R$18</c:f>
              <c:strCache>
                <c:ptCount val="17"/>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9-12 Algebraic Reasoning Strand</c:v>
                </c:pt>
                <c:pt idx="10">
                  <c:v>9-12 Functions Strand</c:v>
                </c:pt>
                <c:pt idx="11">
                  <c:v>9-12 Geometric Reasoning Strand</c:v>
                </c:pt>
                <c:pt idx="12">
                  <c:v>9-12 Number Sense &amp; Operations Strand</c:v>
                </c:pt>
                <c:pt idx="13">
                  <c:v>9-12 Statistics &amp; Probability Strand</c:v>
                </c:pt>
                <c:pt idx="14">
                  <c:v>9-12 Trigonometry Strand</c:v>
                </c:pt>
                <c:pt idx="15">
                  <c:v>Logic and Theory Strand</c:v>
                </c:pt>
                <c:pt idx="16">
                  <c:v>9-12 Financial Literacy Strand</c:v>
                </c:pt>
              </c:strCache>
            </c:strRef>
          </c:cat>
          <c:val>
            <c:numRef>
              <c:f>'Public Response Roll Up 2019090'!$V$2:$V$18</c:f>
              <c:numCache>
                <c:formatCode>General</c:formatCode>
                <c:ptCount val="17"/>
                <c:pt idx="0">
                  <c:v>24</c:v>
                </c:pt>
                <c:pt idx="1">
                  <c:v>18</c:v>
                </c:pt>
                <c:pt idx="2">
                  <c:v>3</c:v>
                </c:pt>
                <c:pt idx="3">
                  <c:v>8</c:v>
                </c:pt>
                <c:pt idx="4">
                  <c:v>8</c:v>
                </c:pt>
                <c:pt idx="5">
                  <c:v>3</c:v>
                </c:pt>
                <c:pt idx="6">
                  <c:v>68</c:v>
                </c:pt>
                <c:pt idx="7">
                  <c:v>33</c:v>
                </c:pt>
                <c:pt idx="8">
                  <c:v>59</c:v>
                </c:pt>
                <c:pt idx="9">
                  <c:v>83</c:v>
                </c:pt>
                <c:pt idx="10">
                  <c:v>19</c:v>
                </c:pt>
                <c:pt idx="11">
                  <c:v>49</c:v>
                </c:pt>
                <c:pt idx="12">
                  <c:v>17</c:v>
                </c:pt>
                <c:pt idx="13">
                  <c:v>12</c:v>
                </c:pt>
                <c:pt idx="14">
                  <c:v>1</c:v>
                </c:pt>
                <c:pt idx="15">
                  <c:v>22</c:v>
                </c:pt>
                <c:pt idx="16">
                  <c:v>16</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2019090'!$W$1</c:f>
              <c:strCache>
                <c:ptCount val="1"/>
                <c:pt idx="0">
                  <c:v>Eliminate Standard</c:v>
                </c:pt>
              </c:strCache>
            </c:strRef>
          </c:tx>
          <c:spPr>
            <a:solidFill>
              <a:srgbClr val="FF0000"/>
            </a:solidFill>
            <a:ln>
              <a:noFill/>
            </a:ln>
            <a:effectLst/>
          </c:spPr>
          <c:invertIfNegative val="0"/>
          <c:cat>
            <c:strRef>
              <c:f>'Public Response Roll Up 2019090'!$R$2:$R$18</c:f>
              <c:strCache>
                <c:ptCount val="17"/>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9-12 Algebraic Reasoning Strand</c:v>
                </c:pt>
                <c:pt idx="10">
                  <c:v>9-12 Functions Strand</c:v>
                </c:pt>
                <c:pt idx="11">
                  <c:v>9-12 Geometric Reasoning Strand</c:v>
                </c:pt>
                <c:pt idx="12">
                  <c:v>9-12 Number Sense &amp; Operations Strand</c:v>
                </c:pt>
                <c:pt idx="13">
                  <c:v>9-12 Statistics &amp; Probability Strand</c:v>
                </c:pt>
                <c:pt idx="14">
                  <c:v>9-12 Trigonometry Strand</c:v>
                </c:pt>
                <c:pt idx="15">
                  <c:v>Logic and Theory Strand</c:v>
                </c:pt>
                <c:pt idx="16">
                  <c:v>9-12 Financial Literacy Strand</c:v>
                </c:pt>
              </c:strCache>
            </c:strRef>
          </c:cat>
          <c:val>
            <c:numRef>
              <c:f>'Public Response Roll Up 2019090'!$W$2:$W$18</c:f>
              <c:numCache>
                <c:formatCode>General</c:formatCode>
                <c:ptCount val="17"/>
                <c:pt idx="0">
                  <c:v>9</c:v>
                </c:pt>
                <c:pt idx="1">
                  <c:v>2</c:v>
                </c:pt>
                <c:pt idx="2">
                  <c:v>2</c:v>
                </c:pt>
                <c:pt idx="3">
                  <c:v>6</c:v>
                </c:pt>
                <c:pt idx="4">
                  <c:v>5</c:v>
                </c:pt>
                <c:pt idx="5">
                  <c:v>0</c:v>
                </c:pt>
                <c:pt idx="6">
                  <c:v>13</c:v>
                </c:pt>
                <c:pt idx="7">
                  <c:v>8</c:v>
                </c:pt>
                <c:pt idx="8">
                  <c:v>19</c:v>
                </c:pt>
                <c:pt idx="9">
                  <c:v>59</c:v>
                </c:pt>
                <c:pt idx="10">
                  <c:v>3</c:v>
                </c:pt>
                <c:pt idx="11">
                  <c:v>45</c:v>
                </c:pt>
                <c:pt idx="12">
                  <c:v>0</c:v>
                </c:pt>
                <c:pt idx="13">
                  <c:v>6</c:v>
                </c:pt>
                <c:pt idx="14">
                  <c:v>5</c:v>
                </c:pt>
                <c:pt idx="15">
                  <c:v>8</c:v>
                </c:pt>
                <c:pt idx="16">
                  <c:v>4</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81001600"/>
        <c:axId val="180849856"/>
      </c:barChart>
      <c:catAx>
        <c:axId val="181001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49856"/>
        <c:crosses val="autoZero"/>
        <c:auto val="1"/>
        <c:lblAlgn val="ctr"/>
        <c:lblOffset val="100"/>
        <c:noMultiLvlLbl val="0"/>
      </c:catAx>
      <c:valAx>
        <c:axId val="180849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001600"/>
        <c:crosses val="autoZero"/>
        <c:crossBetween val="between"/>
        <c:majorUnit val="2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First Draft </a:t>
            </a:r>
            <a:r>
              <a:rPr lang="en-US" sz="1800" b="0" i="0" baseline="0">
                <a:effectLst/>
              </a:rPr>
              <a:t>Math Standards - Summary Analysis by Grade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2019090'!$O$1</c:f>
              <c:strCache>
                <c:ptCount val="1"/>
                <c:pt idx="0">
                  <c:v>No Change Needed - User</c:v>
                </c:pt>
              </c:strCache>
            </c:strRef>
          </c:tx>
          <c:spPr>
            <a:solidFill>
              <a:srgbClr val="4472C4"/>
            </a:solidFill>
            <a:ln>
              <a:noFill/>
            </a:ln>
            <a:effectLst/>
          </c:spPr>
          <c:invertIfNegative val="0"/>
          <c:cat>
            <c:strRef>
              <c:f>'Public Response Roll Up 2019090'!$N$2:$N$10</c:f>
              <c:strCache>
                <c:ptCount val="9"/>
                <c:pt idx="0">
                  <c:v>Community Member</c:v>
                </c:pt>
                <c:pt idx="1">
                  <c:v>District Administrator</c:v>
                </c:pt>
                <c:pt idx="2">
                  <c:v>District Curriculum Director</c:v>
                </c:pt>
                <c:pt idx="3">
                  <c:v>District Curriculum Specialist</c:v>
                </c:pt>
                <c:pt idx="4">
                  <c:v>DOE User</c:v>
                </c:pt>
                <c:pt idx="5">
                  <c:v>ESE Specialist</c:v>
                </c:pt>
                <c:pt idx="6">
                  <c:v>Parent</c:v>
                </c:pt>
                <c:pt idx="7">
                  <c:v>School Administrator</c:v>
                </c:pt>
                <c:pt idx="8">
                  <c:v>Teacher</c:v>
                </c:pt>
              </c:strCache>
            </c:strRef>
          </c:cat>
          <c:val>
            <c:numRef>
              <c:f>'Public Response Roll Up 2019090'!$O$2:$O$10</c:f>
              <c:numCache>
                <c:formatCode>General</c:formatCode>
                <c:ptCount val="9"/>
                <c:pt idx="0">
                  <c:v>996</c:v>
                </c:pt>
                <c:pt idx="1">
                  <c:v>195</c:v>
                </c:pt>
                <c:pt idx="2">
                  <c:v>72</c:v>
                </c:pt>
                <c:pt idx="3">
                  <c:v>363</c:v>
                </c:pt>
                <c:pt idx="4">
                  <c:v>26</c:v>
                </c:pt>
                <c:pt idx="5">
                  <c:v>0</c:v>
                </c:pt>
                <c:pt idx="6">
                  <c:v>367</c:v>
                </c:pt>
                <c:pt idx="7">
                  <c:v>53</c:v>
                </c:pt>
                <c:pt idx="8">
                  <c:v>2334</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2019090'!$P$1</c:f>
              <c:strCache>
                <c:ptCount val="1"/>
                <c:pt idx="0">
                  <c:v>No Change Needed - System</c:v>
                </c:pt>
              </c:strCache>
            </c:strRef>
          </c:tx>
          <c:spPr>
            <a:solidFill>
              <a:srgbClr val="FFC000"/>
            </a:solidFill>
            <a:ln>
              <a:noFill/>
            </a:ln>
            <a:effectLst/>
          </c:spPr>
          <c:invertIfNegative val="0"/>
          <c:cat>
            <c:strRef>
              <c:f>'Public Response Roll Up 2019090'!$N$2:$N$10</c:f>
              <c:strCache>
                <c:ptCount val="9"/>
                <c:pt idx="0">
                  <c:v>Community Member</c:v>
                </c:pt>
                <c:pt idx="1">
                  <c:v>District Administrator</c:v>
                </c:pt>
                <c:pt idx="2">
                  <c:v>District Curriculum Director</c:v>
                </c:pt>
                <c:pt idx="3">
                  <c:v>District Curriculum Specialist</c:v>
                </c:pt>
                <c:pt idx="4">
                  <c:v>DOE User</c:v>
                </c:pt>
                <c:pt idx="5">
                  <c:v>ESE Specialist</c:v>
                </c:pt>
                <c:pt idx="6">
                  <c:v>Parent</c:v>
                </c:pt>
                <c:pt idx="7">
                  <c:v>School Administrator</c:v>
                </c:pt>
                <c:pt idx="8">
                  <c:v>Teacher</c:v>
                </c:pt>
              </c:strCache>
            </c:strRef>
          </c:cat>
          <c:val>
            <c:numRef>
              <c:f>'Public Response Roll Up 2019090'!$P$2:$P$10</c:f>
              <c:numCache>
                <c:formatCode>General</c:formatCode>
                <c:ptCount val="9"/>
                <c:pt idx="0">
                  <c:v>147</c:v>
                </c:pt>
                <c:pt idx="1">
                  <c:v>0</c:v>
                </c:pt>
                <c:pt idx="2">
                  <c:v>0</c:v>
                </c:pt>
                <c:pt idx="3">
                  <c:v>88</c:v>
                </c:pt>
                <c:pt idx="4">
                  <c:v>0</c:v>
                </c:pt>
                <c:pt idx="5">
                  <c:v>34</c:v>
                </c:pt>
                <c:pt idx="6">
                  <c:v>52</c:v>
                </c:pt>
                <c:pt idx="7">
                  <c:v>0</c:v>
                </c:pt>
                <c:pt idx="8">
                  <c:v>49</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2019090'!$Q$1</c:f>
              <c:strCache>
                <c:ptCount val="1"/>
                <c:pt idx="0">
                  <c:v>Move Standard</c:v>
                </c:pt>
              </c:strCache>
            </c:strRef>
          </c:tx>
          <c:spPr>
            <a:solidFill>
              <a:srgbClr val="00B050"/>
            </a:solidFill>
            <a:ln>
              <a:noFill/>
            </a:ln>
            <a:effectLst/>
          </c:spPr>
          <c:invertIfNegative val="0"/>
          <c:cat>
            <c:strRef>
              <c:f>'Public Response Roll Up 2019090'!$N$2:$N$10</c:f>
              <c:strCache>
                <c:ptCount val="9"/>
                <c:pt idx="0">
                  <c:v>Community Member</c:v>
                </c:pt>
                <c:pt idx="1">
                  <c:v>District Administrator</c:v>
                </c:pt>
                <c:pt idx="2">
                  <c:v>District Curriculum Director</c:v>
                </c:pt>
                <c:pt idx="3">
                  <c:v>District Curriculum Specialist</c:v>
                </c:pt>
                <c:pt idx="4">
                  <c:v>DOE User</c:v>
                </c:pt>
                <c:pt idx="5">
                  <c:v>ESE Specialist</c:v>
                </c:pt>
                <c:pt idx="6">
                  <c:v>Parent</c:v>
                </c:pt>
                <c:pt idx="7">
                  <c:v>School Administrator</c:v>
                </c:pt>
                <c:pt idx="8">
                  <c:v>Teacher</c:v>
                </c:pt>
              </c:strCache>
            </c:strRef>
          </c:cat>
          <c:val>
            <c:numRef>
              <c:f>'Public Response Roll Up 2019090'!$Q$2:$Q$10</c:f>
              <c:numCache>
                <c:formatCode>General</c:formatCode>
                <c:ptCount val="9"/>
                <c:pt idx="0">
                  <c:v>139</c:v>
                </c:pt>
                <c:pt idx="1">
                  <c:v>15</c:v>
                </c:pt>
                <c:pt idx="2">
                  <c:v>3</c:v>
                </c:pt>
                <c:pt idx="3">
                  <c:v>0</c:v>
                </c:pt>
                <c:pt idx="4">
                  <c:v>0</c:v>
                </c:pt>
                <c:pt idx="5">
                  <c:v>0</c:v>
                </c:pt>
                <c:pt idx="6">
                  <c:v>6</c:v>
                </c:pt>
                <c:pt idx="7">
                  <c:v>0</c:v>
                </c:pt>
                <c:pt idx="8">
                  <c:v>232</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2019090'!$R$1</c:f>
              <c:strCache>
                <c:ptCount val="1"/>
                <c:pt idx="0">
                  <c:v>Revise Standard</c:v>
                </c:pt>
              </c:strCache>
            </c:strRef>
          </c:tx>
          <c:spPr>
            <a:solidFill>
              <a:srgbClr val="ED7D31"/>
            </a:solidFill>
            <a:ln>
              <a:noFill/>
            </a:ln>
            <a:effectLst/>
          </c:spPr>
          <c:invertIfNegative val="0"/>
          <c:cat>
            <c:strRef>
              <c:f>'Public Response Roll Up 2019090'!$N$2:$N$10</c:f>
              <c:strCache>
                <c:ptCount val="9"/>
                <c:pt idx="0">
                  <c:v>Community Member</c:v>
                </c:pt>
                <c:pt idx="1">
                  <c:v>District Administrator</c:v>
                </c:pt>
                <c:pt idx="2">
                  <c:v>District Curriculum Director</c:v>
                </c:pt>
                <c:pt idx="3">
                  <c:v>District Curriculum Specialist</c:v>
                </c:pt>
                <c:pt idx="4">
                  <c:v>DOE User</c:v>
                </c:pt>
                <c:pt idx="5">
                  <c:v>ESE Specialist</c:v>
                </c:pt>
                <c:pt idx="6">
                  <c:v>Parent</c:v>
                </c:pt>
                <c:pt idx="7">
                  <c:v>School Administrator</c:v>
                </c:pt>
                <c:pt idx="8">
                  <c:v>Teacher</c:v>
                </c:pt>
              </c:strCache>
            </c:strRef>
          </c:cat>
          <c:val>
            <c:numRef>
              <c:f>'Public Response Roll Up 2019090'!$R$2:$R$10</c:f>
              <c:numCache>
                <c:formatCode>General</c:formatCode>
                <c:ptCount val="9"/>
                <c:pt idx="0">
                  <c:v>154</c:v>
                </c:pt>
                <c:pt idx="1">
                  <c:v>24</c:v>
                </c:pt>
                <c:pt idx="2">
                  <c:v>44</c:v>
                </c:pt>
                <c:pt idx="3">
                  <c:v>10</c:v>
                </c:pt>
                <c:pt idx="4">
                  <c:v>1</c:v>
                </c:pt>
                <c:pt idx="5">
                  <c:v>0</c:v>
                </c:pt>
                <c:pt idx="6">
                  <c:v>22</c:v>
                </c:pt>
                <c:pt idx="7">
                  <c:v>0</c:v>
                </c:pt>
                <c:pt idx="8">
                  <c:v>188</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2019090'!$S$1</c:f>
              <c:strCache>
                <c:ptCount val="1"/>
                <c:pt idx="0">
                  <c:v>Eliminate Standard</c:v>
                </c:pt>
              </c:strCache>
            </c:strRef>
          </c:tx>
          <c:spPr>
            <a:solidFill>
              <a:srgbClr val="FF0000"/>
            </a:solidFill>
            <a:ln>
              <a:noFill/>
            </a:ln>
            <a:effectLst/>
          </c:spPr>
          <c:invertIfNegative val="0"/>
          <c:cat>
            <c:strRef>
              <c:f>'Public Response Roll Up 2019090'!$N$2:$N$10</c:f>
              <c:strCache>
                <c:ptCount val="9"/>
                <c:pt idx="0">
                  <c:v>Community Member</c:v>
                </c:pt>
                <c:pt idx="1">
                  <c:v>District Administrator</c:v>
                </c:pt>
                <c:pt idx="2">
                  <c:v>District Curriculum Director</c:v>
                </c:pt>
                <c:pt idx="3">
                  <c:v>District Curriculum Specialist</c:v>
                </c:pt>
                <c:pt idx="4">
                  <c:v>DOE User</c:v>
                </c:pt>
                <c:pt idx="5">
                  <c:v>ESE Specialist</c:v>
                </c:pt>
                <c:pt idx="6">
                  <c:v>Parent</c:v>
                </c:pt>
                <c:pt idx="7">
                  <c:v>School Administrator</c:v>
                </c:pt>
                <c:pt idx="8">
                  <c:v>Teacher</c:v>
                </c:pt>
              </c:strCache>
            </c:strRef>
          </c:cat>
          <c:val>
            <c:numRef>
              <c:f>'Public Response Roll Up 2019090'!$S$2:$S$10</c:f>
              <c:numCache>
                <c:formatCode>General</c:formatCode>
                <c:ptCount val="9"/>
                <c:pt idx="0">
                  <c:v>35</c:v>
                </c:pt>
                <c:pt idx="1">
                  <c:v>0</c:v>
                </c:pt>
                <c:pt idx="2">
                  <c:v>5</c:v>
                </c:pt>
                <c:pt idx="3">
                  <c:v>0</c:v>
                </c:pt>
                <c:pt idx="4">
                  <c:v>0</c:v>
                </c:pt>
                <c:pt idx="5">
                  <c:v>1</c:v>
                </c:pt>
                <c:pt idx="6">
                  <c:v>21</c:v>
                </c:pt>
                <c:pt idx="7">
                  <c:v>12</c:v>
                </c:pt>
                <c:pt idx="8">
                  <c:v>120</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80851816"/>
        <c:axId val="180852208"/>
      </c:barChart>
      <c:catAx>
        <c:axId val="180851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52208"/>
        <c:crosses val="autoZero"/>
        <c:auto val="1"/>
        <c:lblAlgn val="ctr"/>
        <c:lblOffset val="100"/>
        <c:noMultiLvlLbl val="0"/>
      </c:catAx>
      <c:valAx>
        <c:axId val="180852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851816"/>
        <c:crosses val="autoZero"/>
        <c:crossBetween val="between"/>
        <c:majorUnit val="2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TS&amp;I- 1,772 schools </c:v>
                </c:pt>
              </c:strCache>
            </c:strRef>
          </c:tx>
          <c:spPr>
            <a:solidFill>
              <a:schemeClr val="accent1"/>
            </a:solidFill>
            <a:ln>
              <a:noFill/>
            </a:ln>
            <a:effectLst/>
            <a:sp3d/>
          </c:spPr>
          <c:invertIfNegative val="0"/>
          <c:dLbls>
            <c:dLbl>
              <c:idx val="0"/>
              <c:layout>
                <c:manualLayout>
                  <c:x val="-3.4334763948497852E-3"/>
                  <c:y val="-2.37529513509631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BFE-415A-BAB7-F448D33D8221}"/>
                </c:ext>
                <c:ext xmlns:c15="http://schemas.microsoft.com/office/drawing/2012/chart" uri="{CE6537A1-D6FC-4f65-9D91-7224C49458BB}">
                  <c15:layout/>
                </c:ext>
              </c:extLst>
            </c:dLbl>
            <c:dLbl>
              <c:idx val="2"/>
              <c:layout/>
              <c:tx>
                <c:rich>
                  <a:bodyPr/>
                  <a:lstStyle/>
                  <a:p>
                    <a:r>
                      <a:rPr lang="en-US" smtClean="0"/>
                      <a:t>89%</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BFE-415A-BAB7-F448D33D822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A's</c:v>
                </c:pt>
                <c:pt idx="1">
                  <c:v>B's</c:v>
                </c:pt>
                <c:pt idx="2">
                  <c:v>C's</c:v>
                </c:pt>
              </c:strCache>
            </c:strRef>
          </c:cat>
          <c:val>
            <c:numRef>
              <c:f>Sheet1!$B$2:$B$4</c:f>
              <c:numCache>
                <c:formatCode>0%</c:formatCode>
                <c:ptCount val="3"/>
                <c:pt idx="0">
                  <c:v>0.19</c:v>
                </c:pt>
                <c:pt idx="1">
                  <c:v>0.65</c:v>
                </c:pt>
                <c:pt idx="2">
                  <c:v>0.9</c:v>
                </c:pt>
              </c:numCache>
            </c:numRef>
          </c:val>
          <c:extLst xmlns:c16r2="http://schemas.microsoft.com/office/drawing/2015/06/chart">
            <c:ext xmlns:c16="http://schemas.microsoft.com/office/drawing/2014/chart" uri="{C3380CC4-5D6E-409C-BE32-E72D297353CC}">
              <c16:uniqueId val="{00000000-21BD-4ED5-B97D-FC6BA3A297A7}"/>
            </c:ext>
          </c:extLst>
        </c:ser>
        <c:ser>
          <c:idx val="1"/>
          <c:order val="1"/>
          <c:tx>
            <c:strRef>
              <c:f>Sheet1!$C$1</c:f>
              <c:strCache>
                <c:ptCount val="1"/>
                <c:pt idx="0">
                  <c:v>Non-TS&amp;I</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A's</c:v>
                </c:pt>
                <c:pt idx="1">
                  <c:v>B's</c:v>
                </c:pt>
                <c:pt idx="2">
                  <c:v>C's</c:v>
                </c:pt>
              </c:strCache>
            </c:strRef>
          </c:cat>
          <c:val>
            <c:numRef>
              <c:f>Sheet1!$C$2:$C$4</c:f>
              <c:numCache>
                <c:formatCode>0%</c:formatCode>
                <c:ptCount val="3"/>
                <c:pt idx="0">
                  <c:v>0.81</c:v>
                </c:pt>
                <c:pt idx="1">
                  <c:v>0.35</c:v>
                </c:pt>
                <c:pt idx="2">
                  <c:v>0.1</c:v>
                </c:pt>
              </c:numCache>
            </c:numRef>
          </c:val>
          <c:extLst xmlns:c16r2="http://schemas.microsoft.com/office/drawing/2015/06/chart">
            <c:ext xmlns:c16="http://schemas.microsoft.com/office/drawing/2014/chart" uri="{C3380CC4-5D6E-409C-BE32-E72D297353CC}">
              <c16:uniqueId val="{00000001-21BD-4ED5-B97D-FC6BA3A297A7}"/>
            </c:ext>
          </c:extLst>
        </c:ser>
        <c:dLbls>
          <c:showLegendKey val="0"/>
          <c:showVal val="1"/>
          <c:showCatName val="0"/>
          <c:showSerName val="0"/>
          <c:showPercent val="0"/>
          <c:showBubbleSize val="0"/>
        </c:dLbls>
        <c:gapWidth val="79"/>
        <c:shape val="box"/>
        <c:axId val="252468176"/>
        <c:axId val="252466608"/>
        <c:axId val="0"/>
      </c:bar3DChart>
      <c:catAx>
        <c:axId val="252468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crossAx val="252466608"/>
        <c:crosses val="autoZero"/>
        <c:auto val="1"/>
        <c:lblAlgn val="ctr"/>
        <c:lblOffset val="100"/>
        <c:noMultiLvlLbl val="0"/>
      </c:catAx>
      <c:valAx>
        <c:axId val="252466608"/>
        <c:scaling>
          <c:orientation val="minMax"/>
        </c:scaling>
        <c:delete val="1"/>
        <c:axPos val="l"/>
        <c:numFmt formatCode="0%" sourceLinked="1"/>
        <c:majorTickMark val="none"/>
        <c:minorTickMark val="none"/>
        <c:tickLblPos val="nextTo"/>
        <c:crossAx val="252468176"/>
        <c:crosses val="autoZero"/>
        <c:crossBetween val="between"/>
      </c:valAx>
      <c:spPr>
        <a:noFill/>
        <a:ln>
          <a:noFill/>
        </a:ln>
        <a:effectLst/>
      </c:spPr>
    </c:plotArea>
    <c:legend>
      <c:legendPos val="t"/>
      <c:layout>
        <c:manualLayout>
          <c:xMode val="edge"/>
          <c:yMode val="edge"/>
          <c:x val="0.1693243215842655"/>
          <c:y val="4.3898446594387866E-2"/>
          <c:w val="0.65628616809164952"/>
          <c:h val="7.166452453698578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2017-18</c:v>
                </c:pt>
              </c:strCache>
            </c:strRef>
          </c:tx>
          <c:spPr>
            <a:solidFill>
              <a:schemeClr val="accent1"/>
            </a:solidFill>
            <a:ln>
              <a:noFill/>
            </a:ln>
            <a:effectLst/>
            <a:sp3d/>
          </c:spPr>
          <c:invertIfNegative val="0"/>
          <c:cat>
            <c:strRef>
              <c:f>Sheet1!$A$2:$A$4</c:f>
              <c:strCache>
                <c:ptCount val="3"/>
                <c:pt idx="0">
                  <c:v>A's - TS&amp;I</c:v>
                </c:pt>
                <c:pt idx="1">
                  <c:v>B's - TS&amp;I</c:v>
                </c:pt>
                <c:pt idx="2">
                  <c:v>C's - TS&amp;1</c:v>
                </c:pt>
              </c:strCache>
            </c:strRef>
          </c:cat>
          <c:val>
            <c:numRef>
              <c:f>Sheet1!$B$2:$B$4</c:f>
              <c:numCache>
                <c:formatCode>0%</c:formatCode>
                <c:ptCount val="3"/>
                <c:pt idx="0">
                  <c:v>0.25</c:v>
                </c:pt>
                <c:pt idx="1">
                  <c:v>0.71</c:v>
                </c:pt>
                <c:pt idx="2">
                  <c:v>0.91</c:v>
                </c:pt>
              </c:numCache>
            </c:numRef>
          </c:val>
          <c:extLst xmlns:c16r2="http://schemas.microsoft.com/office/drawing/2015/06/chart">
            <c:ext xmlns:c16="http://schemas.microsoft.com/office/drawing/2014/chart" uri="{C3380CC4-5D6E-409C-BE32-E72D297353CC}">
              <c16:uniqueId val="{00000000-1C12-479D-9778-06FADAA26710}"/>
            </c:ext>
          </c:extLst>
        </c:ser>
        <c:ser>
          <c:idx val="1"/>
          <c:order val="1"/>
          <c:tx>
            <c:strRef>
              <c:f>Sheet1!$C$1</c:f>
              <c:strCache>
                <c:ptCount val="1"/>
                <c:pt idx="0">
                  <c:v>2018-19</c:v>
                </c:pt>
              </c:strCache>
            </c:strRef>
          </c:tx>
          <c:spPr>
            <a:solidFill>
              <a:schemeClr val="accent2"/>
            </a:solidFill>
            <a:ln>
              <a:noFill/>
            </a:ln>
            <a:effectLst/>
            <a:sp3d/>
          </c:spPr>
          <c:invertIfNegative val="0"/>
          <c:cat>
            <c:strRef>
              <c:f>Sheet1!$A$2:$A$4</c:f>
              <c:strCache>
                <c:ptCount val="3"/>
                <c:pt idx="0">
                  <c:v>A's - TS&amp;I</c:v>
                </c:pt>
                <c:pt idx="1">
                  <c:v>B's - TS&amp;I</c:v>
                </c:pt>
                <c:pt idx="2">
                  <c:v>C's - TS&amp;1</c:v>
                </c:pt>
              </c:strCache>
            </c:strRef>
          </c:cat>
          <c:val>
            <c:numRef>
              <c:f>Sheet1!$C$2:$C$4</c:f>
              <c:numCache>
                <c:formatCode>0%</c:formatCode>
                <c:ptCount val="3"/>
                <c:pt idx="0">
                  <c:v>0.19</c:v>
                </c:pt>
                <c:pt idx="1">
                  <c:v>0.65</c:v>
                </c:pt>
                <c:pt idx="2">
                  <c:v>0.8</c:v>
                </c:pt>
              </c:numCache>
            </c:numRef>
          </c:val>
          <c:extLst xmlns:c16r2="http://schemas.microsoft.com/office/drawing/2015/06/chart">
            <c:ext xmlns:c16="http://schemas.microsoft.com/office/drawing/2014/chart" uri="{C3380CC4-5D6E-409C-BE32-E72D297353CC}">
              <c16:uniqueId val="{00000001-1C12-479D-9778-06FADAA26710}"/>
            </c:ext>
          </c:extLst>
        </c:ser>
        <c:dLbls>
          <c:showLegendKey val="0"/>
          <c:showVal val="0"/>
          <c:showCatName val="0"/>
          <c:showSerName val="0"/>
          <c:showPercent val="0"/>
          <c:showBubbleSize val="0"/>
        </c:dLbls>
        <c:gapWidth val="150"/>
        <c:shape val="box"/>
        <c:axId val="252462688"/>
        <c:axId val="252469352"/>
        <c:axId val="0"/>
      </c:bar3DChart>
      <c:catAx>
        <c:axId val="252462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2469352"/>
        <c:crosses val="autoZero"/>
        <c:auto val="1"/>
        <c:lblAlgn val="ctr"/>
        <c:lblOffset val="100"/>
        <c:noMultiLvlLbl val="0"/>
      </c:catAx>
      <c:valAx>
        <c:axId val="2524693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2462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Current</a:t>
            </a:r>
            <a:r>
              <a:rPr lang="en-US" sz="1800" b="0" i="0" baseline="0">
                <a:effectLst/>
              </a:rPr>
              <a:t> English Language Arts Standards - Summary Analysis by Grade</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2019090'!$C$1</c:f>
              <c:strCache>
                <c:ptCount val="1"/>
                <c:pt idx="0">
                  <c:v>No Change Needed - User</c:v>
                </c:pt>
              </c:strCache>
            </c:strRef>
          </c:tx>
          <c:spPr>
            <a:solidFill>
              <a:srgbClr val="4472C4"/>
            </a:solidFill>
            <a:ln>
              <a:noFill/>
            </a:ln>
            <a:effectLst/>
          </c:spPr>
          <c:invertIfNegative val="0"/>
          <c:cat>
            <c:strRef>
              <c:f>'Public Response Roll Up 2019090'!$B$2:$B$15</c:f>
              <c:strCache>
                <c:ptCount val="14"/>
                <c:pt idx="0">
                  <c:v>Grade K ELA Standards</c:v>
                </c:pt>
                <c:pt idx="1">
                  <c:v>Grade 1 ELA Standards</c:v>
                </c:pt>
                <c:pt idx="2">
                  <c:v>Grade 2 ELA Standards</c:v>
                </c:pt>
                <c:pt idx="3">
                  <c:v>Grade 3 ELA Standards</c:v>
                </c:pt>
                <c:pt idx="4">
                  <c:v>Grade 4 ELA Standards</c:v>
                </c:pt>
                <c:pt idx="5">
                  <c:v>Grade 5 ELA Standards</c:v>
                </c:pt>
                <c:pt idx="6">
                  <c:v>Grade 6 ELA Standards</c:v>
                </c:pt>
                <c:pt idx="7">
                  <c:v>Grade 7 ELA Standards</c:v>
                </c:pt>
                <c:pt idx="8">
                  <c:v>Grade 8 ELA Standards</c:v>
                </c:pt>
                <c:pt idx="9">
                  <c:v>Grade 6-8 ELA - Content Area Literacy Standards</c:v>
                </c:pt>
                <c:pt idx="10">
                  <c:v>Grade 9-10 ELA Standards</c:v>
                </c:pt>
                <c:pt idx="11">
                  <c:v>Grade 9-10 ELA - Content Area Literacy Standards</c:v>
                </c:pt>
                <c:pt idx="12">
                  <c:v>Grade 11-12 ELA Standards</c:v>
                </c:pt>
                <c:pt idx="13">
                  <c:v>Grade 11-12 ELA - Content Area Literacy Standards</c:v>
                </c:pt>
              </c:strCache>
            </c:strRef>
          </c:cat>
          <c:val>
            <c:numRef>
              <c:f>'Public Response Roll Up 2019090'!$C$2:$C$15</c:f>
              <c:numCache>
                <c:formatCode>General</c:formatCode>
                <c:ptCount val="14"/>
                <c:pt idx="0">
                  <c:v>5347</c:v>
                </c:pt>
                <c:pt idx="1">
                  <c:v>4029</c:v>
                </c:pt>
                <c:pt idx="2">
                  <c:v>3781</c:v>
                </c:pt>
                <c:pt idx="3">
                  <c:v>4743</c:v>
                </c:pt>
                <c:pt idx="4">
                  <c:v>3510</c:v>
                </c:pt>
                <c:pt idx="5">
                  <c:v>2966</c:v>
                </c:pt>
                <c:pt idx="6">
                  <c:v>1852</c:v>
                </c:pt>
                <c:pt idx="7">
                  <c:v>1205</c:v>
                </c:pt>
                <c:pt idx="8">
                  <c:v>1299</c:v>
                </c:pt>
                <c:pt idx="9">
                  <c:v>1232</c:v>
                </c:pt>
                <c:pt idx="10">
                  <c:v>2786</c:v>
                </c:pt>
                <c:pt idx="11">
                  <c:v>1122</c:v>
                </c:pt>
                <c:pt idx="12">
                  <c:v>1380</c:v>
                </c:pt>
                <c:pt idx="13">
                  <c:v>842</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2019090'!$D$1</c:f>
              <c:strCache>
                <c:ptCount val="1"/>
                <c:pt idx="0">
                  <c:v>No Change Needed - System</c:v>
                </c:pt>
              </c:strCache>
            </c:strRef>
          </c:tx>
          <c:spPr>
            <a:solidFill>
              <a:srgbClr val="FFC000"/>
            </a:solidFill>
            <a:ln>
              <a:noFill/>
            </a:ln>
            <a:effectLst/>
          </c:spPr>
          <c:invertIfNegative val="0"/>
          <c:cat>
            <c:strRef>
              <c:f>'Public Response Roll Up 2019090'!$B$2:$B$15</c:f>
              <c:strCache>
                <c:ptCount val="14"/>
                <c:pt idx="0">
                  <c:v>Grade K ELA Standards</c:v>
                </c:pt>
                <c:pt idx="1">
                  <c:v>Grade 1 ELA Standards</c:v>
                </c:pt>
                <c:pt idx="2">
                  <c:v>Grade 2 ELA Standards</c:v>
                </c:pt>
                <c:pt idx="3">
                  <c:v>Grade 3 ELA Standards</c:v>
                </c:pt>
                <c:pt idx="4">
                  <c:v>Grade 4 ELA Standards</c:v>
                </c:pt>
                <c:pt idx="5">
                  <c:v>Grade 5 ELA Standards</c:v>
                </c:pt>
                <c:pt idx="6">
                  <c:v>Grade 6 ELA Standards</c:v>
                </c:pt>
                <c:pt idx="7">
                  <c:v>Grade 7 ELA Standards</c:v>
                </c:pt>
                <c:pt idx="8">
                  <c:v>Grade 8 ELA Standards</c:v>
                </c:pt>
                <c:pt idx="9">
                  <c:v>Grade 6-8 ELA - Content Area Literacy Standards</c:v>
                </c:pt>
                <c:pt idx="10">
                  <c:v>Grade 9-10 ELA Standards</c:v>
                </c:pt>
                <c:pt idx="11">
                  <c:v>Grade 9-10 ELA - Content Area Literacy Standards</c:v>
                </c:pt>
                <c:pt idx="12">
                  <c:v>Grade 11-12 ELA Standards</c:v>
                </c:pt>
                <c:pt idx="13">
                  <c:v>Grade 11-12 ELA - Content Area Literacy Standards</c:v>
                </c:pt>
              </c:strCache>
            </c:strRef>
          </c:cat>
          <c:val>
            <c:numRef>
              <c:f>'Public Response Roll Up 2019090'!$D$2:$D$15</c:f>
              <c:numCache>
                <c:formatCode>General</c:formatCode>
                <c:ptCount val="14"/>
                <c:pt idx="0">
                  <c:v>306</c:v>
                </c:pt>
                <c:pt idx="1">
                  <c:v>297</c:v>
                </c:pt>
                <c:pt idx="2">
                  <c:v>198</c:v>
                </c:pt>
                <c:pt idx="3">
                  <c:v>234</c:v>
                </c:pt>
                <c:pt idx="4">
                  <c:v>232</c:v>
                </c:pt>
                <c:pt idx="5">
                  <c:v>190</c:v>
                </c:pt>
                <c:pt idx="6">
                  <c:v>177</c:v>
                </c:pt>
                <c:pt idx="7">
                  <c:v>42</c:v>
                </c:pt>
                <c:pt idx="8">
                  <c:v>138</c:v>
                </c:pt>
                <c:pt idx="9">
                  <c:v>62</c:v>
                </c:pt>
                <c:pt idx="10">
                  <c:v>324</c:v>
                </c:pt>
                <c:pt idx="11">
                  <c:v>111</c:v>
                </c:pt>
                <c:pt idx="12">
                  <c:v>120</c:v>
                </c:pt>
                <c:pt idx="13">
                  <c:v>86</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2019090'!$E$1</c:f>
              <c:strCache>
                <c:ptCount val="1"/>
                <c:pt idx="0">
                  <c:v>Move Standard</c:v>
                </c:pt>
              </c:strCache>
            </c:strRef>
          </c:tx>
          <c:spPr>
            <a:solidFill>
              <a:srgbClr val="00B050"/>
            </a:solidFill>
            <a:ln>
              <a:noFill/>
            </a:ln>
            <a:effectLst/>
          </c:spPr>
          <c:invertIfNegative val="0"/>
          <c:cat>
            <c:strRef>
              <c:f>'Public Response Roll Up 2019090'!$B$2:$B$15</c:f>
              <c:strCache>
                <c:ptCount val="14"/>
                <c:pt idx="0">
                  <c:v>Grade K ELA Standards</c:v>
                </c:pt>
                <c:pt idx="1">
                  <c:v>Grade 1 ELA Standards</c:v>
                </c:pt>
                <c:pt idx="2">
                  <c:v>Grade 2 ELA Standards</c:v>
                </c:pt>
                <c:pt idx="3">
                  <c:v>Grade 3 ELA Standards</c:v>
                </c:pt>
                <c:pt idx="4">
                  <c:v>Grade 4 ELA Standards</c:v>
                </c:pt>
                <c:pt idx="5">
                  <c:v>Grade 5 ELA Standards</c:v>
                </c:pt>
                <c:pt idx="6">
                  <c:v>Grade 6 ELA Standards</c:v>
                </c:pt>
                <c:pt idx="7">
                  <c:v>Grade 7 ELA Standards</c:v>
                </c:pt>
                <c:pt idx="8">
                  <c:v>Grade 8 ELA Standards</c:v>
                </c:pt>
                <c:pt idx="9">
                  <c:v>Grade 6-8 ELA - Content Area Literacy Standards</c:v>
                </c:pt>
                <c:pt idx="10">
                  <c:v>Grade 9-10 ELA Standards</c:v>
                </c:pt>
                <c:pt idx="11">
                  <c:v>Grade 9-10 ELA - Content Area Literacy Standards</c:v>
                </c:pt>
                <c:pt idx="12">
                  <c:v>Grade 11-12 ELA Standards</c:v>
                </c:pt>
                <c:pt idx="13">
                  <c:v>Grade 11-12 ELA - Content Area Literacy Standards</c:v>
                </c:pt>
              </c:strCache>
            </c:strRef>
          </c:cat>
          <c:val>
            <c:numRef>
              <c:f>'Public Response Roll Up 2019090'!$E$2:$E$15</c:f>
              <c:numCache>
                <c:formatCode>General</c:formatCode>
                <c:ptCount val="14"/>
                <c:pt idx="0">
                  <c:v>177</c:v>
                </c:pt>
                <c:pt idx="1">
                  <c:v>122</c:v>
                </c:pt>
                <c:pt idx="2">
                  <c:v>83</c:v>
                </c:pt>
                <c:pt idx="3">
                  <c:v>110</c:v>
                </c:pt>
                <c:pt idx="4">
                  <c:v>63</c:v>
                </c:pt>
                <c:pt idx="5">
                  <c:v>31</c:v>
                </c:pt>
                <c:pt idx="6">
                  <c:v>16</c:v>
                </c:pt>
                <c:pt idx="7">
                  <c:v>10</c:v>
                </c:pt>
                <c:pt idx="8">
                  <c:v>9</c:v>
                </c:pt>
                <c:pt idx="9">
                  <c:v>36</c:v>
                </c:pt>
                <c:pt idx="10">
                  <c:v>12</c:v>
                </c:pt>
                <c:pt idx="11">
                  <c:v>10</c:v>
                </c:pt>
                <c:pt idx="12">
                  <c:v>7</c:v>
                </c:pt>
                <c:pt idx="13">
                  <c:v>20</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2019090'!$F$1</c:f>
              <c:strCache>
                <c:ptCount val="1"/>
                <c:pt idx="0">
                  <c:v>Revise Standard</c:v>
                </c:pt>
              </c:strCache>
            </c:strRef>
          </c:tx>
          <c:spPr>
            <a:solidFill>
              <a:srgbClr val="ED7D31"/>
            </a:solidFill>
            <a:ln>
              <a:noFill/>
            </a:ln>
            <a:effectLst/>
          </c:spPr>
          <c:invertIfNegative val="0"/>
          <c:cat>
            <c:strRef>
              <c:f>'Public Response Roll Up 2019090'!$B$2:$B$15</c:f>
              <c:strCache>
                <c:ptCount val="14"/>
                <c:pt idx="0">
                  <c:v>Grade K ELA Standards</c:v>
                </c:pt>
                <c:pt idx="1">
                  <c:v>Grade 1 ELA Standards</c:v>
                </c:pt>
                <c:pt idx="2">
                  <c:v>Grade 2 ELA Standards</c:v>
                </c:pt>
                <c:pt idx="3">
                  <c:v>Grade 3 ELA Standards</c:v>
                </c:pt>
                <c:pt idx="4">
                  <c:v>Grade 4 ELA Standards</c:v>
                </c:pt>
                <c:pt idx="5">
                  <c:v>Grade 5 ELA Standards</c:v>
                </c:pt>
                <c:pt idx="6">
                  <c:v>Grade 6 ELA Standards</c:v>
                </c:pt>
                <c:pt idx="7">
                  <c:v>Grade 7 ELA Standards</c:v>
                </c:pt>
                <c:pt idx="8">
                  <c:v>Grade 8 ELA Standards</c:v>
                </c:pt>
                <c:pt idx="9">
                  <c:v>Grade 6-8 ELA - Content Area Literacy Standards</c:v>
                </c:pt>
                <c:pt idx="10">
                  <c:v>Grade 9-10 ELA Standards</c:v>
                </c:pt>
                <c:pt idx="11">
                  <c:v>Grade 9-10 ELA - Content Area Literacy Standards</c:v>
                </c:pt>
                <c:pt idx="12">
                  <c:v>Grade 11-12 ELA Standards</c:v>
                </c:pt>
                <c:pt idx="13">
                  <c:v>Grade 11-12 ELA - Content Area Literacy Standards</c:v>
                </c:pt>
              </c:strCache>
            </c:strRef>
          </c:cat>
          <c:val>
            <c:numRef>
              <c:f>'Public Response Roll Up 2019090'!$F$2:$F$15</c:f>
              <c:numCache>
                <c:formatCode>General</c:formatCode>
                <c:ptCount val="14"/>
                <c:pt idx="0">
                  <c:v>577</c:v>
                </c:pt>
                <c:pt idx="1">
                  <c:v>395</c:v>
                </c:pt>
                <c:pt idx="2">
                  <c:v>391</c:v>
                </c:pt>
                <c:pt idx="3">
                  <c:v>421</c:v>
                </c:pt>
                <c:pt idx="4">
                  <c:v>366</c:v>
                </c:pt>
                <c:pt idx="5">
                  <c:v>222</c:v>
                </c:pt>
                <c:pt idx="6">
                  <c:v>162</c:v>
                </c:pt>
                <c:pt idx="7">
                  <c:v>85</c:v>
                </c:pt>
                <c:pt idx="8">
                  <c:v>54</c:v>
                </c:pt>
                <c:pt idx="9">
                  <c:v>42</c:v>
                </c:pt>
                <c:pt idx="10">
                  <c:v>192</c:v>
                </c:pt>
                <c:pt idx="11">
                  <c:v>49</c:v>
                </c:pt>
                <c:pt idx="12">
                  <c:v>156</c:v>
                </c:pt>
                <c:pt idx="13">
                  <c:v>55</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2019090'!$G$1</c:f>
              <c:strCache>
                <c:ptCount val="1"/>
                <c:pt idx="0">
                  <c:v>Eliminate Standard</c:v>
                </c:pt>
              </c:strCache>
            </c:strRef>
          </c:tx>
          <c:spPr>
            <a:solidFill>
              <a:srgbClr val="FF0000"/>
            </a:solidFill>
            <a:ln>
              <a:noFill/>
            </a:ln>
            <a:effectLst/>
          </c:spPr>
          <c:invertIfNegative val="0"/>
          <c:cat>
            <c:strRef>
              <c:f>'Public Response Roll Up 2019090'!$B$2:$B$15</c:f>
              <c:strCache>
                <c:ptCount val="14"/>
                <c:pt idx="0">
                  <c:v>Grade K ELA Standards</c:v>
                </c:pt>
                <c:pt idx="1">
                  <c:v>Grade 1 ELA Standards</c:v>
                </c:pt>
                <c:pt idx="2">
                  <c:v>Grade 2 ELA Standards</c:v>
                </c:pt>
                <c:pt idx="3">
                  <c:v>Grade 3 ELA Standards</c:v>
                </c:pt>
                <c:pt idx="4">
                  <c:v>Grade 4 ELA Standards</c:v>
                </c:pt>
                <c:pt idx="5">
                  <c:v>Grade 5 ELA Standards</c:v>
                </c:pt>
                <c:pt idx="6">
                  <c:v>Grade 6 ELA Standards</c:v>
                </c:pt>
                <c:pt idx="7">
                  <c:v>Grade 7 ELA Standards</c:v>
                </c:pt>
                <c:pt idx="8">
                  <c:v>Grade 8 ELA Standards</c:v>
                </c:pt>
                <c:pt idx="9">
                  <c:v>Grade 6-8 ELA - Content Area Literacy Standards</c:v>
                </c:pt>
                <c:pt idx="10">
                  <c:v>Grade 9-10 ELA Standards</c:v>
                </c:pt>
                <c:pt idx="11">
                  <c:v>Grade 9-10 ELA - Content Area Literacy Standards</c:v>
                </c:pt>
                <c:pt idx="12">
                  <c:v>Grade 11-12 ELA Standards</c:v>
                </c:pt>
                <c:pt idx="13">
                  <c:v>Grade 11-12 ELA - Content Area Literacy Standards</c:v>
                </c:pt>
              </c:strCache>
            </c:strRef>
          </c:cat>
          <c:val>
            <c:numRef>
              <c:f>'Public Response Roll Up 2019090'!$G$2:$G$15</c:f>
              <c:numCache>
                <c:formatCode>General</c:formatCode>
                <c:ptCount val="14"/>
                <c:pt idx="0">
                  <c:v>433</c:v>
                </c:pt>
                <c:pt idx="1">
                  <c:v>241</c:v>
                </c:pt>
                <c:pt idx="2">
                  <c:v>227</c:v>
                </c:pt>
                <c:pt idx="3">
                  <c:v>540</c:v>
                </c:pt>
                <c:pt idx="4">
                  <c:v>344</c:v>
                </c:pt>
                <c:pt idx="5">
                  <c:v>287</c:v>
                </c:pt>
                <c:pt idx="6">
                  <c:v>171</c:v>
                </c:pt>
                <c:pt idx="7">
                  <c:v>175</c:v>
                </c:pt>
                <c:pt idx="8">
                  <c:v>140</c:v>
                </c:pt>
                <c:pt idx="9">
                  <c:v>98</c:v>
                </c:pt>
                <c:pt idx="10">
                  <c:v>212</c:v>
                </c:pt>
                <c:pt idx="11">
                  <c:v>100</c:v>
                </c:pt>
                <c:pt idx="12">
                  <c:v>97</c:v>
                </c:pt>
                <c:pt idx="13">
                  <c:v>12</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79193984"/>
        <c:axId val="179194376"/>
      </c:barChart>
      <c:catAx>
        <c:axId val="17919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4376"/>
        <c:crosses val="autoZero"/>
        <c:auto val="1"/>
        <c:lblAlgn val="ctr"/>
        <c:lblOffset val="100"/>
        <c:noMultiLvlLbl val="0"/>
      </c:catAx>
      <c:valAx>
        <c:axId val="179194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3984"/>
        <c:crosses val="autoZero"/>
        <c:crossBetween val="between"/>
        <c:majorUnit val="2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Current</a:t>
            </a:r>
            <a:r>
              <a:rPr lang="en-US" sz="1800" b="0" i="0" baseline="0">
                <a:effectLst/>
              </a:rPr>
              <a:t> English Language Arts Standards - Summary Analysis by Role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2019090'!$D$1</c:f>
              <c:strCache>
                <c:ptCount val="1"/>
                <c:pt idx="0">
                  <c:v>No Change Needed - User</c:v>
                </c:pt>
              </c:strCache>
            </c:strRef>
          </c:tx>
          <c:spPr>
            <a:solidFill>
              <a:srgbClr val="4472C4"/>
            </a:solidFill>
            <a:ln>
              <a:noFill/>
            </a:ln>
            <a:effectLst/>
          </c:spPr>
          <c:invertIfNegative val="0"/>
          <c:cat>
            <c:strRef>
              <c:f>'Public Response Roll Up 2019090'!$C$2:$C$17</c:f>
              <c:strCache>
                <c:ptCount val="16"/>
                <c:pt idx="0">
                  <c:v>CIO/CTO</c:v>
                </c:pt>
                <c:pt idx="1">
                  <c:v>Community Member</c:v>
                </c:pt>
                <c:pt idx="2">
                  <c:v>District Administrator</c:v>
                </c:pt>
                <c:pt idx="3">
                  <c:v>District Assessment Director</c:v>
                </c:pt>
                <c:pt idx="4">
                  <c:v>District Assessment Specialist</c:v>
                </c:pt>
                <c:pt idx="5">
                  <c:v>District Curriculum Director</c:v>
                </c:pt>
                <c:pt idx="6">
                  <c:v>District Curriculum Specialist</c:v>
                </c:pt>
                <c:pt idx="7">
                  <c:v>DOE User</c:v>
                </c:pt>
                <c:pt idx="8">
                  <c:v>ELL Specialist</c:v>
                </c:pt>
                <c:pt idx="9">
                  <c:v>ESE Specialist</c:v>
                </c:pt>
                <c:pt idx="10">
                  <c:v>Instructional Materials Adminstrator</c:v>
                </c:pt>
                <c:pt idx="11">
                  <c:v>Parent</c:v>
                </c:pt>
                <c:pt idx="12">
                  <c:v>School Administrator</c:v>
                </c:pt>
                <c:pt idx="13">
                  <c:v>School Board Member</c:v>
                </c:pt>
                <c:pt idx="14">
                  <c:v>Student</c:v>
                </c:pt>
                <c:pt idx="15">
                  <c:v>Teacher</c:v>
                </c:pt>
              </c:strCache>
            </c:strRef>
          </c:cat>
          <c:val>
            <c:numRef>
              <c:f>'Public Response Roll Up 2019090'!$D$2:$D$17</c:f>
              <c:numCache>
                <c:formatCode>General</c:formatCode>
                <c:ptCount val="16"/>
                <c:pt idx="0">
                  <c:v>26</c:v>
                </c:pt>
                <c:pt idx="1">
                  <c:v>3151</c:v>
                </c:pt>
                <c:pt idx="2">
                  <c:v>2216</c:v>
                </c:pt>
                <c:pt idx="3">
                  <c:v>500</c:v>
                </c:pt>
                <c:pt idx="4">
                  <c:v>288</c:v>
                </c:pt>
                <c:pt idx="5">
                  <c:v>154</c:v>
                </c:pt>
                <c:pt idx="6">
                  <c:v>1953</c:v>
                </c:pt>
                <c:pt idx="7">
                  <c:v>536</c:v>
                </c:pt>
                <c:pt idx="8">
                  <c:v>87</c:v>
                </c:pt>
                <c:pt idx="9">
                  <c:v>567</c:v>
                </c:pt>
                <c:pt idx="10">
                  <c:v>236</c:v>
                </c:pt>
                <c:pt idx="11">
                  <c:v>6261</c:v>
                </c:pt>
                <c:pt idx="12">
                  <c:v>2323</c:v>
                </c:pt>
                <c:pt idx="13">
                  <c:v>60</c:v>
                </c:pt>
                <c:pt idx="14">
                  <c:v>174</c:v>
                </c:pt>
                <c:pt idx="15">
                  <c:v>17562</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2019090'!$E$1</c:f>
              <c:strCache>
                <c:ptCount val="1"/>
                <c:pt idx="0">
                  <c:v>No Change Needed - System</c:v>
                </c:pt>
              </c:strCache>
            </c:strRef>
          </c:tx>
          <c:spPr>
            <a:solidFill>
              <a:srgbClr val="FFC000"/>
            </a:solidFill>
            <a:ln>
              <a:noFill/>
            </a:ln>
            <a:effectLst/>
          </c:spPr>
          <c:invertIfNegative val="0"/>
          <c:cat>
            <c:strRef>
              <c:f>'Public Response Roll Up 2019090'!$C$2:$C$17</c:f>
              <c:strCache>
                <c:ptCount val="16"/>
                <c:pt idx="0">
                  <c:v>CIO/CTO</c:v>
                </c:pt>
                <c:pt idx="1">
                  <c:v>Community Member</c:v>
                </c:pt>
                <c:pt idx="2">
                  <c:v>District Administrator</c:v>
                </c:pt>
                <c:pt idx="3">
                  <c:v>District Assessment Director</c:v>
                </c:pt>
                <c:pt idx="4">
                  <c:v>District Assessment Specialist</c:v>
                </c:pt>
                <c:pt idx="5">
                  <c:v>District Curriculum Director</c:v>
                </c:pt>
                <c:pt idx="6">
                  <c:v>District Curriculum Specialist</c:v>
                </c:pt>
                <c:pt idx="7">
                  <c:v>DOE User</c:v>
                </c:pt>
                <c:pt idx="8">
                  <c:v>ELL Specialist</c:v>
                </c:pt>
                <c:pt idx="9">
                  <c:v>ESE Specialist</c:v>
                </c:pt>
                <c:pt idx="10">
                  <c:v>Instructional Materials Adminstrator</c:v>
                </c:pt>
                <c:pt idx="11">
                  <c:v>Parent</c:v>
                </c:pt>
                <c:pt idx="12">
                  <c:v>School Administrator</c:v>
                </c:pt>
                <c:pt idx="13">
                  <c:v>School Board Member</c:v>
                </c:pt>
                <c:pt idx="14">
                  <c:v>Student</c:v>
                </c:pt>
                <c:pt idx="15">
                  <c:v>Teacher</c:v>
                </c:pt>
              </c:strCache>
            </c:strRef>
          </c:cat>
          <c:val>
            <c:numRef>
              <c:f>'Public Response Roll Up 2019090'!$E$2:$E$17</c:f>
              <c:numCache>
                <c:formatCode>General</c:formatCode>
                <c:ptCount val="16"/>
                <c:pt idx="0">
                  <c:v>0</c:v>
                </c:pt>
                <c:pt idx="1">
                  <c:v>263</c:v>
                </c:pt>
                <c:pt idx="2">
                  <c:v>99</c:v>
                </c:pt>
                <c:pt idx="3">
                  <c:v>501</c:v>
                </c:pt>
                <c:pt idx="4">
                  <c:v>0</c:v>
                </c:pt>
                <c:pt idx="5">
                  <c:v>0</c:v>
                </c:pt>
                <c:pt idx="6">
                  <c:v>63</c:v>
                </c:pt>
                <c:pt idx="7">
                  <c:v>1</c:v>
                </c:pt>
                <c:pt idx="8">
                  <c:v>0</c:v>
                </c:pt>
                <c:pt idx="9">
                  <c:v>37</c:v>
                </c:pt>
                <c:pt idx="10">
                  <c:v>0</c:v>
                </c:pt>
                <c:pt idx="11">
                  <c:v>409</c:v>
                </c:pt>
                <c:pt idx="12">
                  <c:v>26</c:v>
                </c:pt>
                <c:pt idx="13">
                  <c:v>18</c:v>
                </c:pt>
                <c:pt idx="14">
                  <c:v>0</c:v>
                </c:pt>
                <c:pt idx="15">
                  <c:v>1100</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2019090'!$F$1</c:f>
              <c:strCache>
                <c:ptCount val="1"/>
                <c:pt idx="0">
                  <c:v>Move Standard</c:v>
                </c:pt>
              </c:strCache>
            </c:strRef>
          </c:tx>
          <c:spPr>
            <a:solidFill>
              <a:srgbClr val="00B050"/>
            </a:solidFill>
            <a:ln>
              <a:noFill/>
            </a:ln>
            <a:effectLst/>
          </c:spPr>
          <c:invertIfNegative val="0"/>
          <c:cat>
            <c:strRef>
              <c:f>'Public Response Roll Up 2019090'!$C$2:$C$17</c:f>
              <c:strCache>
                <c:ptCount val="16"/>
                <c:pt idx="0">
                  <c:v>CIO/CTO</c:v>
                </c:pt>
                <c:pt idx="1">
                  <c:v>Community Member</c:v>
                </c:pt>
                <c:pt idx="2">
                  <c:v>District Administrator</c:v>
                </c:pt>
                <c:pt idx="3">
                  <c:v>District Assessment Director</c:v>
                </c:pt>
                <c:pt idx="4">
                  <c:v>District Assessment Specialist</c:v>
                </c:pt>
                <c:pt idx="5">
                  <c:v>District Curriculum Director</c:v>
                </c:pt>
                <c:pt idx="6">
                  <c:v>District Curriculum Specialist</c:v>
                </c:pt>
                <c:pt idx="7">
                  <c:v>DOE User</c:v>
                </c:pt>
                <c:pt idx="8">
                  <c:v>ELL Specialist</c:v>
                </c:pt>
                <c:pt idx="9">
                  <c:v>ESE Specialist</c:v>
                </c:pt>
                <c:pt idx="10">
                  <c:v>Instructional Materials Adminstrator</c:v>
                </c:pt>
                <c:pt idx="11">
                  <c:v>Parent</c:v>
                </c:pt>
                <c:pt idx="12">
                  <c:v>School Administrator</c:v>
                </c:pt>
                <c:pt idx="13">
                  <c:v>School Board Member</c:v>
                </c:pt>
                <c:pt idx="14">
                  <c:v>Student</c:v>
                </c:pt>
                <c:pt idx="15">
                  <c:v>Teacher</c:v>
                </c:pt>
              </c:strCache>
            </c:strRef>
          </c:cat>
          <c:val>
            <c:numRef>
              <c:f>'Public Response Roll Up 2019090'!$F$2:$F$17</c:f>
              <c:numCache>
                <c:formatCode>General</c:formatCode>
                <c:ptCount val="16"/>
                <c:pt idx="0">
                  <c:v>0</c:v>
                </c:pt>
                <c:pt idx="1">
                  <c:v>82</c:v>
                </c:pt>
                <c:pt idx="2">
                  <c:v>2</c:v>
                </c:pt>
                <c:pt idx="3">
                  <c:v>0</c:v>
                </c:pt>
                <c:pt idx="4">
                  <c:v>0</c:v>
                </c:pt>
                <c:pt idx="5">
                  <c:v>8</c:v>
                </c:pt>
                <c:pt idx="6">
                  <c:v>7</c:v>
                </c:pt>
                <c:pt idx="7">
                  <c:v>3</c:v>
                </c:pt>
                <c:pt idx="8">
                  <c:v>0</c:v>
                </c:pt>
                <c:pt idx="9">
                  <c:v>2</c:v>
                </c:pt>
                <c:pt idx="10">
                  <c:v>1</c:v>
                </c:pt>
                <c:pt idx="11">
                  <c:v>201</c:v>
                </c:pt>
                <c:pt idx="12">
                  <c:v>10</c:v>
                </c:pt>
                <c:pt idx="13">
                  <c:v>0</c:v>
                </c:pt>
                <c:pt idx="14">
                  <c:v>0</c:v>
                </c:pt>
                <c:pt idx="15">
                  <c:v>390</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2019090'!$G$1</c:f>
              <c:strCache>
                <c:ptCount val="1"/>
                <c:pt idx="0">
                  <c:v>Revise Standard</c:v>
                </c:pt>
              </c:strCache>
            </c:strRef>
          </c:tx>
          <c:spPr>
            <a:solidFill>
              <a:srgbClr val="ED7D31"/>
            </a:solidFill>
            <a:ln>
              <a:noFill/>
            </a:ln>
            <a:effectLst/>
          </c:spPr>
          <c:invertIfNegative val="0"/>
          <c:cat>
            <c:strRef>
              <c:f>'Public Response Roll Up 2019090'!$C$2:$C$17</c:f>
              <c:strCache>
                <c:ptCount val="16"/>
                <c:pt idx="0">
                  <c:v>CIO/CTO</c:v>
                </c:pt>
                <c:pt idx="1">
                  <c:v>Community Member</c:v>
                </c:pt>
                <c:pt idx="2">
                  <c:v>District Administrator</c:v>
                </c:pt>
                <c:pt idx="3">
                  <c:v>District Assessment Director</c:v>
                </c:pt>
                <c:pt idx="4">
                  <c:v>District Assessment Specialist</c:v>
                </c:pt>
                <c:pt idx="5">
                  <c:v>District Curriculum Director</c:v>
                </c:pt>
                <c:pt idx="6">
                  <c:v>District Curriculum Specialist</c:v>
                </c:pt>
                <c:pt idx="7">
                  <c:v>DOE User</c:v>
                </c:pt>
                <c:pt idx="8">
                  <c:v>ELL Specialist</c:v>
                </c:pt>
                <c:pt idx="9">
                  <c:v>ESE Specialist</c:v>
                </c:pt>
                <c:pt idx="10">
                  <c:v>Instructional Materials Adminstrator</c:v>
                </c:pt>
                <c:pt idx="11">
                  <c:v>Parent</c:v>
                </c:pt>
                <c:pt idx="12">
                  <c:v>School Administrator</c:v>
                </c:pt>
                <c:pt idx="13">
                  <c:v>School Board Member</c:v>
                </c:pt>
                <c:pt idx="14">
                  <c:v>Student</c:v>
                </c:pt>
                <c:pt idx="15">
                  <c:v>Teacher</c:v>
                </c:pt>
              </c:strCache>
            </c:strRef>
          </c:cat>
          <c:val>
            <c:numRef>
              <c:f>'Public Response Roll Up 2019090'!$G$2:$G$17</c:f>
              <c:numCache>
                <c:formatCode>General</c:formatCode>
                <c:ptCount val="16"/>
                <c:pt idx="0">
                  <c:v>3</c:v>
                </c:pt>
                <c:pt idx="1">
                  <c:v>295</c:v>
                </c:pt>
                <c:pt idx="2">
                  <c:v>71</c:v>
                </c:pt>
                <c:pt idx="3">
                  <c:v>0</c:v>
                </c:pt>
                <c:pt idx="4">
                  <c:v>28</c:v>
                </c:pt>
                <c:pt idx="5">
                  <c:v>17</c:v>
                </c:pt>
                <c:pt idx="6">
                  <c:v>125</c:v>
                </c:pt>
                <c:pt idx="7">
                  <c:v>0</c:v>
                </c:pt>
                <c:pt idx="8">
                  <c:v>18</c:v>
                </c:pt>
                <c:pt idx="9">
                  <c:v>36</c:v>
                </c:pt>
                <c:pt idx="10">
                  <c:v>5</c:v>
                </c:pt>
                <c:pt idx="11">
                  <c:v>623</c:v>
                </c:pt>
                <c:pt idx="12">
                  <c:v>48</c:v>
                </c:pt>
                <c:pt idx="13">
                  <c:v>2</c:v>
                </c:pt>
                <c:pt idx="14">
                  <c:v>11</c:v>
                </c:pt>
                <c:pt idx="15">
                  <c:v>1885</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2019090'!$H$1</c:f>
              <c:strCache>
                <c:ptCount val="1"/>
                <c:pt idx="0">
                  <c:v>Eliminate Standard</c:v>
                </c:pt>
              </c:strCache>
            </c:strRef>
          </c:tx>
          <c:spPr>
            <a:solidFill>
              <a:srgbClr val="FF0000"/>
            </a:solidFill>
            <a:ln>
              <a:noFill/>
            </a:ln>
            <a:effectLst/>
          </c:spPr>
          <c:invertIfNegative val="0"/>
          <c:cat>
            <c:strRef>
              <c:f>'Public Response Roll Up 2019090'!$C$2:$C$17</c:f>
              <c:strCache>
                <c:ptCount val="16"/>
                <c:pt idx="0">
                  <c:v>CIO/CTO</c:v>
                </c:pt>
                <c:pt idx="1">
                  <c:v>Community Member</c:v>
                </c:pt>
                <c:pt idx="2">
                  <c:v>District Administrator</c:v>
                </c:pt>
                <c:pt idx="3">
                  <c:v>District Assessment Director</c:v>
                </c:pt>
                <c:pt idx="4">
                  <c:v>District Assessment Specialist</c:v>
                </c:pt>
                <c:pt idx="5">
                  <c:v>District Curriculum Director</c:v>
                </c:pt>
                <c:pt idx="6">
                  <c:v>District Curriculum Specialist</c:v>
                </c:pt>
                <c:pt idx="7">
                  <c:v>DOE User</c:v>
                </c:pt>
                <c:pt idx="8">
                  <c:v>ELL Specialist</c:v>
                </c:pt>
                <c:pt idx="9">
                  <c:v>ESE Specialist</c:v>
                </c:pt>
                <c:pt idx="10">
                  <c:v>Instructional Materials Adminstrator</c:v>
                </c:pt>
                <c:pt idx="11">
                  <c:v>Parent</c:v>
                </c:pt>
                <c:pt idx="12">
                  <c:v>School Administrator</c:v>
                </c:pt>
                <c:pt idx="13">
                  <c:v>School Board Member</c:v>
                </c:pt>
                <c:pt idx="14">
                  <c:v>Student</c:v>
                </c:pt>
                <c:pt idx="15">
                  <c:v>Teacher</c:v>
                </c:pt>
              </c:strCache>
            </c:strRef>
          </c:cat>
          <c:val>
            <c:numRef>
              <c:f>'Public Response Roll Up 2019090'!$H$2:$H$17</c:f>
              <c:numCache>
                <c:formatCode>General</c:formatCode>
                <c:ptCount val="16"/>
                <c:pt idx="0">
                  <c:v>0</c:v>
                </c:pt>
                <c:pt idx="1">
                  <c:v>340</c:v>
                </c:pt>
                <c:pt idx="2">
                  <c:v>21</c:v>
                </c:pt>
                <c:pt idx="3">
                  <c:v>0</c:v>
                </c:pt>
                <c:pt idx="4">
                  <c:v>15</c:v>
                </c:pt>
                <c:pt idx="5">
                  <c:v>33</c:v>
                </c:pt>
                <c:pt idx="6">
                  <c:v>38</c:v>
                </c:pt>
                <c:pt idx="7">
                  <c:v>0</c:v>
                </c:pt>
                <c:pt idx="8">
                  <c:v>6</c:v>
                </c:pt>
                <c:pt idx="9">
                  <c:v>18</c:v>
                </c:pt>
                <c:pt idx="10">
                  <c:v>2</c:v>
                </c:pt>
                <c:pt idx="11">
                  <c:v>1537</c:v>
                </c:pt>
                <c:pt idx="12">
                  <c:v>19</c:v>
                </c:pt>
                <c:pt idx="13">
                  <c:v>2</c:v>
                </c:pt>
                <c:pt idx="14">
                  <c:v>8</c:v>
                </c:pt>
                <c:pt idx="15">
                  <c:v>1038</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79196336"/>
        <c:axId val="179196728"/>
      </c:barChart>
      <c:catAx>
        <c:axId val="17919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6728"/>
        <c:crosses val="autoZero"/>
        <c:auto val="1"/>
        <c:lblAlgn val="ctr"/>
        <c:lblOffset val="100"/>
        <c:noMultiLvlLbl val="0"/>
      </c:catAx>
      <c:valAx>
        <c:axId val="179196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6336"/>
        <c:crosses val="autoZero"/>
        <c:crossBetween val="between"/>
        <c:majorUnit val="7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Current</a:t>
            </a:r>
            <a:r>
              <a:rPr lang="en-US" sz="1800" b="0" i="0" baseline="0">
                <a:effectLst/>
              </a:rPr>
              <a:t> Math Standards - Summary Analysis by Grade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2019090'!$O$1</c:f>
              <c:strCache>
                <c:ptCount val="1"/>
                <c:pt idx="0">
                  <c:v>No Change Needed - User</c:v>
                </c:pt>
              </c:strCache>
            </c:strRef>
          </c:tx>
          <c:spPr>
            <a:solidFill>
              <a:srgbClr val="4472C4"/>
            </a:solidFill>
            <a:ln>
              <a:noFill/>
            </a:ln>
            <a:effectLst/>
          </c:spPr>
          <c:invertIfNegative val="0"/>
          <c:cat>
            <c:strRef>
              <c:f>'Public Response Roll Up 2019090'!$N$2:$N$17</c:f>
              <c:strCache>
                <c:ptCount val="16"/>
                <c:pt idx="0">
                  <c:v>Grade K Math Standards</c:v>
                </c:pt>
                <c:pt idx="1">
                  <c:v>Grade 1 Math Standards</c:v>
                </c:pt>
                <c:pt idx="2">
                  <c:v>Grade 2 Math Standards</c:v>
                </c:pt>
                <c:pt idx="3">
                  <c:v>Grade 3 Math Standards</c:v>
                </c:pt>
                <c:pt idx="4">
                  <c:v>Grade 4 Math Standards</c:v>
                </c:pt>
                <c:pt idx="5">
                  <c:v>Grade 5 Math Standards</c:v>
                </c:pt>
                <c:pt idx="6">
                  <c:v>Grade 6 Math Standards</c:v>
                </c:pt>
                <c:pt idx="7">
                  <c:v>Grade 7 Math Standards</c:v>
                </c:pt>
                <c:pt idx="8">
                  <c:v>Grade 8 Math Standards</c:v>
                </c:pt>
                <c:pt idx="9">
                  <c:v>Grade 9-12 Algebra Standards</c:v>
                </c:pt>
                <c:pt idx="10">
                  <c:v>Grade 9-12 Functions Standards</c:v>
                </c:pt>
                <c:pt idx="11">
                  <c:v>Grade 9-12 Geometry Standards</c:v>
                </c:pt>
                <c:pt idx="12">
                  <c:v>Grade 9-12 Number &amp; Quantity Standards</c:v>
                </c:pt>
                <c:pt idx="13">
                  <c:v>Grade 9-12 Statistics and Probability Standards</c:v>
                </c:pt>
                <c:pt idx="14">
                  <c:v>Grade 9-12 Calculus Standards</c:v>
                </c:pt>
                <c:pt idx="15">
                  <c:v>Grade K-12 Mathematical Practices Standards</c:v>
                </c:pt>
              </c:strCache>
            </c:strRef>
          </c:cat>
          <c:val>
            <c:numRef>
              <c:f>'Public Response Roll Up 2019090'!$O$2:$O$17</c:f>
              <c:numCache>
                <c:formatCode>General</c:formatCode>
                <c:ptCount val="16"/>
                <c:pt idx="0">
                  <c:v>1934</c:v>
                </c:pt>
                <c:pt idx="1">
                  <c:v>1263</c:v>
                </c:pt>
                <c:pt idx="2">
                  <c:v>1866</c:v>
                </c:pt>
                <c:pt idx="3">
                  <c:v>2040</c:v>
                </c:pt>
                <c:pt idx="4">
                  <c:v>1995</c:v>
                </c:pt>
                <c:pt idx="5">
                  <c:v>1680</c:v>
                </c:pt>
                <c:pt idx="6">
                  <c:v>892</c:v>
                </c:pt>
                <c:pt idx="7">
                  <c:v>713</c:v>
                </c:pt>
                <c:pt idx="8">
                  <c:v>873</c:v>
                </c:pt>
                <c:pt idx="9">
                  <c:v>1078</c:v>
                </c:pt>
                <c:pt idx="10">
                  <c:v>485</c:v>
                </c:pt>
                <c:pt idx="11">
                  <c:v>1165</c:v>
                </c:pt>
                <c:pt idx="12">
                  <c:v>362</c:v>
                </c:pt>
                <c:pt idx="13">
                  <c:v>524</c:v>
                </c:pt>
                <c:pt idx="14">
                  <c:v>725</c:v>
                </c:pt>
                <c:pt idx="15">
                  <c:v>224</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2019090'!$P$1</c:f>
              <c:strCache>
                <c:ptCount val="1"/>
                <c:pt idx="0">
                  <c:v>No Change Needed - System</c:v>
                </c:pt>
              </c:strCache>
            </c:strRef>
          </c:tx>
          <c:spPr>
            <a:solidFill>
              <a:srgbClr val="FFC000"/>
            </a:solidFill>
            <a:ln>
              <a:noFill/>
            </a:ln>
            <a:effectLst/>
          </c:spPr>
          <c:invertIfNegative val="0"/>
          <c:cat>
            <c:strRef>
              <c:f>'Public Response Roll Up 2019090'!$N$2:$N$17</c:f>
              <c:strCache>
                <c:ptCount val="16"/>
                <c:pt idx="0">
                  <c:v>Grade K Math Standards</c:v>
                </c:pt>
                <c:pt idx="1">
                  <c:v>Grade 1 Math Standards</c:v>
                </c:pt>
                <c:pt idx="2">
                  <c:v>Grade 2 Math Standards</c:v>
                </c:pt>
                <c:pt idx="3">
                  <c:v>Grade 3 Math Standards</c:v>
                </c:pt>
                <c:pt idx="4">
                  <c:v>Grade 4 Math Standards</c:v>
                </c:pt>
                <c:pt idx="5">
                  <c:v>Grade 5 Math Standards</c:v>
                </c:pt>
                <c:pt idx="6">
                  <c:v>Grade 6 Math Standards</c:v>
                </c:pt>
                <c:pt idx="7">
                  <c:v>Grade 7 Math Standards</c:v>
                </c:pt>
                <c:pt idx="8">
                  <c:v>Grade 8 Math Standards</c:v>
                </c:pt>
                <c:pt idx="9">
                  <c:v>Grade 9-12 Algebra Standards</c:v>
                </c:pt>
                <c:pt idx="10">
                  <c:v>Grade 9-12 Functions Standards</c:v>
                </c:pt>
                <c:pt idx="11">
                  <c:v>Grade 9-12 Geometry Standards</c:v>
                </c:pt>
                <c:pt idx="12">
                  <c:v>Grade 9-12 Number &amp; Quantity Standards</c:v>
                </c:pt>
                <c:pt idx="13">
                  <c:v>Grade 9-12 Statistics and Probability Standards</c:v>
                </c:pt>
                <c:pt idx="14">
                  <c:v>Grade 9-12 Calculus Standards</c:v>
                </c:pt>
                <c:pt idx="15">
                  <c:v>Grade K-12 Mathematical Practices Standards</c:v>
                </c:pt>
              </c:strCache>
            </c:strRef>
          </c:cat>
          <c:val>
            <c:numRef>
              <c:f>'Public Response Roll Up 2019090'!$P$2:$P$17</c:f>
              <c:numCache>
                <c:formatCode>General</c:formatCode>
                <c:ptCount val="16"/>
                <c:pt idx="0">
                  <c:v>163</c:v>
                </c:pt>
                <c:pt idx="1">
                  <c:v>23</c:v>
                </c:pt>
                <c:pt idx="2">
                  <c:v>27</c:v>
                </c:pt>
                <c:pt idx="3">
                  <c:v>121</c:v>
                </c:pt>
                <c:pt idx="4">
                  <c:v>112</c:v>
                </c:pt>
                <c:pt idx="5">
                  <c:v>26</c:v>
                </c:pt>
                <c:pt idx="6">
                  <c:v>116</c:v>
                </c:pt>
                <c:pt idx="7">
                  <c:v>90</c:v>
                </c:pt>
                <c:pt idx="8">
                  <c:v>70</c:v>
                </c:pt>
                <c:pt idx="9">
                  <c:v>142</c:v>
                </c:pt>
                <c:pt idx="10">
                  <c:v>66</c:v>
                </c:pt>
                <c:pt idx="11">
                  <c:v>145</c:v>
                </c:pt>
                <c:pt idx="12">
                  <c:v>94</c:v>
                </c:pt>
                <c:pt idx="13">
                  <c:v>92</c:v>
                </c:pt>
                <c:pt idx="14">
                  <c:v>171</c:v>
                </c:pt>
                <c:pt idx="15">
                  <c:v>16</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2019090'!$Q$1</c:f>
              <c:strCache>
                <c:ptCount val="1"/>
                <c:pt idx="0">
                  <c:v>Move Standard</c:v>
                </c:pt>
              </c:strCache>
            </c:strRef>
          </c:tx>
          <c:spPr>
            <a:solidFill>
              <a:srgbClr val="00B050"/>
            </a:solidFill>
            <a:ln>
              <a:noFill/>
            </a:ln>
            <a:effectLst/>
          </c:spPr>
          <c:invertIfNegative val="0"/>
          <c:cat>
            <c:strRef>
              <c:f>'Public Response Roll Up 2019090'!$N$2:$N$17</c:f>
              <c:strCache>
                <c:ptCount val="16"/>
                <c:pt idx="0">
                  <c:v>Grade K Math Standards</c:v>
                </c:pt>
                <c:pt idx="1">
                  <c:v>Grade 1 Math Standards</c:v>
                </c:pt>
                <c:pt idx="2">
                  <c:v>Grade 2 Math Standards</c:v>
                </c:pt>
                <c:pt idx="3">
                  <c:v>Grade 3 Math Standards</c:v>
                </c:pt>
                <c:pt idx="4">
                  <c:v>Grade 4 Math Standards</c:v>
                </c:pt>
                <c:pt idx="5">
                  <c:v>Grade 5 Math Standards</c:v>
                </c:pt>
                <c:pt idx="6">
                  <c:v>Grade 6 Math Standards</c:v>
                </c:pt>
                <c:pt idx="7">
                  <c:v>Grade 7 Math Standards</c:v>
                </c:pt>
                <c:pt idx="8">
                  <c:v>Grade 8 Math Standards</c:v>
                </c:pt>
                <c:pt idx="9">
                  <c:v>Grade 9-12 Algebra Standards</c:v>
                </c:pt>
                <c:pt idx="10">
                  <c:v>Grade 9-12 Functions Standards</c:v>
                </c:pt>
                <c:pt idx="11">
                  <c:v>Grade 9-12 Geometry Standards</c:v>
                </c:pt>
                <c:pt idx="12">
                  <c:v>Grade 9-12 Number &amp; Quantity Standards</c:v>
                </c:pt>
                <c:pt idx="13">
                  <c:v>Grade 9-12 Statistics and Probability Standards</c:v>
                </c:pt>
                <c:pt idx="14">
                  <c:v>Grade 9-12 Calculus Standards</c:v>
                </c:pt>
                <c:pt idx="15">
                  <c:v>Grade K-12 Mathematical Practices Standards</c:v>
                </c:pt>
              </c:strCache>
            </c:strRef>
          </c:cat>
          <c:val>
            <c:numRef>
              <c:f>'Public Response Roll Up 2019090'!$Q$2:$Q$17</c:f>
              <c:numCache>
                <c:formatCode>General</c:formatCode>
                <c:ptCount val="16"/>
                <c:pt idx="0">
                  <c:v>65</c:v>
                </c:pt>
                <c:pt idx="1">
                  <c:v>72</c:v>
                </c:pt>
                <c:pt idx="2">
                  <c:v>46</c:v>
                </c:pt>
                <c:pt idx="3">
                  <c:v>71</c:v>
                </c:pt>
                <c:pt idx="4">
                  <c:v>71</c:v>
                </c:pt>
                <c:pt idx="5">
                  <c:v>45</c:v>
                </c:pt>
                <c:pt idx="6">
                  <c:v>49</c:v>
                </c:pt>
                <c:pt idx="7">
                  <c:v>29</c:v>
                </c:pt>
                <c:pt idx="8">
                  <c:v>35</c:v>
                </c:pt>
                <c:pt idx="9">
                  <c:v>85</c:v>
                </c:pt>
                <c:pt idx="10">
                  <c:v>43</c:v>
                </c:pt>
                <c:pt idx="11">
                  <c:v>52</c:v>
                </c:pt>
                <c:pt idx="12">
                  <c:v>22</c:v>
                </c:pt>
                <c:pt idx="13">
                  <c:v>85</c:v>
                </c:pt>
                <c:pt idx="14">
                  <c:v>1</c:v>
                </c:pt>
                <c:pt idx="15">
                  <c:v>1</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2019090'!$R$1</c:f>
              <c:strCache>
                <c:ptCount val="1"/>
                <c:pt idx="0">
                  <c:v>Revise Standard</c:v>
                </c:pt>
              </c:strCache>
            </c:strRef>
          </c:tx>
          <c:spPr>
            <a:solidFill>
              <a:srgbClr val="ED7D31"/>
            </a:solidFill>
            <a:ln>
              <a:noFill/>
            </a:ln>
            <a:effectLst/>
          </c:spPr>
          <c:invertIfNegative val="0"/>
          <c:cat>
            <c:strRef>
              <c:f>'Public Response Roll Up 2019090'!$N$2:$N$17</c:f>
              <c:strCache>
                <c:ptCount val="16"/>
                <c:pt idx="0">
                  <c:v>Grade K Math Standards</c:v>
                </c:pt>
                <c:pt idx="1">
                  <c:v>Grade 1 Math Standards</c:v>
                </c:pt>
                <c:pt idx="2">
                  <c:v>Grade 2 Math Standards</c:v>
                </c:pt>
                <c:pt idx="3">
                  <c:v>Grade 3 Math Standards</c:v>
                </c:pt>
                <c:pt idx="4">
                  <c:v>Grade 4 Math Standards</c:v>
                </c:pt>
                <c:pt idx="5">
                  <c:v>Grade 5 Math Standards</c:v>
                </c:pt>
                <c:pt idx="6">
                  <c:v>Grade 6 Math Standards</c:v>
                </c:pt>
                <c:pt idx="7">
                  <c:v>Grade 7 Math Standards</c:v>
                </c:pt>
                <c:pt idx="8">
                  <c:v>Grade 8 Math Standards</c:v>
                </c:pt>
                <c:pt idx="9">
                  <c:v>Grade 9-12 Algebra Standards</c:v>
                </c:pt>
                <c:pt idx="10">
                  <c:v>Grade 9-12 Functions Standards</c:v>
                </c:pt>
                <c:pt idx="11">
                  <c:v>Grade 9-12 Geometry Standards</c:v>
                </c:pt>
                <c:pt idx="12">
                  <c:v>Grade 9-12 Number &amp; Quantity Standards</c:v>
                </c:pt>
                <c:pt idx="13">
                  <c:v>Grade 9-12 Statistics and Probability Standards</c:v>
                </c:pt>
                <c:pt idx="14">
                  <c:v>Grade 9-12 Calculus Standards</c:v>
                </c:pt>
                <c:pt idx="15">
                  <c:v>Grade K-12 Mathematical Practices Standards</c:v>
                </c:pt>
              </c:strCache>
            </c:strRef>
          </c:cat>
          <c:val>
            <c:numRef>
              <c:f>'Public Response Roll Up 2019090'!$R$2:$R$17</c:f>
              <c:numCache>
                <c:formatCode>General</c:formatCode>
                <c:ptCount val="16"/>
                <c:pt idx="0">
                  <c:v>162</c:v>
                </c:pt>
                <c:pt idx="1">
                  <c:v>163</c:v>
                </c:pt>
                <c:pt idx="2">
                  <c:v>179</c:v>
                </c:pt>
                <c:pt idx="3">
                  <c:v>215</c:v>
                </c:pt>
                <c:pt idx="4">
                  <c:v>209</c:v>
                </c:pt>
                <c:pt idx="5">
                  <c:v>175</c:v>
                </c:pt>
                <c:pt idx="6">
                  <c:v>107</c:v>
                </c:pt>
                <c:pt idx="7">
                  <c:v>78</c:v>
                </c:pt>
                <c:pt idx="8">
                  <c:v>66</c:v>
                </c:pt>
                <c:pt idx="9">
                  <c:v>142</c:v>
                </c:pt>
                <c:pt idx="10">
                  <c:v>24</c:v>
                </c:pt>
                <c:pt idx="11">
                  <c:v>65</c:v>
                </c:pt>
                <c:pt idx="12">
                  <c:v>10</c:v>
                </c:pt>
                <c:pt idx="13">
                  <c:v>12</c:v>
                </c:pt>
                <c:pt idx="14">
                  <c:v>2</c:v>
                </c:pt>
                <c:pt idx="15">
                  <c:v>35</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2019090'!$S$1</c:f>
              <c:strCache>
                <c:ptCount val="1"/>
                <c:pt idx="0">
                  <c:v>Eliminate Standard</c:v>
                </c:pt>
              </c:strCache>
            </c:strRef>
          </c:tx>
          <c:spPr>
            <a:solidFill>
              <a:srgbClr val="FF0000"/>
            </a:solidFill>
            <a:ln>
              <a:noFill/>
            </a:ln>
            <a:effectLst/>
          </c:spPr>
          <c:invertIfNegative val="0"/>
          <c:cat>
            <c:strRef>
              <c:f>'Public Response Roll Up 2019090'!$N$2:$N$17</c:f>
              <c:strCache>
                <c:ptCount val="16"/>
                <c:pt idx="0">
                  <c:v>Grade K Math Standards</c:v>
                </c:pt>
                <c:pt idx="1">
                  <c:v>Grade 1 Math Standards</c:v>
                </c:pt>
                <c:pt idx="2">
                  <c:v>Grade 2 Math Standards</c:v>
                </c:pt>
                <c:pt idx="3">
                  <c:v>Grade 3 Math Standards</c:v>
                </c:pt>
                <c:pt idx="4">
                  <c:v>Grade 4 Math Standards</c:v>
                </c:pt>
                <c:pt idx="5">
                  <c:v>Grade 5 Math Standards</c:v>
                </c:pt>
                <c:pt idx="6">
                  <c:v>Grade 6 Math Standards</c:v>
                </c:pt>
                <c:pt idx="7">
                  <c:v>Grade 7 Math Standards</c:v>
                </c:pt>
                <c:pt idx="8">
                  <c:v>Grade 8 Math Standards</c:v>
                </c:pt>
                <c:pt idx="9">
                  <c:v>Grade 9-12 Algebra Standards</c:v>
                </c:pt>
                <c:pt idx="10">
                  <c:v>Grade 9-12 Functions Standards</c:v>
                </c:pt>
                <c:pt idx="11">
                  <c:v>Grade 9-12 Geometry Standards</c:v>
                </c:pt>
                <c:pt idx="12">
                  <c:v>Grade 9-12 Number &amp; Quantity Standards</c:v>
                </c:pt>
                <c:pt idx="13">
                  <c:v>Grade 9-12 Statistics and Probability Standards</c:v>
                </c:pt>
                <c:pt idx="14">
                  <c:v>Grade 9-12 Calculus Standards</c:v>
                </c:pt>
                <c:pt idx="15">
                  <c:v>Grade K-12 Mathematical Practices Standards</c:v>
                </c:pt>
              </c:strCache>
            </c:strRef>
          </c:cat>
          <c:val>
            <c:numRef>
              <c:f>'Public Response Roll Up 2019090'!$S$2:$S$17</c:f>
              <c:numCache>
                <c:formatCode>General</c:formatCode>
                <c:ptCount val="16"/>
                <c:pt idx="0">
                  <c:v>45</c:v>
                </c:pt>
                <c:pt idx="1">
                  <c:v>41</c:v>
                </c:pt>
                <c:pt idx="2">
                  <c:v>69</c:v>
                </c:pt>
                <c:pt idx="3">
                  <c:v>128</c:v>
                </c:pt>
                <c:pt idx="4">
                  <c:v>133</c:v>
                </c:pt>
                <c:pt idx="5">
                  <c:v>102</c:v>
                </c:pt>
                <c:pt idx="6">
                  <c:v>83</c:v>
                </c:pt>
                <c:pt idx="7">
                  <c:v>26</c:v>
                </c:pt>
                <c:pt idx="8">
                  <c:v>48</c:v>
                </c:pt>
                <c:pt idx="9">
                  <c:v>119</c:v>
                </c:pt>
                <c:pt idx="10">
                  <c:v>20</c:v>
                </c:pt>
                <c:pt idx="11">
                  <c:v>250</c:v>
                </c:pt>
                <c:pt idx="12">
                  <c:v>52</c:v>
                </c:pt>
                <c:pt idx="13">
                  <c:v>0</c:v>
                </c:pt>
                <c:pt idx="14">
                  <c:v>2</c:v>
                </c:pt>
                <c:pt idx="15">
                  <c:v>12</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79198688"/>
        <c:axId val="179199080"/>
      </c:barChart>
      <c:catAx>
        <c:axId val="179198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9080"/>
        <c:crosses val="autoZero"/>
        <c:auto val="1"/>
        <c:lblAlgn val="ctr"/>
        <c:lblOffset val="100"/>
        <c:noMultiLvlLbl val="0"/>
      </c:catAx>
      <c:valAx>
        <c:axId val="179199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98688"/>
        <c:crosses val="autoZero"/>
        <c:crossBetween val="between"/>
        <c:majorUnit val="2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Current</a:t>
            </a:r>
            <a:r>
              <a:rPr lang="en-US" sz="1800" b="0" i="0" baseline="0">
                <a:effectLst/>
              </a:rPr>
              <a:t> Math Standards - Summary Analysis by Role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2019090'!$O$1</c:f>
              <c:strCache>
                <c:ptCount val="1"/>
                <c:pt idx="0">
                  <c:v>No Change Needed - User</c:v>
                </c:pt>
              </c:strCache>
            </c:strRef>
          </c:tx>
          <c:spPr>
            <a:solidFill>
              <a:srgbClr val="4472C4"/>
            </a:solidFill>
            <a:ln>
              <a:noFill/>
            </a:ln>
            <a:effectLst/>
          </c:spPr>
          <c:invertIfNegative val="0"/>
          <c:cat>
            <c:strRef>
              <c:f>'Public Response Roll Up 2019090'!$N$2:$N$18</c:f>
              <c:strCache>
                <c:ptCount val="17"/>
                <c:pt idx="0">
                  <c:v>Community Member</c:v>
                </c:pt>
                <c:pt idx="1">
                  <c:v>District Administrator</c:v>
                </c:pt>
                <c:pt idx="2">
                  <c:v>District Assessment Director</c:v>
                </c:pt>
                <c:pt idx="3">
                  <c:v>District Assessment Specialist</c:v>
                </c:pt>
                <c:pt idx="4">
                  <c:v>District Curriculum Director</c:v>
                </c:pt>
                <c:pt idx="5">
                  <c:v>District Curriculum Specialist</c:v>
                </c:pt>
                <c:pt idx="6">
                  <c:v>District Technology Specialist</c:v>
                </c:pt>
                <c:pt idx="7">
                  <c:v>DOE Admin</c:v>
                </c:pt>
                <c:pt idx="8">
                  <c:v>DOE User</c:v>
                </c:pt>
                <c:pt idx="9">
                  <c:v>ELL Specialist</c:v>
                </c:pt>
                <c:pt idx="10">
                  <c:v>ESE Specialist</c:v>
                </c:pt>
                <c:pt idx="11">
                  <c:v>Instructional Materials Adminstrator</c:v>
                </c:pt>
                <c:pt idx="12">
                  <c:v>Parent</c:v>
                </c:pt>
                <c:pt idx="13">
                  <c:v>School Administrator</c:v>
                </c:pt>
                <c:pt idx="14">
                  <c:v>School Technology Specialist</c:v>
                </c:pt>
                <c:pt idx="15">
                  <c:v>Student</c:v>
                </c:pt>
                <c:pt idx="16">
                  <c:v>Teacher</c:v>
                </c:pt>
              </c:strCache>
            </c:strRef>
          </c:cat>
          <c:val>
            <c:numRef>
              <c:f>'Public Response Roll Up 2019090'!$O$2:$O$18</c:f>
              <c:numCache>
                <c:formatCode>General</c:formatCode>
                <c:ptCount val="17"/>
                <c:pt idx="0">
                  <c:v>2106</c:v>
                </c:pt>
                <c:pt idx="1">
                  <c:v>1062</c:v>
                </c:pt>
                <c:pt idx="2">
                  <c:v>291</c:v>
                </c:pt>
                <c:pt idx="3">
                  <c:v>193</c:v>
                </c:pt>
                <c:pt idx="4">
                  <c:v>126</c:v>
                </c:pt>
                <c:pt idx="5">
                  <c:v>69</c:v>
                </c:pt>
                <c:pt idx="6">
                  <c:v>24</c:v>
                </c:pt>
                <c:pt idx="7">
                  <c:v>0</c:v>
                </c:pt>
                <c:pt idx="8">
                  <c:v>500</c:v>
                </c:pt>
                <c:pt idx="9">
                  <c:v>21</c:v>
                </c:pt>
                <c:pt idx="10">
                  <c:v>153</c:v>
                </c:pt>
                <c:pt idx="11">
                  <c:v>155</c:v>
                </c:pt>
                <c:pt idx="12">
                  <c:v>3120</c:v>
                </c:pt>
                <c:pt idx="13">
                  <c:v>845</c:v>
                </c:pt>
                <c:pt idx="14">
                  <c:v>20</c:v>
                </c:pt>
                <c:pt idx="15">
                  <c:v>21</c:v>
                </c:pt>
                <c:pt idx="16">
                  <c:v>9113</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2019090'!$P$1</c:f>
              <c:strCache>
                <c:ptCount val="1"/>
                <c:pt idx="0">
                  <c:v>No Change Needed - System</c:v>
                </c:pt>
              </c:strCache>
            </c:strRef>
          </c:tx>
          <c:spPr>
            <a:solidFill>
              <a:srgbClr val="FFC000"/>
            </a:solidFill>
            <a:ln>
              <a:noFill/>
            </a:ln>
            <a:effectLst/>
          </c:spPr>
          <c:invertIfNegative val="0"/>
          <c:cat>
            <c:strRef>
              <c:f>'Public Response Roll Up 2019090'!$N$2:$N$18</c:f>
              <c:strCache>
                <c:ptCount val="17"/>
                <c:pt idx="0">
                  <c:v>Community Member</c:v>
                </c:pt>
                <c:pt idx="1">
                  <c:v>District Administrator</c:v>
                </c:pt>
                <c:pt idx="2">
                  <c:v>District Assessment Director</c:v>
                </c:pt>
                <c:pt idx="3">
                  <c:v>District Assessment Specialist</c:v>
                </c:pt>
                <c:pt idx="4">
                  <c:v>District Curriculum Director</c:v>
                </c:pt>
                <c:pt idx="5">
                  <c:v>District Curriculum Specialist</c:v>
                </c:pt>
                <c:pt idx="6">
                  <c:v>District Technology Specialist</c:v>
                </c:pt>
                <c:pt idx="7">
                  <c:v>DOE Admin</c:v>
                </c:pt>
                <c:pt idx="8">
                  <c:v>DOE User</c:v>
                </c:pt>
                <c:pt idx="9">
                  <c:v>ELL Specialist</c:v>
                </c:pt>
                <c:pt idx="10">
                  <c:v>ESE Specialist</c:v>
                </c:pt>
                <c:pt idx="11">
                  <c:v>Instructional Materials Adminstrator</c:v>
                </c:pt>
                <c:pt idx="12">
                  <c:v>Parent</c:v>
                </c:pt>
                <c:pt idx="13">
                  <c:v>School Administrator</c:v>
                </c:pt>
                <c:pt idx="14">
                  <c:v>School Technology Specialist</c:v>
                </c:pt>
                <c:pt idx="15">
                  <c:v>Student</c:v>
                </c:pt>
                <c:pt idx="16">
                  <c:v>Teacher</c:v>
                </c:pt>
              </c:strCache>
            </c:strRef>
          </c:cat>
          <c:val>
            <c:numRef>
              <c:f>'Public Response Roll Up 2019090'!$P$2:$P$18</c:f>
              <c:numCache>
                <c:formatCode>General</c:formatCode>
                <c:ptCount val="17"/>
                <c:pt idx="0">
                  <c:v>124</c:v>
                </c:pt>
                <c:pt idx="1">
                  <c:v>0</c:v>
                </c:pt>
                <c:pt idx="2">
                  <c:v>452</c:v>
                </c:pt>
                <c:pt idx="3">
                  <c:v>0</c:v>
                </c:pt>
                <c:pt idx="4">
                  <c:v>0</c:v>
                </c:pt>
                <c:pt idx="5">
                  <c:v>0</c:v>
                </c:pt>
                <c:pt idx="6">
                  <c:v>0</c:v>
                </c:pt>
                <c:pt idx="7">
                  <c:v>23</c:v>
                </c:pt>
                <c:pt idx="8">
                  <c:v>0</c:v>
                </c:pt>
                <c:pt idx="9">
                  <c:v>0</c:v>
                </c:pt>
                <c:pt idx="10">
                  <c:v>0</c:v>
                </c:pt>
                <c:pt idx="11">
                  <c:v>0</c:v>
                </c:pt>
                <c:pt idx="12">
                  <c:v>404</c:v>
                </c:pt>
                <c:pt idx="13">
                  <c:v>0</c:v>
                </c:pt>
                <c:pt idx="14">
                  <c:v>0</c:v>
                </c:pt>
                <c:pt idx="15">
                  <c:v>0</c:v>
                </c:pt>
                <c:pt idx="16">
                  <c:v>471</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2019090'!$Q$1</c:f>
              <c:strCache>
                <c:ptCount val="1"/>
                <c:pt idx="0">
                  <c:v>Move Standard</c:v>
                </c:pt>
              </c:strCache>
            </c:strRef>
          </c:tx>
          <c:spPr>
            <a:solidFill>
              <a:srgbClr val="00B050"/>
            </a:solidFill>
            <a:ln>
              <a:noFill/>
            </a:ln>
            <a:effectLst/>
          </c:spPr>
          <c:invertIfNegative val="0"/>
          <c:cat>
            <c:strRef>
              <c:f>'Public Response Roll Up 2019090'!$N$2:$N$18</c:f>
              <c:strCache>
                <c:ptCount val="17"/>
                <c:pt idx="0">
                  <c:v>Community Member</c:v>
                </c:pt>
                <c:pt idx="1">
                  <c:v>District Administrator</c:v>
                </c:pt>
                <c:pt idx="2">
                  <c:v>District Assessment Director</c:v>
                </c:pt>
                <c:pt idx="3">
                  <c:v>District Assessment Specialist</c:v>
                </c:pt>
                <c:pt idx="4">
                  <c:v>District Curriculum Director</c:v>
                </c:pt>
                <c:pt idx="5">
                  <c:v>District Curriculum Specialist</c:v>
                </c:pt>
                <c:pt idx="6">
                  <c:v>District Technology Specialist</c:v>
                </c:pt>
                <c:pt idx="7">
                  <c:v>DOE Admin</c:v>
                </c:pt>
                <c:pt idx="8">
                  <c:v>DOE User</c:v>
                </c:pt>
                <c:pt idx="9">
                  <c:v>ELL Specialist</c:v>
                </c:pt>
                <c:pt idx="10">
                  <c:v>ESE Specialist</c:v>
                </c:pt>
                <c:pt idx="11">
                  <c:v>Instructional Materials Adminstrator</c:v>
                </c:pt>
                <c:pt idx="12">
                  <c:v>Parent</c:v>
                </c:pt>
                <c:pt idx="13">
                  <c:v>School Administrator</c:v>
                </c:pt>
                <c:pt idx="14">
                  <c:v>School Technology Specialist</c:v>
                </c:pt>
                <c:pt idx="15">
                  <c:v>Student</c:v>
                </c:pt>
                <c:pt idx="16">
                  <c:v>Teacher</c:v>
                </c:pt>
              </c:strCache>
            </c:strRef>
          </c:cat>
          <c:val>
            <c:numRef>
              <c:f>'Public Response Roll Up 2019090'!$Q$2:$Q$18</c:f>
              <c:numCache>
                <c:formatCode>General</c:formatCode>
                <c:ptCount val="17"/>
                <c:pt idx="0">
                  <c:v>115</c:v>
                </c:pt>
                <c:pt idx="1">
                  <c:v>26</c:v>
                </c:pt>
                <c:pt idx="2">
                  <c:v>0</c:v>
                </c:pt>
                <c:pt idx="3">
                  <c:v>0</c:v>
                </c:pt>
                <c:pt idx="4">
                  <c:v>0</c:v>
                </c:pt>
                <c:pt idx="5">
                  <c:v>0</c:v>
                </c:pt>
                <c:pt idx="6">
                  <c:v>0</c:v>
                </c:pt>
                <c:pt idx="7">
                  <c:v>0</c:v>
                </c:pt>
                <c:pt idx="8">
                  <c:v>0</c:v>
                </c:pt>
                <c:pt idx="9">
                  <c:v>0</c:v>
                </c:pt>
                <c:pt idx="10">
                  <c:v>0</c:v>
                </c:pt>
                <c:pt idx="11">
                  <c:v>6</c:v>
                </c:pt>
                <c:pt idx="12">
                  <c:v>119</c:v>
                </c:pt>
                <c:pt idx="13">
                  <c:v>23</c:v>
                </c:pt>
                <c:pt idx="14">
                  <c:v>0</c:v>
                </c:pt>
                <c:pt idx="15">
                  <c:v>0</c:v>
                </c:pt>
                <c:pt idx="16">
                  <c:v>483</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2019090'!$R$1</c:f>
              <c:strCache>
                <c:ptCount val="1"/>
                <c:pt idx="0">
                  <c:v>Revise Standard</c:v>
                </c:pt>
              </c:strCache>
            </c:strRef>
          </c:tx>
          <c:spPr>
            <a:solidFill>
              <a:srgbClr val="ED7D31"/>
            </a:solidFill>
            <a:ln>
              <a:noFill/>
            </a:ln>
            <a:effectLst/>
          </c:spPr>
          <c:invertIfNegative val="0"/>
          <c:cat>
            <c:strRef>
              <c:f>'Public Response Roll Up 2019090'!$N$2:$N$18</c:f>
              <c:strCache>
                <c:ptCount val="17"/>
                <c:pt idx="0">
                  <c:v>Community Member</c:v>
                </c:pt>
                <c:pt idx="1">
                  <c:v>District Administrator</c:v>
                </c:pt>
                <c:pt idx="2">
                  <c:v>District Assessment Director</c:v>
                </c:pt>
                <c:pt idx="3">
                  <c:v>District Assessment Specialist</c:v>
                </c:pt>
                <c:pt idx="4">
                  <c:v>District Curriculum Director</c:v>
                </c:pt>
                <c:pt idx="5">
                  <c:v>District Curriculum Specialist</c:v>
                </c:pt>
                <c:pt idx="6">
                  <c:v>District Technology Specialist</c:v>
                </c:pt>
                <c:pt idx="7">
                  <c:v>DOE Admin</c:v>
                </c:pt>
                <c:pt idx="8">
                  <c:v>DOE User</c:v>
                </c:pt>
                <c:pt idx="9">
                  <c:v>ELL Specialist</c:v>
                </c:pt>
                <c:pt idx="10">
                  <c:v>ESE Specialist</c:v>
                </c:pt>
                <c:pt idx="11">
                  <c:v>Instructional Materials Adminstrator</c:v>
                </c:pt>
                <c:pt idx="12">
                  <c:v>Parent</c:v>
                </c:pt>
                <c:pt idx="13">
                  <c:v>School Administrator</c:v>
                </c:pt>
                <c:pt idx="14">
                  <c:v>School Technology Specialist</c:v>
                </c:pt>
                <c:pt idx="15">
                  <c:v>Student</c:v>
                </c:pt>
                <c:pt idx="16">
                  <c:v>Teacher</c:v>
                </c:pt>
              </c:strCache>
            </c:strRef>
          </c:cat>
          <c:val>
            <c:numRef>
              <c:f>'Public Response Roll Up 2019090'!$R$2:$R$18</c:f>
              <c:numCache>
                <c:formatCode>General</c:formatCode>
                <c:ptCount val="17"/>
                <c:pt idx="0">
                  <c:v>284</c:v>
                </c:pt>
                <c:pt idx="1">
                  <c:v>24</c:v>
                </c:pt>
                <c:pt idx="2">
                  <c:v>0</c:v>
                </c:pt>
                <c:pt idx="3">
                  <c:v>18</c:v>
                </c:pt>
                <c:pt idx="4">
                  <c:v>5</c:v>
                </c:pt>
                <c:pt idx="5">
                  <c:v>13</c:v>
                </c:pt>
                <c:pt idx="6">
                  <c:v>0</c:v>
                </c:pt>
                <c:pt idx="7">
                  <c:v>0</c:v>
                </c:pt>
                <c:pt idx="8">
                  <c:v>0</c:v>
                </c:pt>
                <c:pt idx="9">
                  <c:v>2</c:v>
                </c:pt>
                <c:pt idx="10">
                  <c:v>0</c:v>
                </c:pt>
                <c:pt idx="11">
                  <c:v>15</c:v>
                </c:pt>
                <c:pt idx="12">
                  <c:v>244</c:v>
                </c:pt>
                <c:pt idx="13">
                  <c:v>22</c:v>
                </c:pt>
                <c:pt idx="14">
                  <c:v>9</c:v>
                </c:pt>
                <c:pt idx="15">
                  <c:v>2</c:v>
                </c:pt>
                <c:pt idx="16">
                  <c:v>1006</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2019090'!$S$1</c:f>
              <c:strCache>
                <c:ptCount val="1"/>
                <c:pt idx="0">
                  <c:v>Eliminate Standard</c:v>
                </c:pt>
              </c:strCache>
            </c:strRef>
          </c:tx>
          <c:spPr>
            <a:solidFill>
              <a:srgbClr val="FF0000"/>
            </a:solidFill>
            <a:ln>
              <a:noFill/>
            </a:ln>
            <a:effectLst/>
          </c:spPr>
          <c:invertIfNegative val="0"/>
          <c:cat>
            <c:strRef>
              <c:f>'Public Response Roll Up 2019090'!$N$2:$N$18</c:f>
              <c:strCache>
                <c:ptCount val="17"/>
                <c:pt idx="0">
                  <c:v>Community Member</c:v>
                </c:pt>
                <c:pt idx="1">
                  <c:v>District Administrator</c:v>
                </c:pt>
                <c:pt idx="2">
                  <c:v>District Assessment Director</c:v>
                </c:pt>
                <c:pt idx="3">
                  <c:v>District Assessment Specialist</c:v>
                </c:pt>
                <c:pt idx="4">
                  <c:v>District Curriculum Director</c:v>
                </c:pt>
                <c:pt idx="5">
                  <c:v>District Curriculum Specialist</c:v>
                </c:pt>
                <c:pt idx="6">
                  <c:v>District Technology Specialist</c:v>
                </c:pt>
                <c:pt idx="7">
                  <c:v>DOE Admin</c:v>
                </c:pt>
                <c:pt idx="8">
                  <c:v>DOE User</c:v>
                </c:pt>
                <c:pt idx="9">
                  <c:v>ELL Specialist</c:v>
                </c:pt>
                <c:pt idx="10">
                  <c:v>ESE Specialist</c:v>
                </c:pt>
                <c:pt idx="11">
                  <c:v>Instructional Materials Adminstrator</c:v>
                </c:pt>
                <c:pt idx="12">
                  <c:v>Parent</c:v>
                </c:pt>
                <c:pt idx="13">
                  <c:v>School Administrator</c:v>
                </c:pt>
                <c:pt idx="14">
                  <c:v>School Technology Specialist</c:v>
                </c:pt>
                <c:pt idx="15">
                  <c:v>Student</c:v>
                </c:pt>
                <c:pt idx="16">
                  <c:v>Teacher</c:v>
                </c:pt>
              </c:strCache>
            </c:strRef>
          </c:cat>
          <c:val>
            <c:numRef>
              <c:f>'Public Response Roll Up 2019090'!$S$2:$S$18</c:f>
              <c:numCache>
                <c:formatCode>General</c:formatCode>
                <c:ptCount val="17"/>
                <c:pt idx="0">
                  <c:v>233</c:v>
                </c:pt>
                <c:pt idx="1">
                  <c:v>13</c:v>
                </c:pt>
                <c:pt idx="2">
                  <c:v>0</c:v>
                </c:pt>
                <c:pt idx="3">
                  <c:v>0</c:v>
                </c:pt>
                <c:pt idx="4">
                  <c:v>0</c:v>
                </c:pt>
                <c:pt idx="5">
                  <c:v>0</c:v>
                </c:pt>
                <c:pt idx="6">
                  <c:v>0</c:v>
                </c:pt>
                <c:pt idx="7">
                  <c:v>0</c:v>
                </c:pt>
                <c:pt idx="8">
                  <c:v>0</c:v>
                </c:pt>
                <c:pt idx="9">
                  <c:v>1</c:v>
                </c:pt>
                <c:pt idx="10">
                  <c:v>0</c:v>
                </c:pt>
                <c:pt idx="11">
                  <c:v>4</c:v>
                </c:pt>
                <c:pt idx="12">
                  <c:v>370</c:v>
                </c:pt>
                <c:pt idx="13">
                  <c:v>14</c:v>
                </c:pt>
                <c:pt idx="14">
                  <c:v>6</c:v>
                </c:pt>
                <c:pt idx="15">
                  <c:v>0</c:v>
                </c:pt>
                <c:pt idx="16">
                  <c:v>489</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80994544"/>
        <c:axId val="180994936"/>
      </c:barChart>
      <c:catAx>
        <c:axId val="18099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4936"/>
        <c:crosses val="autoZero"/>
        <c:auto val="1"/>
        <c:lblAlgn val="ctr"/>
        <c:lblOffset val="100"/>
        <c:noMultiLvlLbl val="0"/>
      </c:catAx>
      <c:valAx>
        <c:axId val="180994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4544"/>
        <c:crosses val="autoZero"/>
        <c:crossBetween val="between"/>
        <c:majorUnit val="7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First Draft </a:t>
            </a:r>
            <a:r>
              <a:rPr lang="en-US" sz="1800" b="0" i="0" baseline="0">
                <a:effectLst/>
              </a:rPr>
              <a:t>English Language Arts Standards - Summary Analysis by Grade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2019090'!$E$1</c:f>
              <c:strCache>
                <c:ptCount val="1"/>
                <c:pt idx="0">
                  <c:v>No Change Needed - User</c:v>
                </c:pt>
              </c:strCache>
            </c:strRef>
          </c:tx>
          <c:spPr>
            <a:solidFill>
              <a:srgbClr val="4472C4"/>
            </a:solidFill>
            <a:ln>
              <a:noFill/>
            </a:ln>
            <a:effectLst/>
          </c:spPr>
          <c:invertIfNegative val="0"/>
          <c:cat>
            <c:strRef>
              <c:f>'Public Response Roll Up 2019090'!$D$2:$D$20</c:f>
              <c:strCache>
                <c:ptCount val="19"/>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6-8 Grades Social Studies CAL</c:v>
                </c:pt>
                <c:pt idx="10">
                  <c:v>6-8 Grades Science and Technical Subjects CAL</c:v>
                </c:pt>
                <c:pt idx="11">
                  <c:v>9th Grade ELA</c:v>
                </c:pt>
                <c:pt idx="12">
                  <c:v>10th Grade ELA</c:v>
                </c:pt>
                <c:pt idx="13">
                  <c:v>11th Grade ELA</c:v>
                </c:pt>
                <c:pt idx="14">
                  <c:v>12th Grade ELA</c:v>
                </c:pt>
                <c:pt idx="15">
                  <c:v>9-12 Grades Social Studies CAL</c:v>
                </c:pt>
                <c:pt idx="16">
                  <c:v>9-12 Grades Science and Technical Subjects CAL</c:v>
                </c:pt>
                <c:pt idx="17">
                  <c:v>6-12 Reading Secondary Foundations</c:v>
                </c:pt>
                <c:pt idx="18">
                  <c:v>K-12 Universal Standards</c:v>
                </c:pt>
              </c:strCache>
            </c:strRef>
          </c:cat>
          <c:val>
            <c:numRef>
              <c:f>'Public Response Roll Up 2019090'!$E$2:$E$20</c:f>
              <c:numCache>
                <c:formatCode>General</c:formatCode>
                <c:ptCount val="19"/>
                <c:pt idx="0">
                  <c:v>207</c:v>
                </c:pt>
                <c:pt idx="1">
                  <c:v>111</c:v>
                </c:pt>
                <c:pt idx="2">
                  <c:v>91</c:v>
                </c:pt>
                <c:pt idx="3">
                  <c:v>138</c:v>
                </c:pt>
                <c:pt idx="4">
                  <c:v>107</c:v>
                </c:pt>
                <c:pt idx="5">
                  <c:v>43</c:v>
                </c:pt>
                <c:pt idx="6">
                  <c:v>402</c:v>
                </c:pt>
                <c:pt idx="7">
                  <c:v>192</c:v>
                </c:pt>
                <c:pt idx="8">
                  <c:v>238</c:v>
                </c:pt>
                <c:pt idx="9">
                  <c:v>147</c:v>
                </c:pt>
                <c:pt idx="10">
                  <c:v>102</c:v>
                </c:pt>
                <c:pt idx="11">
                  <c:v>537</c:v>
                </c:pt>
                <c:pt idx="12">
                  <c:v>228</c:v>
                </c:pt>
                <c:pt idx="13">
                  <c:v>268</c:v>
                </c:pt>
                <c:pt idx="14">
                  <c:v>163</c:v>
                </c:pt>
                <c:pt idx="15">
                  <c:v>158</c:v>
                </c:pt>
                <c:pt idx="16">
                  <c:v>135</c:v>
                </c:pt>
                <c:pt idx="17">
                  <c:v>56</c:v>
                </c:pt>
                <c:pt idx="18">
                  <c:v>107</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2019090'!$F$1</c:f>
              <c:strCache>
                <c:ptCount val="1"/>
                <c:pt idx="0">
                  <c:v>No Change Needed - System</c:v>
                </c:pt>
              </c:strCache>
            </c:strRef>
          </c:tx>
          <c:spPr>
            <a:solidFill>
              <a:srgbClr val="FFC000"/>
            </a:solidFill>
            <a:ln>
              <a:noFill/>
            </a:ln>
            <a:effectLst/>
          </c:spPr>
          <c:invertIfNegative val="0"/>
          <c:cat>
            <c:strRef>
              <c:f>'Public Response Roll Up 2019090'!$D$2:$D$20</c:f>
              <c:strCache>
                <c:ptCount val="19"/>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6-8 Grades Social Studies CAL</c:v>
                </c:pt>
                <c:pt idx="10">
                  <c:v>6-8 Grades Science and Technical Subjects CAL</c:v>
                </c:pt>
                <c:pt idx="11">
                  <c:v>9th Grade ELA</c:v>
                </c:pt>
                <c:pt idx="12">
                  <c:v>10th Grade ELA</c:v>
                </c:pt>
                <c:pt idx="13">
                  <c:v>11th Grade ELA</c:v>
                </c:pt>
                <c:pt idx="14">
                  <c:v>12th Grade ELA</c:v>
                </c:pt>
                <c:pt idx="15">
                  <c:v>9-12 Grades Social Studies CAL</c:v>
                </c:pt>
                <c:pt idx="16">
                  <c:v>9-12 Grades Science and Technical Subjects CAL</c:v>
                </c:pt>
                <c:pt idx="17">
                  <c:v>6-12 Reading Secondary Foundations</c:v>
                </c:pt>
                <c:pt idx="18">
                  <c:v>K-12 Universal Standards</c:v>
                </c:pt>
              </c:strCache>
            </c:strRef>
          </c:cat>
          <c:val>
            <c:numRef>
              <c:f>'Public Response Roll Up 2019090'!$F$2:$F$20</c:f>
              <c:numCache>
                <c:formatCode>General</c:formatCode>
                <c:ptCount val="19"/>
                <c:pt idx="0">
                  <c:v>17</c:v>
                </c:pt>
                <c:pt idx="1">
                  <c:v>7</c:v>
                </c:pt>
                <c:pt idx="2">
                  <c:v>30</c:v>
                </c:pt>
                <c:pt idx="3">
                  <c:v>24</c:v>
                </c:pt>
                <c:pt idx="4">
                  <c:v>22</c:v>
                </c:pt>
                <c:pt idx="5">
                  <c:v>35</c:v>
                </c:pt>
                <c:pt idx="6">
                  <c:v>113</c:v>
                </c:pt>
                <c:pt idx="7">
                  <c:v>48</c:v>
                </c:pt>
                <c:pt idx="8">
                  <c:v>43</c:v>
                </c:pt>
                <c:pt idx="9">
                  <c:v>7</c:v>
                </c:pt>
                <c:pt idx="10">
                  <c:v>0</c:v>
                </c:pt>
                <c:pt idx="11">
                  <c:v>30</c:v>
                </c:pt>
                <c:pt idx="12">
                  <c:v>0</c:v>
                </c:pt>
                <c:pt idx="13">
                  <c:v>46</c:v>
                </c:pt>
                <c:pt idx="14">
                  <c:v>4</c:v>
                </c:pt>
                <c:pt idx="15">
                  <c:v>10</c:v>
                </c:pt>
                <c:pt idx="16">
                  <c:v>0</c:v>
                </c:pt>
                <c:pt idx="17">
                  <c:v>0</c:v>
                </c:pt>
                <c:pt idx="18">
                  <c:v>10</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2019090'!$G$1</c:f>
              <c:strCache>
                <c:ptCount val="1"/>
                <c:pt idx="0">
                  <c:v>Move Standard</c:v>
                </c:pt>
              </c:strCache>
            </c:strRef>
          </c:tx>
          <c:spPr>
            <a:solidFill>
              <a:srgbClr val="00B050"/>
            </a:solidFill>
            <a:ln>
              <a:noFill/>
            </a:ln>
            <a:effectLst/>
          </c:spPr>
          <c:invertIfNegative val="0"/>
          <c:cat>
            <c:strRef>
              <c:f>'Public Response Roll Up 2019090'!$D$2:$D$20</c:f>
              <c:strCache>
                <c:ptCount val="19"/>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6-8 Grades Social Studies CAL</c:v>
                </c:pt>
                <c:pt idx="10">
                  <c:v>6-8 Grades Science and Technical Subjects CAL</c:v>
                </c:pt>
                <c:pt idx="11">
                  <c:v>9th Grade ELA</c:v>
                </c:pt>
                <c:pt idx="12">
                  <c:v>10th Grade ELA</c:v>
                </c:pt>
                <c:pt idx="13">
                  <c:v>11th Grade ELA</c:v>
                </c:pt>
                <c:pt idx="14">
                  <c:v>12th Grade ELA</c:v>
                </c:pt>
                <c:pt idx="15">
                  <c:v>9-12 Grades Social Studies CAL</c:v>
                </c:pt>
                <c:pt idx="16">
                  <c:v>9-12 Grades Science and Technical Subjects CAL</c:v>
                </c:pt>
                <c:pt idx="17">
                  <c:v>6-12 Reading Secondary Foundations</c:v>
                </c:pt>
                <c:pt idx="18">
                  <c:v>K-12 Universal Standards</c:v>
                </c:pt>
              </c:strCache>
            </c:strRef>
          </c:cat>
          <c:val>
            <c:numRef>
              <c:f>'Public Response Roll Up 2019090'!$G$2:$G$20</c:f>
              <c:numCache>
                <c:formatCode>General</c:formatCode>
                <c:ptCount val="19"/>
                <c:pt idx="0">
                  <c:v>6</c:v>
                </c:pt>
                <c:pt idx="1">
                  <c:v>3</c:v>
                </c:pt>
                <c:pt idx="2">
                  <c:v>4</c:v>
                </c:pt>
                <c:pt idx="3">
                  <c:v>5</c:v>
                </c:pt>
                <c:pt idx="4">
                  <c:v>2</c:v>
                </c:pt>
                <c:pt idx="5">
                  <c:v>2</c:v>
                </c:pt>
                <c:pt idx="6">
                  <c:v>12</c:v>
                </c:pt>
                <c:pt idx="7">
                  <c:v>2</c:v>
                </c:pt>
                <c:pt idx="8">
                  <c:v>6</c:v>
                </c:pt>
                <c:pt idx="9">
                  <c:v>2</c:v>
                </c:pt>
                <c:pt idx="10">
                  <c:v>3</c:v>
                </c:pt>
                <c:pt idx="11">
                  <c:v>2</c:v>
                </c:pt>
                <c:pt idx="12">
                  <c:v>0</c:v>
                </c:pt>
                <c:pt idx="13">
                  <c:v>1</c:v>
                </c:pt>
                <c:pt idx="14">
                  <c:v>0</c:v>
                </c:pt>
                <c:pt idx="15">
                  <c:v>4</c:v>
                </c:pt>
                <c:pt idx="16">
                  <c:v>0</c:v>
                </c:pt>
                <c:pt idx="17">
                  <c:v>5</c:v>
                </c:pt>
                <c:pt idx="18">
                  <c:v>1</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2019090'!$H$1</c:f>
              <c:strCache>
                <c:ptCount val="1"/>
                <c:pt idx="0">
                  <c:v>Revise Standard</c:v>
                </c:pt>
              </c:strCache>
            </c:strRef>
          </c:tx>
          <c:spPr>
            <a:solidFill>
              <a:srgbClr val="ED7D31"/>
            </a:solidFill>
            <a:ln>
              <a:noFill/>
            </a:ln>
            <a:effectLst/>
          </c:spPr>
          <c:invertIfNegative val="0"/>
          <c:cat>
            <c:strRef>
              <c:f>'Public Response Roll Up 2019090'!$D$2:$D$20</c:f>
              <c:strCache>
                <c:ptCount val="19"/>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6-8 Grades Social Studies CAL</c:v>
                </c:pt>
                <c:pt idx="10">
                  <c:v>6-8 Grades Science and Technical Subjects CAL</c:v>
                </c:pt>
                <c:pt idx="11">
                  <c:v>9th Grade ELA</c:v>
                </c:pt>
                <c:pt idx="12">
                  <c:v>10th Grade ELA</c:v>
                </c:pt>
                <c:pt idx="13">
                  <c:v>11th Grade ELA</c:v>
                </c:pt>
                <c:pt idx="14">
                  <c:v>12th Grade ELA</c:v>
                </c:pt>
                <c:pt idx="15">
                  <c:v>9-12 Grades Social Studies CAL</c:v>
                </c:pt>
                <c:pt idx="16">
                  <c:v>9-12 Grades Science and Technical Subjects CAL</c:v>
                </c:pt>
                <c:pt idx="17">
                  <c:v>6-12 Reading Secondary Foundations</c:v>
                </c:pt>
                <c:pt idx="18">
                  <c:v>K-12 Universal Standards</c:v>
                </c:pt>
              </c:strCache>
            </c:strRef>
          </c:cat>
          <c:val>
            <c:numRef>
              <c:f>'Public Response Roll Up 2019090'!$H$2:$H$20</c:f>
              <c:numCache>
                <c:formatCode>General</c:formatCode>
                <c:ptCount val="19"/>
                <c:pt idx="0">
                  <c:v>47</c:v>
                </c:pt>
                <c:pt idx="1">
                  <c:v>33</c:v>
                </c:pt>
                <c:pt idx="2">
                  <c:v>23</c:v>
                </c:pt>
                <c:pt idx="3">
                  <c:v>20</c:v>
                </c:pt>
                <c:pt idx="4">
                  <c:v>13</c:v>
                </c:pt>
                <c:pt idx="5">
                  <c:v>16</c:v>
                </c:pt>
                <c:pt idx="6">
                  <c:v>102</c:v>
                </c:pt>
                <c:pt idx="7">
                  <c:v>61</c:v>
                </c:pt>
                <c:pt idx="8">
                  <c:v>73</c:v>
                </c:pt>
                <c:pt idx="9">
                  <c:v>25</c:v>
                </c:pt>
                <c:pt idx="10">
                  <c:v>3</c:v>
                </c:pt>
                <c:pt idx="11">
                  <c:v>107</c:v>
                </c:pt>
                <c:pt idx="12">
                  <c:v>40</c:v>
                </c:pt>
                <c:pt idx="13">
                  <c:v>69</c:v>
                </c:pt>
                <c:pt idx="14">
                  <c:v>71</c:v>
                </c:pt>
                <c:pt idx="15">
                  <c:v>30</c:v>
                </c:pt>
                <c:pt idx="16">
                  <c:v>12</c:v>
                </c:pt>
                <c:pt idx="17">
                  <c:v>13</c:v>
                </c:pt>
                <c:pt idx="18">
                  <c:v>15</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2019090'!$I$1</c:f>
              <c:strCache>
                <c:ptCount val="1"/>
                <c:pt idx="0">
                  <c:v>Eliminate Standard</c:v>
                </c:pt>
              </c:strCache>
            </c:strRef>
          </c:tx>
          <c:spPr>
            <a:solidFill>
              <a:srgbClr val="FF0000"/>
            </a:solidFill>
            <a:ln>
              <a:noFill/>
            </a:ln>
            <a:effectLst/>
          </c:spPr>
          <c:invertIfNegative val="0"/>
          <c:cat>
            <c:strRef>
              <c:f>'Public Response Roll Up 2019090'!$D$2:$D$20</c:f>
              <c:strCache>
                <c:ptCount val="19"/>
                <c:pt idx="0">
                  <c:v>K-5 Grade K Standards</c:v>
                </c:pt>
                <c:pt idx="1">
                  <c:v>K-5 Grade 1 Standards</c:v>
                </c:pt>
                <c:pt idx="2">
                  <c:v>K-5 Grade 2 Standards</c:v>
                </c:pt>
                <c:pt idx="3">
                  <c:v>K-5 Grade 3 Standards</c:v>
                </c:pt>
                <c:pt idx="4">
                  <c:v>K-5 Grade 4 Standards</c:v>
                </c:pt>
                <c:pt idx="5">
                  <c:v>K-5 Grade 5 Standards</c:v>
                </c:pt>
                <c:pt idx="6">
                  <c:v>Grade 6 Standards</c:v>
                </c:pt>
                <c:pt idx="7">
                  <c:v>Grade 7 Standards</c:v>
                </c:pt>
                <c:pt idx="8">
                  <c:v>Grade 8 Standards</c:v>
                </c:pt>
                <c:pt idx="9">
                  <c:v>6-8 Grades Social Studies CAL</c:v>
                </c:pt>
                <c:pt idx="10">
                  <c:v>6-8 Grades Science and Technical Subjects CAL</c:v>
                </c:pt>
                <c:pt idx="11">
                  <c:v>9th Grade ELA</c:v>
                </c:pt>
                <c:pt idx="12">
                  <c:v>10th Grade ELA</c:v>
                </c:pt>
                <c:pt idx="13">
                  <c:v>11th Grade ELA</c:v>
                </c:pt>
                <c:pt idx="14">
                  <c:v>12th Grade ELA</c:v>
                </c:pt>
                <c:pt idx="15">
                  <c:v>9-12 Grades Social Studies CAL</c:v>
                </c:pt>
                <c:pt idx="16">
                  <c:v>9-12 Grades Science and Technical Subjects CAL</c:v>
                </c:pt>
                <c:pt idx="17">
                  <c:v>6-12 Reading Secondary Foundations</c:v>
                </c:pt>
                <c:pt idx="18">
                  <c:v>K-12 Universal Standards</c:v>
                </c:pt>
              </c:strCache>
            </c:strRef>
          </c:cat>
          <c:val>
            <c:numRef>
              <c:f>'Public Response Roll Up 2019090'!$I$2:$I$20</c:f>
              <c:numCache>
                <c:formatCode>General</c:formatCode>
                <c:ptCount val="19"/>
                <c:pt idx="0">
                  <c:v>22</c:v>
                </c:pt>
                <c:pt idx="1">
                  <c:v>7</c:v>
                </c:pt>
                <c:pt idx="2">
                  <c:v>6</c:v>
                </c:pt>
                <c:pt idx="3">
                  <c:v>5</c:v>
                </c:pt>
                <c:pt idx="4">
                  <c:v>0</c:v>
                </c:pt>
                <c:pt idx="5">
                  <c:v>0</c:v>
                </c:pt>
                <c:pt idx="6">
                  <c:v>19</c:v>
                </c:pt>
                <c:pt idx="7">
                  <c:v>9</c:v>
                </c:pt>
                <c:pt idx="8">
                  <c:v>8</c:v>
                </c:pt>
                <c:pt idx="9">
                  <c:v>6</c:v>
                </c:pt>
                <c:pt idx="10">
                  <c:v>2</c:v>
                </c:pt>
                <c:pt idx="11">
                  <c:v>14</c:v>
                </c:pt>
                <c:pt idx="12">
                  <c:v>2</c:v>
                </c:pt>
                <c:pt idx="13">
                  <c:v>6</c:v>
                </c:pt>
                <c:pt idx="14">
                  <c:v>2</c:v>
                </c:pt>
                <c:pt idx="15">
                  <c:v>19</c:v>
                </c:pt>
                <c:pt idx="16">
                  <c:v>7</c:v>
                </c:pt>
                <c:pt idx="17">
                  <c:v>10</c:v>
                </c:pt>
                <c:pt idx="18">
                  <c:v>14</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80996896"/>
        <c:axId val="180997288"/>
      </c:barChart>
      <c:catAx>
        <c:axId val="18099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7288"/>
        <c:crosses val="autoZero"/>
        <c:auto val="1"/>
        <c:lblAlgn val="ctr"/>
        <c:lblOffset val="100"/>
        <c:noMultiLvlLbl val="0"/>
      </c:catAx>
      <c:valAx>
        <c:axId val="180997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6896"/>
        <c:crosses val="autoZero"/>
        <c:crossBetween val="between"/>
        <c:majorUnit val="2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First Draft </a:t>
            </a:r>
            <a:r>
              <a:rPr lang="en-US" sz="1800" b="0" i="0" baseline="0">
                <a:effectLst/>
              </a:rPr>
              <a:t>English Language Arts Standards - Summary Analysis by Role</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'Public Response Roll Up 2019090'!$D$1</c:f>
              <c:strCache>
                <c:ptCount val="1"/>
                <c:pt idx="0">
                  <c:v>No Change Needed - User</c:v>
                </c:pt>
              </c:strCache>
            </c:strRef>
          </c:tx>
          <c:spPr>
            <a:solidFill>
              <a:srgbClr val="4472C4"/>
            </a:solidFill>
            <a:ln>
              <a:noFill/>
            </a:ln>
            <a:effectLst/>
          </c:spPr>
          <c:invertIfNegative val="0"/>
          <c:cat>
            <c:strRef>
              <c:f>'Public Response Roll Up 2019090'!$C$2:$C$9</c:f>
              <c:strCache>
                <c:ptCount val="8"/>
                <c:pt idx="0">
                  <c:v>CIO/CTO</c:v>
                </c:pt>
                <c:pt idx="1">
                  <c:v>Community Member</c:v>
                </c:pt>
                <c:pt idx="2">
                  <c:v>District Administrator</c:v>
                </c:pt>
                <c:pt idx="3">
                  <c:v>District Curriculum Director</c:v>
                </c:pt>
                <c:pt idx="4">
                  <c:v>District Curriculum Specialist</c:v>
                </c:pt>
                <c:pt idx="5">
                  <c:v>Parent</c:v>
                </c:pt>
                <c:pt idx="6">
                  <c:v>School Administrator</c:v>
                </c:pt>
                <c:pt idx="7">
                  <c:v>Teacher</c:v>
                </c:pt>
              </c:strCache>
            </c:strRef>
          </c:cat>
          <c:val>
            <c:numRef>
              <c:f>'Public Response Roll Up 2019090'!$D$2:$D$9</c:f>
              <c:numCache>
                <c:formatCode>General</c:formatCode>
                <c:ptCount val="8"/>
                <c:pt idx="0">
                  <c:v>27</c:v>
                </c:pt>
                <c:pt idx="1">
                  <c:v>559</c:v>
                </c:pt>
                <c:pt idx="2">
                  <c:v>268</c:v>
                </c:pt>
                <c:pt idx="3">
                  <c:v>50</c:v>
                </c:pt>
                <c:pt idx="4">
                  <c:v>602</c:v>
                </c:pt>
                <c:pt idx="5">
                  <c:v>797</c:v>
                </c:pt>
                <c:pt idx="6">
                  <c:v>105</c:v>
                </c:pt>
                <c:pt idx="7">
                  <c:v>1022</c:v>
                </c:pt>
              </c:numCache>
            </c:numRef>
          </c:val>
          <c:extLst xmlns:c16r2="http://schemas.microsoft.com/office/drawing/2015/06/chart">
            <c:ext xmlns:c16="http://schemas.microsoft.com/office/drawing/2014/chart" uri="{C3380CC4-5D6E-409C-BE32-E72D297353CC}">
              <c16:uniqueId val="{00000000-0144-4674-9A53-EB94B4EA502C}"/>
            </c:ext>
          </c:extLst>
        </c:ser>
        <c:ser>
          <c:idx val="1"/>
          <c:order val="1"/>
          <c:tx>
            <c:strRef>
              <c:f>'Public Response Roll Up 2019090'!$E$1</c:f>
              <c:strCache>
                <c:ptCount val="1"/>
                <c:pt idx="0">
                  <c:v>No Change Needed - System</c:v>
                </c:pt>
              </c:strCache>
            </c:strRef>
          </c:tx>
          <c:spPr>
            <a:solidFill>
              <a:srgbClr val="FFC000"/>
            </a:solidFill>
            <a:ln>
              <a:noFill/>
            </a:ln>
            <a:effectLst/>
          </c:spPr>
          <c:invertIfNegative val="0"/>
          <c:cat>
            <c:strRef>
              <c:f>'Public Response Roll Up 2019090'!$C$2:$C$9</c:f>
              <c:strCache>
                <c:ptCount val="8"/>
                <c:pt idx="0">
                  <c:v>CIO/CTO</c:v>
                </c:pt>
                <c:pt idx="1">
                  <c:v>Community Member</c:v>
                </c:pt>
                <c:pt idx="2">
                  <c:v>District Administrator</c:v>
                </c:pt>
                <c:pt idx="3">
                  <c:v>District Curriculum Director</c:v>
                </c:pt>
                <c:pt idx="4">
                  <c:v>District Curriculum Specialist</c:v>
                </c:pt>
                <c:pt idx="5">
                  <c:v>Parent</c:v>
                </c:pt>
                <c:pt idx="6">
                  <c:v>School Administrator</c:v>
                </c:pt>
                <c:pt idx="7">
                  <c:v>Teacher</c:v>
                </c:pt>
              </c:strCache>
            </c:strRef>
          </c:cat>
          <c:val>
            <c:numRef>
              <c:f>'Public Response Roll Up 2019090'!$E$2:$E$9</c:f>
              <c:numCache>
                <c:formatCode>General</c:formatCode>
                <c:ptCount val="8"/>
                <c:pt idx="0">
                  <c:v>0</c:v>
                </c:pt>
                <c:pt idx="1">
                  <c:v>64</c:v>
                </c:pt>
                <c:pt idx="2">
                  <c:v>8</c:v>
                </c:pt>
                <c:pt idx="3">
                  <c:v>6</c:v>
                </c:pt>
                <c:pt idx="4">
                  <c:v>101</c:v>
                </c:pt>
                <c:pt idx="5">
                  <c:v>164</c:v>
                </c:pt>
                <c:pt idx="6">
                  <c:v>0</c:v>
                </c:pt>
                <c:pt idx="7">
                  <c:v>103</c:v>
                </c:pt>
              </c:numCache>
            </c:numRef>
          </c:val>
          <c:extLst xmlns:c16r2="http://schemas.microsoft.com/office/drawing/2015/06/chart">
            <c:ext xmlns:c16="http://schemas.microsoft.com/office/drawing/2014/chart" uri="{C3380CC4-5D6E-409C-BE32-E72D297353CC}">
              <c16:uniqueId val="{00000001-0144-4674-9A53-EB94B4EA502C}"/>
            </c:ext>
          </c:extLst>
        </c:ser>
        <c:ser>
          <c:idx val="2"/>
          <c:order val="2"/>
          <c:tx>
            <c:strRef>
              <c:f>'Public Response Roll Up 2019090'!$F$1</c:f>
              <c:strCache>
                <c:ptCount val="1"/>
                <c:pt idx="0">
                  <c:v>Move Standard</c:v>
                </c:pt>
              </c:strCache>
            </c:strRef>
          </c:tx>
          <c:spPr>
            <a:solidFill>
              <a:srgbClr val="00B050"/>
            </a:solidFill>
            <a:ln>
              <a:noFill/>
            </a:ln>
            <a:effectLst/>
          </c:spPr>
          <c:invertIfNegative val="0"/>
          <c:cat>
            <c:strRef>
              <c:f>'Public Response Roll Up 2019090'!$C$2:$C$9</c:f>
              <c:strCache>
                <c:ptCount val="8"/>
                <c:pt idx="0">
                  <c:v>CIO/CTO</c:v>
                </c:pt>
                <c:pt idx="1">
                  <c:v>Community Member</c:v>
                </c:pt>
                <c:pt idx="2">
                  <c:v>District Administrator</c:v>
                </c:pt>
                <c:pt idx="3">
                  <c:v>District Curriculum Director</c:v>
                </c:pt>
                <c:pt idx="4">
                  <c:v>District Curriculum Specialist</c:v>
                </c:pt>
                <c:pt idx="5">
                  <c:v>Parent</c:v>
                </c:pt>
                <c:pt idx="6">
                  <c:v>School Administrator</c:v>
                </c:pt>
                <c:pt idx="7">
                  <c:v>Teacher</c:v>
                </c:pt>
              </c:strCache>
            </c:strRef>
          </c:cat>
          <c:val>
            <c:numRef>
              <c:f>'Public Response Roll Up 2019090'!$F$2:$F$9</c:f>
              <c:numCache>
                <c:formatCode>General</c:formatCode>
                <c:ptCount val="8"/>
                <c:pt idx="0">
                  <c:v>0</c:v>
                </c:pt>
                <c:pt idx="1">
                  <c:v>6</c:v>
                </c:pt>
                <c:pt idx="2">
                  <c:v>0</c:v>
                </c:pt>
                <c:pt idx="3">
                  <c:v>3</c:v>
                </c:pt>
                <c:pt idx="4">
                  <c:v>12</c:v>
                </c:pt>
                <c:pt idx="5">
                  <c:v>27</c:v>
                </c:pt>
                <c:pt idx="6">
                  <c:v>0</c:v>
                </c:pt>
                <c:pt idx="7">
                  <c:v>12</c:v>
                </c:pt>
              </c:numCache>
            </c:numRef>
          </c:val>
          <c:extLst xmlns:c16r2="http://schemas.microsoft.com/office/drawing/2015/06/chart">
            <c:ext xmlns:c16="http://schemas.microsoft.com/office/drawing/2014/chart" uri="{C3380CC4-5D6E-409C-BE32-E72D297353CC}">
              <c16:uniqueId val="{00000002-0144-4674-9A53-EB94B4EA502C}"/>
            </c:ext>
          </c:extLst>
        </c:ser>
        <c:ser>
          <c:idx val="3"/>
          <c:order val="3"/>
          <c:tx>
            <c:strRef>
              <c:f>'Public Response Roll Up 2019090'!$G$1</c:f>
              <c:strCache>
                <c:ptCount val="1"/>
                <c:pt idx="0">
                  <c:v>Revise Standard</c:v>
                </c:pt>
              </c:strCache>
            </c:strRef>
          </c:tx>
          <c:spPr>
            <a:solidFill>
              <a:srgbClr val="ED7D31"/>
            </a:solidFill>
            <a:ln>
              <a:noFill/>
            </a:ln>
            <a:effectLst/>
          </c:spPr>
          <c:invertIfNegative val="0"/>
          <c:cat>
            <c:strRef>
              <c:f>'Public Response Roll Up 2019090'!$C$2:$C$9</c:f>
              <c:strCache>
                <c:ptCount val="8"/>
                <c:pt idx="0">
                  <c:v>CIO/CTO</c:v>
                </c:pt>
                <c:pt idx="1">
                  <c:v>Community Member</c:v>
                </c:pt>
                <c:pt idx="2">
                  <c:v>District Administrator</c:v>
                </c:pt>
                <c:pt idx="3">
                  <c:v>District Curriculum Director</c:v>
                </c:pt>
                <c:pt idx="4">
                  <c:v>District Curriculum Specialist</c:v>
                </c:pt>
                <c:pt idx="5">
                  <c:v>Parent</c:v>
                </c:pt>
                <c:pt idx="6">
                  <c:v>School Administrator</c:v>
                </c:pt>
                <c:pt idx="7">
                  <c:v>Teacher</c:v>
                </c:pt>
              </c:strCache>
            </c:strRef>
          </c:cat>
          <c:val>
            <c:numRef>
              <c:f>'Public Response Roll Up 2019090'!$G$2:$G$9</c:f>
              <c:numCache>
                <c:formatCode>General</c:formatCode>
                <c:ptCount val="8"/>
                <c:pt idx="0">
                  <c:v>3</c:v>
                </c:pt>
                <c:pt idx="1">
                  <c:v>244</c:v>
                </c:pt>
                <c:pt idx="2">
                  <c:v>32</c:v>
                </c:pt>
                <c:pt idx="3">
                  <c:v>62</c:v>
                </c:pt>
                <c:pt idx="4">
                  <c:v>124</c:v>
                </c:pt>
                <c:pt idx="5">
                  <c:v>136</c:v>
                </c:pt>
                <c:pt idx="6">
                  <c:v>15</c:v>
                </c:pt>
                <c:pt idx="7">
                  <c:v>157</c:v>
                </c:pt>
              </c:numCache>
            </c:numRef>
          </c:val>
          <c:extLst xmlns:c16r2="http://schemas.microsoft.com/office/drawing/2015/06/chart">
            <c:ext xmlns:c16="http://schemas.microsoft.com/office/drawing/2014/chart" uri="{C3380CC4-5D6E-409C-BE32-E72D297353CC}">
              <c16:uniqueId val="{00000003-0144-4674-9A53-EB94B4EA502C}"/>
            </c:ext>
          </c:extLst>
        </c:ser>
        <c:ser>
          <c:idx val="4"/>
          <c:order val="4"/>
          <c:tx>
            <c:strRef>
              <c:f>'Public Response Roll Up 2019090'!$H$1</c:f>
              <c:strCache>
                <c:ptCount val="1"/>
                <c:pt idx="0">
                  <c:v>Eliminate Standard</c:v>
                </c:pt>
              </c:strCache>
            </c:strRef>
          </c:tx>
          <c:spPr>
            <a:solidFill>
              <a:srgbClr val="FF0000"/>
            </a:solidFill>
            <a:ln>
              <a:noFill/>
            </a:ln>
            <a:effectLst/>
          </c:spPr>
          <c:invertIfNegative val="0"/>
          <c:cat>
            <c:strRef>
              <c:f>'Public Response Roll Up 2019090'!$C$2:$C$9</c:f>
              <c:strCache>
                <c:ptCount val="8"/>
                <c:pt idx="0">
                  <c:v>CIO/CTO</c:v>
                </c:pt>
                <c:pt idx="1">
                  <c:v>Community Member</c:v>
                </c:pt>
                <c:pt idx="2">
                  <c:v>District Administrator</c:v>
                </c:pt>
                <c:pt idx="3">
                  <c:v>District Curriculum Director</c:v>
                </c:pt>
                <c:pt idx="4">
                  <c:v>District Curriculum Specialist</c:v>
                </c:pt>
                <c:pt idx="5">
                  <c:v>Parent</c:v>
                </c:pt>
                <c:pt idx="6">
                  <c:v>School Administrator</c:v>
                </c:pt>
                <c:pt idx="7">
                  <c:v>Teacher</c:v>
                </c:pt>
              </c:strCache>
            </c:strRef>
          </c:cat>
          <c:val>
            <c:numRef>
              <c:f>'Public Response Roll Up 2019090'!$H$2:$H$9</c:f>
              <c:numCache>
                <c:formatCode>General</c:formatCode>
                <c:ptCount val="8"/>
                <c:pt idx="0">
                  <c:v>0</c:v>
                </c:pt>
                <c:pt idx="1">
                  <c:v>26</c:v>
                </c:pt>
                <c:pt idx="2">
                  <c:v>8</c:v>
                </c:pt>
                <c:pt idx="3">
                  <c:v>2</c:v>
                </c:pt>
                <c:pt idx="4">
                  <c:v>26</c:v>
                </c:pt>
                <c:pt idx="5">
                  <c:v>56</c:v>
                </c:pt>
                <c:pt idx="6">
                  <c:v>0</c:v>
                </c:pt>
                <c:pt idx="7">
                  <c:v>40</c:v>
                </c:pt>
              </c:numCache>
            </c:numRef>
          </c:val>
          <c:extLst xmlns:c16r2="http://schemas.microsoft.com/office/drawing/2015/06/chart">
            <c:ext xmlns:c16="http://schemas.microsoft.com/office/drawing/2014/chart" uri="{C3380CC4-5D6E-409C-BE32-E72D297353CC}">
              <c16:uniqueId val="{00000004-0144-4674-9A53-EB94B4EA502C}"/>
            </c:ext>
          </c:extLst>
        </c:ser>
        <c:dLbls>
          <c:showLegendKey val="0"/>
          <c:showVal val="0"/>
          <c:showCatName val="0"/>
          <c:showSerName val="0"/>
          <c:showPercent val="0"/>
          <c:showBubbleSize val="0"/>
        </c:dLbls>
        <c:gapWidth val="150"/>
        <c:overlap val="100"/>
        <c:axId val="180999248"/>
        <c:axId val="180999640"/>
      </c:barChart>
      <c:catAx>
        <c:axId val="180999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9640"/>
        <c:crosses val="autoZero"/>
        <c:auto val="1"/>
        <c:lblAlgn val="ctr"/>
        <c:lblOffset val="100"/>
        <c:noMultiLvlLbl val="0"/>
      </c:catAx>
      <c:valAx>
        <c:axId val="180999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999248"/>
        <c:crosses val="autoZero"/>
        <c:crossBetween val="between"/>
        <c:majorUnit val="2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DFE1F-3421-4277-8F71-09311D9535E4}" type="doc">
      <dgm:prSet loTypeId="urn:microsoft.com/office/officeart/2005/8/layout/pyramid1" loCatId="pyramid" qsTypeId="urn:microsoft.com/office/officeart/2005/8/quickstyle/simple1" qsCatId="simple" csTypeId="urn:microsoft.com/office/officeart/2005/8/colors/colorful5" csCatId="colorful" phldr="1"/>
      <dgm:spPr/>
      <dgm:t>
        <a:bodyPr/>
        <a:lstStyle/>
        <a:p>
          <a:endParaRPr lang="en-US"/>
        </a:p>
      </dgm:t>
    </dgm:pt>
    <dgm:pt modelId="{6733EC1C-9E19-4A76-A347-AFF8CED04623}">
      <dgm:prSet phldrT="[Text]" custT="1"/>
      <dgm:spPr>
        <a:solidFill>
          <a:srgbClr val="FFC000"/>
        </a:solidFill>
      </dgm:spPr>
      <dgm:t>
        <a:bodyPr/>
        <a:lstStyle/>
        <a:p>
          <a:pPr algn="ctr">
            <a:spcAft>
              <a:spcPts val="400"/>
            </a:spcAft>
          </a:pPr>
          <a:r>
            <a:rPr lang="en-US" sz="1800" b="1" baseline="0" dirty="0" smtClean="0">
              <a:solidFill>
                <a:schemeClr val="bg1"/>
              </a:solidFill>
            </a:rPr>
            <a:t> </a:t>
          </a:r>
          <a:r>
            <a:rPr lang="en-US" sz="1800" b="1" dirty="0" smtClean="0"/>
            <a:t> </a:t>
          </a:r>
        </a:p>
        <a:p>
          <a:pPr algn="ctr">
            <a:spcAft>
              <a:spcPts val="0"/>
            </a:spcAft>
          </a:pPr>
          <a:endParaRPr lang="en-US" sz="1800" b="1" dirty="0" smtClean="0"/>
        </a:p>
        <a:p>
          <a:pPr algn="ctr">
            <a:spcAft>
              <a:spcPts val="0"/>
            </a:spcAft>
          </a:pPr>
          <a:endParaRPr lang="en-US" sz="1800" b="1" dirty="0" smtClean="0"/>
        </a:p>
        <a:p>
          <a:pPr algn="ctr">
            <a:spcAft>
              <a:spcPts val="0"/>
            </a:spcAft>
          </a:pPr>
          <a:r>
            <a:rPr lang="en-US" sz="1800" b="1" dirty="0" smtClean="0"/>
            <a:t>3 options for </a:t>
          </a:r>
        </a:p>
        <a:p>
          <a:pPr algn="ctr">
            <a:spcAft>
              <a:spcPts val="0"/>
            </a:spcAft>
          </a:pPr>
          <a:r>
            <a:rPr lang="en-US" sz="1800" b="1" dirty="0" smtClean="0"/>
            <a:t>Turnaround</a:t>
          </a:r>
        </a:p>
        <a:p>
          <a:pPr algn="ctr">
            <a:spcAft>
              <a:spcPts val="0"/>
            </a:spcAft>
          </a:pPr>
          <a:endParaRPr lang="en-US" sz="1000" b="1" dirty="0" smtClean="0"/>
        </a:p>
        <a:p>
          <a:pPr algn="ctr">
            <a:spcAft>
              <a:spcPts val="0"/>
            </a:spcAft>
          </a:pPr>
          <a:r>
            <a:rPr lang="en-US" sz="1600" b="1" dirty="0" smtClean="0">
              <a:solidFill>
                <a:schemeClr val="bg1"/>
              </a:solidFill>
            </a:rPr>
            <a:t>External Operators</a:t>
          </a:r>
          <a:endParaRPr lang="en-US" sz="1600" b="1" dirty="0">
            <a:solidFill>
              <a:schemeClr val="bg1"/>
            </a:solidFill>
          </a:endParaRPr>
        </a:p>
      </dgm:t>
    </dgm:pt>
    <dgm:pt modelId="{724361F6-60CE-4B04-A044-6E1BC0EA6008}" type="parTrans" cxnId="{AC36F284-27A9-4816-9ED3-7B231DA260C5}">
      <dgm:prSet/>
      <dgm:spPr/>
      <dgm:t>
        <a:bodyPr/>
        <a:lstStyle/>
        <a:p>
          <a:pPr algn="ctr"/>
          <a:endParaRPr lang="en-US"/>
        </a:p>
      </dgm:t>
    </dgm:pt>
    <dgm:pt modelId="{56729536-41C3-4105-A625-AD8ABA6B5DAA}" type="sibTrans" cxnId="{AC36F284-27A9-4816-9ED3-7B231DA260C5}">
      <dgm:prSet/>
      <dgm:spPr/>
      <dgm:t>
        <a:bodyPr/>
        <a:lstStyle/>
        <a:p>
          <a:pPr algn="ctr"/>
          <a:endParaRPr lang="en-US"/>
        </a:p>
      </dgm:t>
    </dgm:pt>
    <dgm:pt modelId="{97D33A21-7549-4A6F-A3C5-86AA1390AEE2}">
      <dgm:prSet phldrT="[Text]" custT="1"/>
      <dgm:spPr/>
      <dgm:t>
        <a:bodyPr/>
        <a:lstStyle/>
        <a:p>
          <a:pPr algn="ctr"/>
          <a:r>
            <a:rPr lang="en-US" sz="2000" b="1" dirty="0" smtClean="0"/>
            <a:t>School </a:t>
          </a:r>
          <a:r>
            <a:rPr lang="en-US" sz="2000" b="1" dirty="0"/>
            <a:t>Improvement Plan </a:t>
          </a:r>
        </a:p>
        <a:p>
          <a:pPr algn="ctr"/>
          <a:r>
            <a:rPr lang="en-US" sz="2000" b="1" dirty="0" smtClean="0"/>
            <a:t>Regional </a:t>
          </a:r>
          <a:r>
            <a:rPr lang="en-US" sz="2000" b="1" dirty="0"/>
            <a:t>Team works </a:t>
          </a:r>
          <a:r>
            <a:rPr lang="en-US" sz="2000" b="1" dirty="0" smtClean="0"/>
            <a:t>with </a:t>
          </a:r>
          <a:r>
            <a:rPr lang="en-US" sz="2000" b="1" dirty="0"/>
            <a:t>district and </a:t>
          </a:r>
          <a:r>
            <a:rPr lang="en-US" sz="2000" b="1" dirty="0" smtClean="0"/>
            <a:t>school leadership teams</a:t>
          </a:r>
        </a:p>
        <a:p>
          <a:pPr algn="ctr"/>
          <a:r>
            <a:rPr lang="en-US" sz="2000" b="1" dirty="0" smtClean="0"/>
            <a:t>Instructional </a:t>
          </a:r>
          <a:r>
            <a:rPr lang="en-US" sz="2000" b="1" dirty="0"/>
            <a:t>Reviews </a:t>
          </a:r>
          <a:endParaRPr lang="en-US" sz="2000" b="1" dirty="0" smtClean="0"/>
        </a:p>
        <a:p>
          <a:pPr algn="ctr"/>
          <a:r>
            <a:rPr lang="en-US" sz="2000" b="1" dirty="0" smtClean="0">
              <a:solidFill>
                <a:schemeClr val="bg1"/>
              </a:solidFill>
            </a:rPr>
            <a:t>First time D’s, Grad Only</a:t>
          </a:r>
        </a:p>
      </dgm:t>
    </dgm:pt>
    <dgm:pt modelId="{E8107985-5922-4A5B-8FBC-082CF4D1D48A}" type="parTrans" cxnId="{BFFE1C44-E70D-4807-B39B-19EA61875DD2}">
      <dgm:prSet/>
      <dgm:spPr/>
      <dgm:t>
        <a:bodyPr/>
        <a:lstStyle/>
        <a:p>
          <a:pPr algn="ctr"/>
          <a:endParaRPr lang="en-US"/>
        </a:p>
      </dgm:t>
    </dgm:pt>
    <dgm:pt modelId="{C3C3B6C8-4C99-4FA7-87CE-EFA791DCD60C}" type="sibTrans" cxnId="{BFFE1C44-E70D-4807-B39B-19EA61875DD2}">
      <dgm:prSet/>
      <dgm:spPr/>
      <dgm:t>
        <a:bodyPr/>
        <a:lstStyle/>
        <a:p>
          <a:pPr algn="ctr"/>
          <a:endParaRPr lang="en-US"/>
        </a:p>
      </dgm:t>
    </dgm:pt>
    <dgm:pt modelId="{16AC0B3F-6048-4D10-8426-F5E135F8D70C}">
      <dgm:prSet phldrT="[Text]" custT="1"/>
      <dgm:spPr>
        <a:solidFill>
          <a:schemeClr val="accent1">
            <a:lumMod val="60000"/>
            <a:lumOff val="40000"/>
          </a:schemeClr>
        </a:solidFill>
      </dgm:spPr>
      <dgm:t>
        <a:bodyPr/>
        <a:lstStyle/>
        <a:p>
          <a:pPr algn="ctr">
            <a:spcAft>
              <a:spcPts val="0"/>
            </a:spcAft>
          </a:pPr>
          <a:endParaRPr lang="en-US" sz="1600" b="1" baseline="0" dirty="0" smtClean="0">
            <a:solidFill>
              <a:schemeClr val="bg1"/>
            </a:solidFill>
          </a:endParaRPr>
        </a:p>
        <a:p>
          <a:pPr algn="ctr">
            <a:spcAft>
              <a:spcPts val="0"/>
            </a:spcAft>
          </a:pPr>
          <a:r>
            <a:rPr lang="en-US" sz="2000" b="1" dirty="0" smtClean="0"/>
            <a:t>District-managed Turnaround</a:t>
          </a:r>
        </a:p>
        <a:p>
          <a:pPr algn="ctr">
            <a:spcAft>
              <a:spcPts val="0"/>
            </a:spcAft>
          </a:pPr>
          <a:endParaRPr lang="en-US" sz="600" b="1" dirty="0" smtClean="0"/>
        </a:p>
        <a:p>
          <a:pPr algn="ctr">
            <a:spcAft>
              <a:spcPts val="0"/>
            </a:spcAft>
          </a:pPr>
          <a:r>
            <a:rPr lang="en-US" sz="2000" b="1" dirty="0" smtClean="0"/>
            <a:t>Submit Quarterly Data</a:t>
          </a:r>
        </a:p>
        <a:p>
          <a:pPr algn="ctr">
            <a:spcAft>
              <a:spcPts val="0"/>
            </a:spcAft>
          </a:pPr>
          <a:r>
            <a:rPr lang="en-US" sz="1600" b="1" dirty="0" smtClean="0">
              <a:solidFill>
                <a:schemeClr val="bg1"/>
              </a:solidFill>
            </a:rPr>
            <a:t>District-managed turnaround </a:t>
          </a:r>
        </a:p>
        <a:p>
          <a:pPr algn="ctr">
            <a:spcAft>
              <a:spcPct val="35000"/>
            </a:spcAft>
          </a:pPr>
          <a:endParaRPr lang="en-US" sz="1600" b="1" dirty="0" smtClean="0"/>
        </a:p>
      </dgm:t>
    </dgm:pt>
    <dgm:pt modelId="{569DBCF3-F8C7-40D6-851A-F1F9D4B82C0C}" type="parTrans" cxnId="{C786B7FF-C7C8-4E23-8067-CAD72FE4108D}">
      <dgm:prSet/>
      <dgm:spPr/>
      <dgm:t>
        <a:bodyPr/>
        <a:lstStyle/>
        <a:p>
          <a:pPr algn="ctr"/>
          <a:endParaRPr lang="en-US"/>
        </a:p>
      </dgm:t>
    </dgm:pt>
    <dgm:pt modelId="{9C17CAC0-7F7B-45F1-AE16-9A638865CAC1}" type="sibTrans" cxnId="{C786B7FF-C7C8-4E23-8067-CAD72FE4108D}">
      <dgm:prSet/>
      <dgm:spPr/>
      <dgm:t>
        <a:bodyPr/>
        <a:lstStyle/>
        <a:p>
          <a:pPr algn="ctr"/>
          <a:endParaRPr lang="en-US"/>
        </a:p>
      </dgm:t>
    </dgm:pt>
    <dgm:pt modelId="{11761542-D272-4576-ABB5-16A9AF7CD0AC}" type="pres">
      <dgm:prSet presAssocID="{C4BDFE1F-3421-4277-8F71-09311D9535E4}" presName="Name0" presStyleCnt="0">
        <dgm:presLayoutVars>
          <dgm:dir/>
          <dgm:animLvl val="lvl"/>
          <dgm:resizeHandles val="exact"/>
        </dgm:presLayoutVars>
      </dgm:prSet>
      <dgm:spPr/>
      <dgm:t>
        <a:bodyPr/>
        <a:lstStyle/>
        <a:p>
          <a:endParaRPr lang="en-US"/>
        </a:p>
      </dgm:t>
    </dgm:pt>
    <dgm:pt modelId="{3F9D98F7-CA70-4DEF-9C62-59A3C3BCA982}" type="pres">
      <dgm:prSet presAssocID="{6733EC1C-9E19-4A76-A347-AFF8CED04623}" presName="Name8" presStyleCnt="0"/>
      <dgm:spPr/>
    </dgm:pt>
    <dgm:pt modelId="{98BBE0DE-F604-4A64-B91A-6CB2A9CAFF58}" type="pres">
      <dgm:prSet presAssocID="{6733EC1C-9E19-4A76-A347-AFF8CED04623}" presName="level" presStyleLbl="node1" presStyleIdx="0" presStyleCnt="3" custScaleY="166965">
        <dgm:presLayoutVars>
          <dgm:chMax val="1"/>
          <dgm:bulletEnabled val="1"/>
        </dgm:presLayoutVars>
      </dgm:prSet>
      <dgm:spPr/>
      <dgm:t>
        <a:bodyPr/>
        <a:lstStyle/>
        <a:p>
          <a:endParaRPr lang="en-US"/>
        </a:p>
      </dgm:t>
    </dgm:pt>
    <dgm:pt modelId="{35840102-70AA-451E-B0D4-CB98819D2155}" type="pres">
      <dgm:prSet presAssocID="{6733EC1C-9E19-4A76-A347-AFF8CED04623}" presName="levelTx" presStyleLbl="revTx" presStyleIdx="0" presStyleCnt="0">
        <dgm:presLayoutVars>
          <dgm:chMax val="1"/>
          <dgm:bulletEnabled val="1"/>
        </dgm:presLayoutVars>
      </dgm:prSet>
      <dgm:spPr/>
      <dgm:t>
        <a:bodyPr/>
        <a:lstStyle/>
        <a:p>
          <a:endParaRPr lang="en-US"/>
        </a:p>
      </dgm:t>
    </dgm:pt>
    <dgm:pt modelId="{89790686-4C57-4689-BE99-C5C5175A9AB0}" type="pres">
      <dgm:prSet presAssocID="{16AC0B3F-6048-4D10-8426-F5E135F8D70C}" presName="Name8" presStyleCnt="0"/>
      <dgm:spPr/>
    </dgm:pt>
    <dgm:pt modelId="{9E401647-EF30-4DE6-91AC-7CD920512C92}" type="pres">
      <dgm:prSet presAssocID="{16AC0B3F-6048-4D10-8426-F5E135F8D70C}" presName="level" presStyleLbl="node1" presStyleIdx="1" presStyleCnt="3" custScaleY="115145">
        <dgm:presLayoutVars>
          <dgm:chMax val="1"/>
          <dgm:bulletEnabled val="1"/>
        </dgm:presLayoutVars>
      </dgm:prSet>
      <dgm:spPr/>
      <dgm:t>
        <a:bodyPr/>
        <a:lstStyle/>
        <a:p>
          <a:endParaRPr lang="en-US"/>
        </a:p>
      </dgm:t>
    </dgm:pt>
    <dgm:pt modelId="{C8146B61-FB75-4B2D-849C-0AEC1B2B74C3}" type="pres">
      <dgm:prSet presAssocID="{16AC0B3F-6048-4D10-8426-F5E135F8D70C}" presName="levelTx" presStyleLbl="revTx" presStyleIdx="0" presStyleCnt="0">
        <dgm:presLayoutVars>
          <dgm:chMax val="1"/>
          <dgm:bulletEnabled val="1"/>
        </dgm:presLayoutVars>
      </dgm:prSet>
      <dgm:spPr/>
      <dgm:t>
        <a:bodyPr/>
        <a:lstStyle/>
        <a:p>
          <a:endParaRPr lang="en-US"/>
        </a:p>
      </dgm:t>
    </dgm:pt>
    <dgm:pt modelId="{5FC07138-1CE2-44A9-AC73-8452B20F6E65}" type="pres">
      <dgm:prSet presAssocID="{97D33A21-7549-4A6F-A3C5-86AA1390AEE2}" presName="Name8" presStyleCnt="0"/>
      <dgm:spPr/>
    </dgm:pt>
    <dgm:pt modelId="{09E487AC-6787-4A9E-9324-1560FA5D2C55}" type="pres">
      <dgm:prSet presAssocID="{97D33A21-7549-4A6F-A3C5-86AA1390AEE2}" presName="level" presStyleLbl="node1" presStyleIdx="2" presStyleCnt="3" custScaleY="193565" custLinFactNeighborX="-11" custLinFactNeighborY="26758">
        <dgm:presLayoutVars>
          <dgm:chMax val="1"/>
          <dgm:bulletEnabled val="1"/>
        </dgm:presLayoutVars>
      </dgm:prSet>
      <dgm:spPr/>
      <dgm:t>
        <a:bodyPr/>
        <a:lstStyle/>
        <a:p>
          <a:endParaRPr lang="en-US"/>
        </a:p>
      </dgm:t>
    </dgm:pt>
    <dgm:pt modelId="{D67ABF14-6B0B-40BE-8956-8EB03EED7B3D}" type="pres">
      <dgm:prSet presAssocID="{97D33A21-7549-4A6F-A3C5-86AA1390AEE2}" presName="levelTx" presStyleLbl="revTx" presStyleIdx="0" presStyleCnt="0">
        <dgm:presLayoutVars>
          <dgm:chMax val="1"/>
          <dgm:bulletEnabled val="1"/>
        </dgm:presLayoutVars>
      </dgm:prSet>
      <dgm:spPr/>
      <dgm:t>
        <a:bodyPr/>
        <a:lstStyle/>
        <a:p>
          <a:endParaRPr lang="en-US"/>
        </a:p>
      </dgm:t>
    </dgm:pt>
  </dgm:ptLst>
  <dgm:cxnLst>
    <dgm:cxn modelId="{BFFE1C44-E70D-4807-B39B-19EA61875DD2}" srcId="{C4BDFE1F-3421-4277-8F71-09311D9535E4}" destId="{97D33A21-7549-4A6F-A3C5-86AA1390AEE2}" srcOrd="2" destOrd="0" parTransId="{E8107985-5922-4A5B-8FBC-082CF4D1D48A}" sibTransId="{C3C3B6C8-4C99-4FA7-87CE-EFA791DCD60C}"/>
    <dgm:cxn modelId="{6424D6A5-E881-4650-AF3D-5628A2094413}" type="presOf" srcId="{16AC0B3F-6048-4D10-8426-F5E135F8D70C}" destId="{C8146B61-FB75-4B2D-849C-0AEC1B2B74C3}" srcOrd="1" destOrd="0" presId="urn:microsoft.com/office/officeart/2005/8/layout/pyramid1"/>
    <dgm:cxn modelId="{598D028D-9C26-49F7-8A47-DF795432DF29}" type="presOf" srcId="{C4BDFE1F-3421-4277-8F71-09311D9535E4}" destId="{11761542-D272-4576-ABB5-16A9AF7CD0AC}" srcOrd="0" destOrd="0" presId="urn:microsoft.com/office/officeart/2005/8/layout/pyramid1"/>
    <dgm:cxn modelId="{94E0E357-CDA9-43C4-A73E-DE9672D4EC55}" type="presOf" srcId="{6733EC1C-9E19-4A76-A347-AFF8CED04623}" destId="{35840102-70AA-451E-B0D4-CB98819D2155}" srcOrd="1" destOrd="0" presId="urn:microsoft.com/office/officeart/2005/8/layout/pyramid1"/>
    <dgm:cxn modelId="{C8BE1462-B9DA-4F40-BC87-902004CB5E30}" type="presOf" srcId="{6733EC1C-9E19-4A76-A347-AFF8CED04623}" destId="{98BBE0DE-F604-4A64-B91A-6CB2A9CAFF58}" srcOrd="0" destOrd="0" presId="urn:microsoft.com/office/officeart/2005/8/layout/pyramid1"/>
    <dgm:cxn modelId="{AC36F284-27A9-4816-9ED3-7B231DA260C5}" srcId="{C4BDFE1F-3421-4277-8F71-09311D9535E4}" destId="{6733EC1C-9E19-4A76-A347-AFF8CED04623}" srcOrd="0" destOrd="0" parTransId="{724361F6-60CE-4B04-A044-6E1BC0EA6008}" sibTransId="{56729536-41C3-4105-A625-AD8ABA6B5DAA}"/>
    <dgm:cxn modelId="{C786B7FF-C7C8-4E23-8067-CAD72FE4108D}" srcId="{C4BDFE1F-3421-4277-8F71-09311D9535E4}" destId="{16AC0B3F-6048-4D10-8426-F5E135F8D70C}" srcOrd="1" destOrd="0" parTransId="{569DBCF3-F8C7-40D6-851A-F1F9D4B82C0C}" sibTransId="{9C17CAC0-7F7B-45F1-AE16-9A638865CAC1}"/>
    <dgm:cxn modelId="{4B844622-082F-46B5-B45B-FBE5DD46894F}" type="presOf" srcId="{97D33A21-7549-4A6F-A3C5-86AA1390AEE2}" destId="{D67ABF14-6B0B-40BE-8956-8EB03EED7B3D}" srcOrd="1" destOrd="0" presId="urn:microsoft.com/office/officeart/2005/8/layout/pyramid1"/>
    <dgm:cxn modelId="{386CE2CE-002D-40F9-8FFE-A9F2D95929A6}" type="presOf" srcId="{97D33A21-7549-4A6F-A3C5-86AA1390AEE2}" destId="{09E487AC-6787-4A9E-9324-1560FA5D2C55}" srcOrd="0" destOrd="0" presId="urn:microsoft.com/office/officeart/2005/8/layout/pyramid1"/>
    <dgm:cxn modelId="{AF2699AF-8C53-406D-8A3E-654FF567869B}" type="presOf" srcId="{16AC0B3F-6048-4D10-8426-F5E135F8D70C}" destId="{9E401647-EF30-4DE6-91AC-7CD920512C92}" srcOrd="0" destOrd="0" presId="urn:microsoft.com/office/officeart/2005/8/layout/pyramid1"/>
    <dgm:cxn modelId="{EAE18527-68AE-4E15-9294-D5608DAE59B0}" type="presParOf" srcId="{11761542-D272-4576-ABB5-16A9AF7CD0AC}" destId="{3F9D98F7-CA70-4DEF-9C62-59A3C3BCA982}" srcOrd="0" destOrd="0" presId="urn:microsoft.com/office/officeart/2005/8/layout/pyramid1"/>
    <dgm:cxn modelId="{277B4EDE-FC4B-4654-8AF4-7D132C09A717}" type="presParOf" srcId="{3F9D98F7-CA70-4DEF-9C62-59A3C3BCA982}" destId="{98BBE0DE-F604-4A64-B91A-6CB2A9CAFF58}" srcOrd="0" destOrd="0" presId="urn:microsoft.com/office/officeart/2005/8/layout/pyramid1"/>
    <dgm:cxn modelId="{25139D23-D904-4E33-9010-45E869EC3D2E}" type="presParOf" srcId="{3F9D98F7-CA70-4DEF-9C62-59A3C3BCA982}" destId="{35840102-70AA-451E-B0D4-CB98819D2155}" srcOrd="1" destOrd="0" presId="urn:microsoft.com/office/officeart/2005/8/layout/pyramid1"/>
    <dgm:cxn modelId="{75BEB154-8CD1-464F-8E41-775B40FB5374}" type="presParOf" srcId="{11761542-D272-4576-ABB5-16A9AF7CD0AC}" destId="{89790686-4C57-4689-BE99-C5C5175A9AB0}" srcOrd="1" destOrd="0" presId="urn:microsoft.com/office/officeart/2005/8/layout/pyramid1"/>
    <dgm:cxn modelId="{6A763911-7483-4C18-BD9D-5CBA9199E03F}" type="presParOf" srcId="{89790686-4C57-4689-BE99-C5C5175A9AB0}" destId="{9E401647-EF30-4DE6-91AC-7CD920512C92}" srcOrd="0" destOrd="0" presId="urn:microsoft.com/office/officeart/2005/8/layout/pyramid1"/>
    <dgm:cxn modelId="{5346EDD2-88B3-4FA6-8C72-F44554F90B47}" type="presParOf" srcId="{89790686-4C57-4689-BE99-C5C5175A9AB0}" destId="{C8146B61-FB75-4B2D-849C-0AEC1B2B74C3}" srcOrd="1" destOrd="0" presId="urn:microsoft.com/office/officeart/2005/8/layout/pyramid1"/>
    <dgm:cxn modelId="{04D6F3ED-C6D1-43B0-BD6A-FCCAC5841460}" type="presParOf" srcId="{11761542-D272-4576-ABB5-16A9AF7CD0AC}" destId="{5FC07138-1CE2-44A9-AC73-8452B20F6E65}" srcOrd="2" destOrd="0" presId="urn:microsoft.com/office/officeart/2005/8/layout/pyramid1"/>
    <dgm:cxn modelId="{A7FF2B35-831B-42AB-8D45-5B7E0AA37326}" type="presParOf" srcId="{5FC07138-1CE2-44A9-AC73-8452B20F6E65}" destId="{09E487AC-6787-4A9E-9324-1560FA5D2C55}" srcOrd="0" destOrd="0" presId="urn:microsoft.com/office/officeart/2005/8/layout/pyramid1"/>
    <dgm:cxn modelId="{E07974EE-0493-4BC6-A7D4-478A595E73F4}" type="presParOf" srcId="{5FC07138-1CE2-44A9-AC73-8452B20F6E65}" destId="{D67ABF14-6B0B-40BE-8956-8EB03EED7B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DFE1F-3421-4277-8F71-09311D9535E4}" type="doc">
      <dgm:prSet loTypeId="urn:microsoft.com/office/officeart/2005/8/layout/pyramid1" loCatId="pyramid" qsTypeId="urn:microsoft.com/office/officeart/2005/8/quickstyle/simple1" qsCatId="simple" csTypeId="urn:microsoft.com/office/officeart/2005/8/colors/colorful5" csCatId="colorful" phldr="1"/>
      <dgm:spPr/>
    </dgm:pt>
    <dgm:pt modelId="{6733EC1C-9E19-4A76-A347-AFF8CED04623}">
      <dgm:prSet phldrT="[Text]" custT="1"/>
      <dgm:spPr>
        <a:solidFill>
          <a:srgbClr val="FF99FF"/>
        </a:solidFill>
      </dgm:spPr>
      <dgm:t>
        <a:bodyPr anchor="b"/>
        <a:lstStyle/>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endParaRPr lang="en-US" altLang="en-US" sz="1500" b="1" dirty="0" smtClean="0"/>
        </a:p>
        <a:p>
          <a:pPr>
            <a:lnSpc>
              <a:spcPct val="100000"/>
            </a:lnSpc>
            <a:spcAft>
              <a:spcPts val="0"/>
            </a:spcAft>
          </a:pPr>
          <a:r>
            <a:rPr lang="en-US" altLang="en-US" sz="1800" b="1" dirty="0" smtClean="0"/>
            <a:t>CS&amp;I</a:t>
          </a:r>
        </a:p>
        <a:p>
          <a:pPr>
            <a:lnSpc>
              <a:spcPct val="100000"/>
            </a:lnSpc>
            <a:spcAft>
              <a:spcPts val="0"/>
            </a:spcAft>
          </a:pPr>
          <a:r>
            <a:rPr lang="en-US" altLang="en-US" sz="1500" b="1" dirty="0" smtClean="0"/>
            <a:t>Tier 3</a:t>
          </a:r>
        </a:p>
        <a:p>
          <a:pPr>
            <a:lnSpc>
              <a:spcPct val="100000"/>
            </a:lnSpc>
            <a:spcAft>
              <a:spcPts val="0"/>
            </a:spcAft>
          </a:pPr>
          <a:r>
            <a:rPr lang="en-US" altLang="en-US" sz="1500" b="1" dirty="0" smtClean="0"/>
            <a:t>Intensive </a:t>
          </a:r>
        </a:p>
        <a:p>
          <a:pPr>
            <a:lnSpc>
              <a:spcPct val="100000"/>
            </a:lnSpc>
            <a:spcAft>
              <a:spcPts val="0"/>
            </a:spcAft>
          </a:pPr>
          <a:r>
            <a:rPr lang="en-US" altLang="en-US" sz="1500" b="1" dirty="0" smtClean="0"/>
            <a:t>Supports</a:t>
          </a:r>
        </a:p>
        <a:p>
          <a:pPr>
            <a:lnSpc>
              <a:spcPct val="100000"/>
            </a:lnSpc>
            <a:spcAft>
              <a:spcPts val="0"/>
            </a:spcAft>
          </a:pPr>
          <a:r>
            <a:rPr lang="en-US" altLang="en-US" sz="1000" b="0" dirty="0" smtClean="0"/>
            <a:t> </a:t>
          </a:r>
          <a:endParaRPr lang="en-US" altLang="en-US" sz="900" b="0" dirty="0" smtClean="0"/>
        </a:p>
        <a:p>
          <a:pPr>
            <a:lnSpc>
              <a:spcPct val="100000"/>
            </a:lnSpc>
            <a:spcAft>
              <a:spcPts val="0"/>
            </a:spcAft>
          </a:pPr>
          <a:r>
            <a:rPr lang="en-US" altLang="en-US" sz="1200" b="0" dirty="0" smtClean="0"/>
            <a:t> </a:t>
          </a:r>
          <a:endParaRPr lang="en-US" altLang="en-US" sz="1200" b="1" dirty="0" smtClean="0">
            <a:solidFill>
              <a:srgbClr val="FF0000"/>
            </a:solidFill>
          </a:endParaRPr>
        </a:p>
      </dgm:t>
    </dgm:pt>
    <dgm:pt modelId="{724361F6-60CE-4B04-A044-6E1BC0EA6008}" type="parTrans" cxnId="{AC36F284-27A9-4816-9ED3-7B231DA260C5}">
      <dgm:prSet/>
      <dgm:spPr/>
      <dgm:t>
        <a:bodyPr/>
        <a:lstStyle/>
        <a:p>
          <a:endParaRPr lang="en-US"/>
        </a:p>
      </dgm:t>
    </dgm:pt>
    <dgm:pt modelId="{56729536-41C3-4105-A625-AD8ABA6B5DAA}" type="sibTrans" cxnId="{AC36F284-27A9-4816-9ED3-7B231DA260C5}">
      <dgm:prSet/>
      <dgm:spPr/>
      <dgm:t>
        <a:bodyPr/>
        <a:lstStyle/>
        <a:p>
          <a:endParaRPr lang="en-US"/>
        </a:p>
      </dgm:t>
    </dgm:pt>
    <dgm:pt modelId="{97D33A21-7549-4A6F-A3C5-86AA1390AEE2}">
      <dgm:prSet phldrT="[Text]" custT="1"/>
      <dgm:spPr>
        <a:solidFill>
          <a:srgbClr val="00FFFF"/>
        </a:solidFill>
      </dgm:spPr>
      <dgm:t>
        <a:bodyPr/>
        <a:lstStyle/>
        <a:p>
          <a:pPr algn="l">
            <a:lnSpc>
              <a:spcPct val="100000"/>
            </a:lnSpc>
            <a:spcAft>
              <a:spcPts val="0"/>
            </a:spcAft>
          </a:pPr>
          <a:endParaRPr lang="en-US" altLang="en-US" sz="1800" b="1" dirty="0" smtClean="0"/>
        </a:p>
        <a:p>
          <a:pPr algn="ctr">
            <a:lnSpc>
              <a:spcPct val="100000"/>
            </a:lnSpc>
            <a:spcAft>
              <a:spcPts val="0"/>
            </a:spcAft>
          </a:pPr>
          <a:r>
            <a:rPr lang="en-US" altLang="en-US" sz="1800" b="1" dirty="0" smtClean="0"/>
            <a:t>TS&amp;I</a:t>
          </a:r>
        </a:p>
        <a:p>
          <a:pPr algn="ctr">
            <a:lnSpc>
              <a:spcPct val="100000"/>
            </a:lnSpc>
            <a:spcAft>
              <a:spcPts val="0"/>
            </a:spcAft>
          </a:pPr>
          <a:r>
            <a:rPr lang="en-US" altLang="en-US" sz="1500" b="1" dirty="0" smtClean="0"/>
            <a:t>Tier 1</a:t>
          </a:r>
        </a:p>
        <a:p>
          <a:pPr algn="ctr">
            <a:lnSpc>
              <a:spcPct val="100000"/>
            </a:lnSpc>
            <a:spcAft>
              <a:spcPts val="0"/>
            </a:spcAft>
          </a:pPr>
          <a:r>
            <a:rPr lang="en-US" altLang="en-US" sz="1500" b="1" dirty="0" smtClean="0"/>
            <a:t>Universal Supports</a:t>
          </a:r>
        </a:p>
        <a:p>
          <a:pPr algn="ctr">
            <a:lnSpc>
              <a:spcPct val="100000"/>
            </a:lnSpc>
            <a:spcAft>
              <a:spcPts val="0"/>
            </a:spcAft>
          </a:pPr>
          <a:endParaRPr lang="en-US" sz="1400" i="0" dirty="0" smtClean="0"/>
        </a:p>
        <a:p>
          <a:pPr algn="ctr">
            <a:lnSpc>
              <a:spcPct val="100000"/>
            </a:lnSpc>
            <a:spcAft>
              <a:spcPts val="0"/>
            </a:spcAft>
          </a:pPr>
          <a:r>
            <a:rPr lang="en-US" sz="1400" dirty="0" smtClean="0"/>
            <a:t> </a:t>
          </a:r>
          <a:endParaRPr lang="en-US" sz="1400" i="0" dirty="0"/>
        </a:p>
      </dgm:t>
    </dgm:pt>
    <dgm:pt modelId="{E8107985-5922-4A5B-8FBC-082CF4D1D48A}" type="parTrans" cxnId="{BFFE1C44-E70D-4807-B39B-19EA61875DD2}">
      <dgm:prSet/>
      <dgm:spPr/>
      <dgm:t>
        <a:bodyPr/>
        <a:lstStyle/>
        <a:p>
          <a:endParaRPr lang="en-US"/>
        </a:p>
      </dgm:t>
    </dgm:pt>
    <dgm:pt modelId="{C3C3B6C8-4C99-4FA7-87CE-EFA791DCD60C}" type="sibTrans" cxnId="{BFFE1C44-E70D-4807-B39B-19EA61875DD2}">
      <dgm:prSet/>
      <dgm:spPr/>
      <dgm:t>
        <a:bodyPr/>
        <a:lstStyle/>
        <a:p>
          <a:endParaRPr lang="en-US"/>
        </a:p>
      </dgm:t>
    </dgm:pt>
    <dgm:pt modelId="{16AC0B3F-6048-4D10-8426-F5E135F8D70C}">
      <dgm:prSet phldrT="[Text]" custT="1"/>
      <dgm:spPr>
        <a:solidFill>
          <a:srgbClr val="66FF66"/>
        </a:solidFill>
      </dgm:spPr>
      <dgm:t>
        <a:bodyPr/>
        <a:lstStyle/>
        <a:p>
          <a:pPr>
            <a:lnSpc>
              <a:spcPct val="100000"/>
            </a:lnSpc>
            <a:spcAft>
              <a:spcPts val="0"/>
            </a:spcAft>
          </a:pPr>
          <a:r>
            <a:rPr lang="en-US" sz="1800" b="1" dirty="0" smtClean="0"/>
            <a:t>TS&amp;I </a:t>
          </a:r>
        </a:p>
        <a:p>
          <a:pPr>
            <a:lnSpc>
              <a:spcPct val="100000"/>
            </a:lnSpc>
            <a:spcAft>
              <a:spcPts val="0"/>
            </a:spcAft>
          </a:pPr>
          <a:r>
            <a:rPr lang="en-US" altLang="en-US" sz="1500" b="1" dirty="0" smtClean="0"/>
            <a:t>Tier 2</a:t>
          </a:r>
        </a:p>
        <a:p>
          <a:pPr>
            <a:lnSpc>
              <a:spcPct val="100000"/>
            </a:lnSpc>
            <a:spcAft>
              <a:spcPts val="0"/>
            </a:spcAft>
          </a:pPr>
          <a:r>
            <a:rPr lang="en-US" altLang="en-US" sz="1500" b="1" dirty="0" smtClean="0"/>
            <a:t>Supplemental Supports</a:t>
          </a:r>
        </a:p>
        <a:p>
          <a:pPr>
            <a:lnSpc>
              <a:spcPct val="100000"/>
            </a:lnSpc>
            <a:spcAft>
              <a:spcPts val="0"/>
            </a:spcAft>
          </a:pPr>
          <a:r>
            <a:rPr lang="en-US" altLang="en-US" sz="500" dirty="0" smtClean="0"/>
            <a:t> </a:t>
          </a:r>
          <a:endParaRPr lang="en-US" altLang="en-US" sz="1400" dirty="0" smtClean="0"/>
        </a:p>
      </dgm:t>
    </dgm:pt>
    <dgm:pt modelId="{569DBCF3-F8C7-40D6-851A-F1F9D4B82C0C}" type="parTrans" cxnId="{C786B7FF-C7C8-4E23-8067-CAD72FE4108D}">
      <dgm:prSet/>
      <dgm:spPr/>
      <dgm:t>
        <a:bodyPr/>
        <a:lstStyle/>
        <a:p>
          <a:endParaRPr lang="en-US"/>
        </a:p>
      </dgm:t>
    </dgm:pt>
    <dgm:pt modelId="{9C17CAC0-7F7B-45F1-AE16-9A638865CAC1}" type="sibTrans" cxnId="{C786B7FF-C7C8-4E23-8067-CAD72FE4108D}">
      <dgm:prSet/>
      <dgm:spPr/>
      <dgm:t>
        <a:bodyPr/>
        <a:lstStyle/>
        <a:p>
          <a:endParaRPr lang="en-US"/>
        </a:p>
      </dgm:t>
    </dgm:pt>
    <dgm:pt modelId="{11761542-D272-4576-ABB5-16A9AF7CD0AC}" type="pres">
      <dgm:prSet presAssocID="{C4BDFE1F-3421-4277-8F71-09311D9535E4}" presName="Name0" presStyleCnt="0">
        <dgm:presLayoutVars>
          <dgm:dir/>
          <dgm:animLvl val="lvl"/>
          <dgm:resizeHandles val="exact"/>
        </dgm:presLayoutVars>
      </dgm:prSet>
      <dgm:spPr/>
    </dgm:pt>
    <dgm:pt modelId="{3F9D98F7-CA70-4DEF-9C62-59A3C3BCA982}" type="pres">
      <dgm:prSet presAssocID="{6733EC1C-9E19-4A76-A347-AFF8CED04623}" presName="Name8" presStyleCnt="0"/>
      <dgm:spPr/>
    </dgm:pt>
    <dgm:pt modelId="{98BBE0DE-F604-4A64-B91A-6CB2A9CAFF58}" type="pres">
      <dgm:prSet presAssocID="{6733EC1C-9E19-4A76-A347-AFF8CED04623}" presName="level" presStyleLbl="node1" presStyleIdx="0" presStyleCnt="3" custScaleX="102051" custScaleY="93597" custLinFactNeighborX="-964" custLinFactNeighborY="3364">
        <dgm:presLayoutVars>
          <dgm:chMax val="1"/>
          <dgm:bulletEnabled val="1"/>
        </dgm:presLayoutVars>
      </dgm:prSet>
      <dgm:spPr/>
      <dgm:t>
        <a:bodyPr/>
        <a:lstStyle/>
        <a:p>
          <a:endParaRPr lang="en-US"/>
        </a:p>
      </dgm:t>
    </dgm:pt>
    <dgm:pt modelId="{35840102-70AA-451E-B0D4-CB98819D2155}" type="pres">
      <dgm:prSet presAssocID="{6733EC1C-9E19-4A76-A347-AFF8CED04623}" presName="levelTx" presStyleLbl="revTx" presStyleIdx="0" presStyleCnt="0">
        <dgm:presLayoutVars>
          <dgm:chMax val="1"/>
          <dgm:bulletEnabled val="1"/>
        </dgm:presLayoutVars>
      </dgm:prSet>
      <dgm:spPr/>
      <dgm:t>
        <a:bodyPr/>
        <a:lstStyle/>
        <a:p>
          <a:endParaRPr lang="en-US"/>
        </a:p>
      </dgm:t>
    </dgm:pt>
    <dgm:pt modelId="{89790686-4C57-4689-BE99-C5C5175A9AB0}" type="pres">
      <dgm:prSet presAssocID="{16AC0B3F-6048-4D10-8426-F5E135F8D70C}" presName="Name8" presStyleCnt="0"/>
      <dgm:spPr/>
    </dgm:pt>
    <dgm:pt modelId="{9E401647-EF30-4DE6-91AC-7CD920512C92}" type="pres">
      <dgm:prSet presAssocID="{16AC0B3F-6048-4D10-8426-F5E135F8D70C}" presName="level" presStyleLbl="node1" presStyleIdx="1" presStyleCnt="3" custScaleY="71897">
        <dgm:presLayoutVars>
          <dgm:chMax val="1"/>
          <dgm:bulletEnabled val="1"/>
        </dgm:presLayoutVars>
      </dgm:prSet>
      <dgm:spPr/>
      <dgm:t>
        <a:bodyPr/>
        <a:lstStyle/>
        <a:p>
          <a:endParaRPr lang="en-US"/>
        </a:p>
      </dgm:t>
    </dgm:pt>
    <dgm:pt modelId="{C8146B61-FB75-4B2D-849C-0AEC1B2B74C3}" type="pres">
      <dgm:prSet presAssocID="{16AC0B3F-6048-4D10-8426-F5E135F8D70C}" presName="levelTx" presStyleLbl="revTx" presStyleIdx="0" presStyleCnt="0">
        <dgm:presLayoutVars>
          <dgm:chMax val="1"/>
          <dgm:bulletEnabled val="1"/>
        </dgm:presLayoutVars>
      </dgm:prSet>
      <dgm:spPr/>
      <dgm:t>
        <a:bodyPr/>
        <a:lstStyle/>
        <a:p>
          <a:endParaRPr lang="en-US"/>
        </a:p>
      </dgm:t>
    </dgm:pt>
    <dgm:pt modelId="{5FC07138-1CE2-44A9-AC73-8452B20F6E65}" type="pres">
      <dgm:prSet presAssocID="{97D33A21-7549-4A6F-A3C5-86AA1390AEE2}" presName="Name8" presStyleCnt="0"/>
      <dgm:spPr/>
    </dgm:pt>
    <dgm:pt modelId="{09E487AC-6787-4A9E-9324-1560FA5D2C55}" type="pres">
      <dgm:prSet presAssocID="{97D33A21-7549-4A6F-A3C5-86AA1390AEE2}" presName="level" presStyleLbl="node1" presStyleIdx="2" presStyleCnt="3" custScaleY="62291" custLinFactNeighborY="5730">
        <dgm:presLayoutVars>
          <dgm:chMax val="1"/>
          <dgm:bulletEnabled val="1"/>
        </dgm:presLayoutVars>
      </dgm:prSet>
      <dgm:spPr/>
      <dgm:t>
        <a:bodyPr/>
        <a:lstStyle/>
        <a:p>
          <a:endParaRPr lang="en-US"/>
        </a:p>
      </dgm:t>
    </dgm:pt>
    <dgm:pt modelId="{D67ABF14-6B0B-40BE-8956-8EB03EED7B3D}" type="pres">
      <dgm:prSet presAssocID="{97D33A21-7549-4A6F-A3C5-86AA1390AEE2}" presName="levelTx" presStyleLbl="revTx" presStyleIdx="0" presStyleCnt="0">
        <dgm:presLayoutVars>
          <dgm:chMax val="1"/>
          <dgm:bulletEnabled val="1"/>
        </dgm:presLayoutVars>
      </dgm:prSet>
      <dgm:spPr/>
      <dgm:t>
        <a:bodyPr/>
        <a:lstStyle/>
        <a:p>
          <a:endParaRPr lang="en-US"/>
        </a:p>
      </dgm:t>
    </dgm:pt>
  </dgm:ptLst>
  <dgm:cxnLst>
    <dgm:cxn modelId="{AC36F284-27A9-4816-9ED3-7B231DA260C5}" srcId="{C4BDFE1F-3421-4277-8F71-09311D9535E4}" destId="{6733EC1C-9E19-4A76-A347-AFF8CED04623}" srcOrd="0" destOrd="0" parTransId="{724361F6-60CE-4B04-A044-6E1BC0EA6008}" sibTransId="{56729536-41C3-4105-A625-AD8ABA6B5DAA}"/>
    <dgm:cxn modelId="{C786B7FF-C7C8-4E23-8067-CAD72FE4108D}" srcId="{C4BDFE1F-3421-4277-8F71-09311D9535E4}" destId="{16AC0B3F-6048-4D10-8426-F5E135F8D70C}" srcOrd="1" destOrd="0" parTransId="{569DBCF3-F8C7-40D6-851A-F1F9D4B82C0C}" sibTransId="{9C17CAC0-7F7B-45F1-AE16-9A638865CAC1}"/>
    <dgm:cxn modelId="{C42FAC01-0EDB-4316-87D0-5DAB747F2650}" type="presOf" srcId="{97D33A21-7549-4A6F-A3C5-86AA1390AEE2}" destId="{D67ABF14-6B0B-40BE-8956-8EB03EED7B3D}" srcOrd="1" destOrd="0" presId="urn:microsoft.com/office/officeart/2005/8/layout/pyramid1"/>
    <dgm:cxn modelId="{5A38243C-3781-4832-A3F6-9CFC5B8DE64C}" type="presOf" srcId="{6733EC1C-9E19-4A76-A347-AFF8CED04623}" destId="{35840102-70AA-451E-B0D4-CB98819D2155}" srcOrd="1" destOrd="0" presId="urn:microsoft.com/office/officeart/2005/8/layout/pyramid1"/>
    <dgm:cxn modelId="{AD2217A1-9C81-4454-A5AD-FE24A18C29D6}" type="presOf" srcId="{C4BDFE1F-3421-4277-8F71-09311D9535E4}" destId="{11761542-D272-4576-ABB5-16A9AF7CD0AC}" srcOrd="0" destOrd="0" presId="urn:microsoft.com/office/officeart/2005/8/layout/pyramid1"/>
    <dgm:cxn modelId="{BFFE1C44-E70D-4807-B39B-19EA61875DD2}" srcId="{C4BDFE1F-3421-4277-8F71-09311D9535E4}" destId="{97D33A21-7549-4A6F-A3C5-86AA1390AEE2}" srcOrd="2" destOrd="0" parTransId="{E8107985-5922-4A5B-8FBC-082CF4D1D48A}" sibTransId="{C3C3B6C8-4C99-4FA7-87CE-EFA791DCD60C}"/>
    <dgm:cxn modelId="{E74E2AB3-BD6E-4721-8CFD-13DC4C58FA39}" type="presOf" srcId="{97D33A21-7549-4A6F-A3C5-86AA1390AEE2}" destId="{09E487AC-6787-4A9E-9324-1560FA5D2C55}" srcOrd="0" destOrd="0" presId="urn:microsoft.com/office/officeart/2005/8/layout/pyramid1"/>
    <dgm:cxn modelId="{79D048F3-C57B-4DC7-8E60-9986B5590FBF}" type="presOf" srcId="{6733EC1C-9E19-4A76-A347-AFF8CED04623}" destId="{98BBE0DE-F604-4A64-B91A-6CB2A9CAFF58}" srcOrd="0" destOrd="0" presId="urn:microsoft.com/office/officeart/2005/8/layout/pyramid1"/>
    <dgm:cxn modelId="{9436B16E-22A1-472B-99AF-05F28DA33460}" type="presOf" srcId="{16AC0B3F-6048-4D10-8426-F5E135F8D70C}" destId="{9E401647-EF30-4DE6-91AC-7CD920512C92}" srcOrd="0" destOrd="0" presId="urn:microsoft.com/office/officeart/2005/8/layout/pyramid1"/>
    <dgm:cxn modelId="{97623320-C5E7-44FA-8196-BFE2616B3D71}" type="presOf" srcId="{16AC0B3F-6048-4D10-8426-F5E135F8D70C}" destId="{C8146B61-FB75-4B2D-849C-0AEC1B2B74C3}" srcOrd="1" destOrd="0" presId="urn:microsoft.com/office/officeart/2005/8/layout/pyramid1"/>
    <dgm:cxn modelId="{D3685683-1DA8-433E-BC53-3AD1574ADE7D}" type="presParOf" srcId="{11761542-D272-4576-ABB5-16A9AF7CD0AC}" destId="{3F9D98F7-CA70-4DEF-9C62-59A3C3BCA982}" srcOrd="0" destOrd="0" presId="urn:microsoft.com/office/officeart/2005/8/layout/pyramid1"/>
    <dgm:cxn modelId="{B4E5E063-C0A6-4AED-8508-23C50F4E48B2}" type="presParOf" srcId="{3F9D98F7-CA70-4DEF-9C62-59A3C3BCA982}" destId="{98BBE0DE-F604-4A64-B91A-6CB2A9CAFF58}" srcOrd="0" destOrd="0" presId="urn:microsoft.com/office/officeart/2005/8/layout/pyramid1"/>
    <dgm:cxn modelId="{E04ED74A-E921-405F-B983-188AF28A10E4}" type="presParOf" srcId="{3F9D98F7-CA70-4DEF-9C62-59A3C3BCA982}" destId="{35840102-70AA-451E-B0D4-CB98819D2155}" srcOrd="1" destOrd="0" presId="urn:microsoft.com/office/officeart/2005/8/layout/pyramid1"/>
    <dgm:cxn modelId="{E2B3B235-B0DB-4A9D-BA32-61DD0B9102F1}" type="presParOf" srcId="{11761542-D272-4576-ABB5-16A9AF7CD0AC}" destId="{89790686-4C57-4689-BE99-C5C5175A9AB0}" srcOrd="1" destOrd="0" presId="urn:microsoft.com/office/officeart/2005/8/layout/pyramid1"/>
    <dgm:cxn modelId="{BAED7246-574C-4394-9CCB-001E10A0BD0A}" type="presParOf" srcId="{89790686-4C57-4689-BE99-C5C5175A9AB0}" destId="{9E401647-EF30-4DE6-91AC-7CD920512C92}" srcOrd="0" destOrd="0" presId="urn:microsoft.com/office/officeart/2005/8/layout/pyramid1"/>
    <dgm:cxn modelId="{B8FD4422-4416-479D-BB9F-CC9D62B4DA8A}" type="presParOf" srcId="{89790686-4C57-4689-BE99-C5C5175A9AB0}" destId="{C8146B61-FB75-4B2D-849C-0AEC1B2B74C3}" srcOrd="1" destOrd="0" presId="urn:microsoft.com/office/officeart/2005/8/layout/pyramid1"/>
    <dgm:cxn modelId="{A6884BAE-8478-4E3A-9236-9C7DAB0250EB}" type="presParOf" srcId="{11761542-D272-4576-ABB5-16A9AF7CD0AC}" destId="{5FC07138-1CE2-44A9-AC73-8452B20F6E65}" srcOrd="2" destOrd="0" presId="urn:microsoft.com/office/officeart/2005/8/layout/pyramid1"/>
    <dgm:cxn modelId="{E312A73E-FBBA-4C85-BD31-0AB4C03F14C1}" type="presParOf" srcId="{5FC07138-1CE2-44A9-AC73-8452B20F6E65}" destId="{09E487AC-6787-4A9E-9324-1560FA5D2C55}" srcOrd="0" destOrd="0" presId="urn:microsoft.com/office/officeart/2005/8/layout/pyramid1"/>
    <dgm:cxn modelId="{CF7BF434-F8C3-4414-8B2F-7819B47AA067}" type="presParOf" srcId="{5FC07138-1CE2-44A9-AC73-8452B20F6E65}" destId="{D67ABF14-6B0B-40BE-8956-8EB03EED7B3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1DEE60-C914-4D0C-8668-750C1914485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33968BAC-0CD0-4440-85BF-902A700555D2}">
      <dgm:prSet phldrT="[Text]"/>
      <dgm:spPr/>
      <dgm:t>
        <a:bodyPr/>
        <a:lstStyle/>
        <a:p>
          <a:r>
            <a:rPr lang="en-US" b="1" dirty="0">
              <a:solidFill>
                <a:schemeClr val="accent2">
                  <a:lumMod val="75000"/>
                </a:schemeClr>
              </a:solidFill>
            </a:rPr>
            <a:t>2016-17</a:t>
          </a:r>
        </a:p>
      </dgm:t>
    </dgm:pt>
    <dgm:pt modelId="{763AFD84-DB4B-4104-B001-C53DA8521D32}" type="parTrans" cxnId="{315C6CAE-2636-4755-9151-C14C31C40E95}">
      <dgm:prSet/>
      <dgm:spPr/>
      <dgm:t>
        <a:bodyPr/>
        <a:lstStyle/>
        <a:p>
          <a:endParaRPr lang="en-US"/>
        </a:p>
      </dgm:t>
    </dgm:pt>
    <dgm:pt modelId="{80CE8E4A-8583-459A-93EE-2DFAF19A8C4F}" type="sibTrans" cxnId="{315C6CAE-2636-4755-9151-C14C31C40E95}">
      <dgm:prSet/>
      <dgm:spPr/>
      <dgm:t>
        <a:bodyPr/>
        <a:lstStyle/>
        <a:p>
          <a:endParaRPr lang="en-US"/>
        </a:p>
      </dgm:t>
    </dgm:pt>
    <dgm:pt modelId="{FAC86F1D-AB54-4ADF-B921-1F8DBC20B0D3}">
      <dgm:prSet phldrT="[Text]"/>
      <dgm:spPr/>
      <dgm:t>
        <a:bodyPr/>
        <a:lstStyle/>
        <a:p>
          <a:r>
            <a:rPr lang="en-US" dirty="0"/>
            <a:t>4</a:t>
          </a:r>
          <a:r>
            <a:rPr lang="en-US" baseline="30000" dirty="0"/>
            <a:t>th</a:t>
          </a:r>
          <a:r>
            <a:rPr lang="en-US" dirty="0"/>
            <a:t> grade ELA and Math=</a:t>
          </a:r>
        </a:p>
        <a:p>
          <a:r>
            <a:rPr lang="en-US" dirty="0"/>
            <a:t>Effective</a:t>
          </a:r>
        </a:p>
      </dgm:t>
    </dgm:pt>
    <dgm:pt modelId="{59C29531-EB0F-4C05-B3A2-E81515EE2A53}" type="parTrans" cxnId="{160CA3B8-C287-400E-BB65-5F64AFB37D43}">
      <dgm:prSet/>
      <dgm:spPr/>
      <dgm:t>
        <a:bodyPr/>
        <a:lstStyle/>
        <a:p>
          <a:endParaRPr lang="en-US"/>
        </a:p>
      </dgm:t>
    </dgm:pt>
    <dgm:pt modelId="{2DE4450B-FF2A-4E2D-AC82-404EB4A482B9}" type="sibTrans" cxnId="{160CA3B8-C287-400E-BB65-5F64AFB37D43}">
      <dgm:prSet/>
      <dgm:spPr/>
      <dgm:t>
        <a:bodyPr/>
        <a:lstStyle/>
        <a:p>
          <a:endParaRPr lang="en-US"/>
        </a:p>
      </dgm:t>
    </dgm:pt>
    <dgm:pt modelId="{95B94E3F-9A54-4B44-B30E-7A27D55C8C97}">
      <dgm:prSet phldrT="[Text]"/>
      <dgm:spPr/>
      <dgm:t>
        <a:bodyPr/>
        <a:lstStyle/>
        <a:p>
          <a:r>
            <a:rPr lang="en-US" b="1" dirty="0">
              <a:solidFill>
                <a:schemeClr val="accent2">
                  <a:lumMod val="75000"/>
                </a:schemeClr>
              </a:solidFill>
            </a:rPr>
            <a:t>2017-18</a:t>
          </a:r>
        </a:p>
      </dgm:t>
    </dgm:pt>
    <dgm:pt modelId="{9574CFB6-CC0B-4575-AA9D-1FC074998A01}" type="parTrans" cxnId="{E516FFC2-8464-4316-BA4B-B129F2360566}">
      <dgm:prSet/>
      <dgm:spPr/>
      <dgm:t>
        <a:bodyPr/>
        <a:lstStyle/>
        <a:p>
          <a:endParaRPr lang="en-US"/>
        </a:p>
      </dgm:t>
    </dgm:pt>
    <dgm:pt modelId="{6E4BA4A2-2483-4EC1-82E9-672A69A242EC}" type="sibTrans" cxnId="{E516FFC2-8464-4316-BA4B-B129F2360566}">
      <dgm:prSet/>
      <dgm:spPr/>
      <dgm:t>
        <a:bodyPr/>
        <a:lstStyle/>
        <a:p>
          <a:endParaRPr lang="en-US"/>
        </a:p>
      </dgm:t>
    </dgm:pt>
    <dgm:pt modelId="{FB94FC1E-F8F9-474C-843E-66DBCFAA3CE9}">
      <dgm:prSet phldrT="[Text]"/>
      <dgm:spPr/>
      <dgm:t>
        <a:bodyPr/>
        <a:lstStyle/>
        <a:p>
          <a:r>
            <a:rPr lang="en-US" dirty="0"/>
            <a:t>4</a:t>
          </a:r>
          <a:r>
            <a:rPr lang="en-US" baseline="30000" dirty="0"/>
            <a:t>th</a:t>
          </a:r>
          <a:r>
            <a:rPr lang="en-US" dirty="0"/>
            <a:t> grade ELA and Math= Highly Effective</a:t>
          </a:r>
        </a:p>
      </dgm:t>
    </dgm:pt>
    <dgm:pt modelId="{E401D468-F7C7-42D9-8899-F60966884A83}" type="parTrans" cxnId="{7E000E1A-E277-4A9F-B860-C56999A61D15}">
      <dgm:prSet/>
      <dgm:spPr/>
      <dgm:t>
        <a:bodyPr/>
        <a:lstStyle/>
        <a:p>
          <a:endParaRPr lang="en-US"/>
        </a:p>
      </dgm:t>
    </dgm:pt>
    <dgm:pt modelId="{9E70E787-E9A5-4EF8-99D2-1636CC8EDADD}" type="sibTrans" cxnId="{7E000E1A-E277-4A9F-B860-C56999A61D15}">
      <dgm:prSet/>
      <dgm:spPr/>
      <dgm:t>
        <a:bodyPr/>
        <a:lstStyle/>
        <a:p>
          <a:endParaRPr lang="en-US"/>
        </a:p>
      </dgm:t>
    </dgm:pt>
    <dgm:pt modelId="{423BDE6F-FA2C-415A-A1EE-5276EDC0D861}">
      <dgm:prSet phldrT="[Text]"/>
      <dgm:spPr/>
      <dgm:t>
        <a:bodyPr/>
        <a:lstStyle/>
        <a:p>
          <a:r>
            <a:rPr lang="en-US" b="1" dirty="0">
              <a:solidFill>
                <a:schemeClr val="accent2">
                  <a:lumMod val="75000"/>
                </a:schemeClr>
              </a:solidFill>
            </a:rPr>
            <a:t>2018-19</a:t>
          </a:r>
        </a:p>
      </dgm:t>
    </dgm:pt>
    <dgm:pt modelId="{D22B9C3F-E1C1-420D-9A1F-09343796F164}" type="parTrans" cxnId="{511F6A49-C083-4818-B6FC-40F7E0E009CE}">
      <dgm:prSet/>
      <dgm:spPr/>
      <dgm:t>
        <a:bodyPr/>
        <a:lstStyle/>
        <a:p>
          <a:endParaRPr lang="en-US"/>
        </a:p>
      </dgm:t>
    </dgm:pt>
    <dgm:pt modelId="{89CB36BF-8E02-4FF4-97AB-5CC009A1144F}" type="sibTrans" cxnId="{511F6A49-C083-4818-B6FC-40F7E0E009CE}">
      <dgm:prSet/>
      <dgm:spPr/>
      <dgm:t>
        <a:bodyPr/>
        <a:lstStyle/>
        <a:p>
          <a:endParaRPr lang="en-US"/>
        </a:p>
      </dgm:t>
    </dgm:pt>
    <dgm:pt modelId="{891C7F5D-A8D5-414D-A192-7363AA2A9098}">
      <dgm:prSet phldrT="[Text]" custT="1"/>
      <dgm:spPr/>
      <dgm:t>
        <a:bodyPr/>
        <a:lstStyle/>
        <a:p>
          <a:pPr algn="l"/>
          <a:r>
            <a:rPr lang="en-US" sz="3200" dirty="0"/>
            <a:t>3</a:t>
          </a:r>
          <a:r>
            <a:rPr lang="en-US" sz="3200" baseline="30000" dirty="0"/>
            <a:t>rd</a:t>
          </a:r>
          <a:r>
            <a:rPr lang="en-US" sz="3200" dirty="0"/>
            <a:t> grade ELA and Math= </a:t>
          </a:r>
        </a:p>
        <a:p>
          <a:pPr algn="ctr"/>
          <a:r>
            <a:rPr lang="en-US" sz="5400" b="1" dirty="0"/>
            <a:t>?</a:t>
          </a:r>
        </a:p>
      </dgm:t>
    </dgm:pt>
    <dgm:pt modelId="{0F967717-0AF4-4099-BEDD-CCEB0DCFABC8}" type="parTrans" cxnId="{85143688-A8E7-49CB-855C-D0B0BF465130}">
      <dgm:prSet/>
      <dgm:spPr/>
      <dgm:t>
        <a:bodyPr/>
        <a:lstStyle/>
        <a:p>
          <a:endParaRPr lang="en-US"/>
        </a:p>
      </dgm:t>
    </dgm:pt>
    <dgm:pt modelId="{B395AF1D-4311-4FED-9FC4-8262AB9D9833}" type="sibTrans" cxnId="{85143688-A8E7-49CB-855C-D0B0BF465130}">
      <dgm:prSet/>
      <dgm:spPr/>
      <dgm:t>
        <a:bodyPr/>
        <a:lstStyle/>
        <a:p>
          <a:endParaRPr lang="en-US"/>
        </a:p>
      </dgm:t>
    </dgm:pt>
    <dgm:pt modelId="{131BDB5C-A117-4D2C-A90B-4D1E8609DF04}" type="pres">
      <dgm:prSet presAssocID="{711DEE60-C914-4D0C-8668-750C19144850}" presName="Name0" presStyleCnt="0">
        <dgm:presLayoutVars>
          <dgm:dir/>
          <dgm:animLvl val="lvl"/>
          <dgm:resizeHandles val="exact"/>
        </dgm:presLayoutVars>
      </dgm:prSet>
      <dgm:spPr/>
      <dgm:t>
        <a:bodyPr/>
        <a:lstStyle/>
        <a:p>
          <a:endParaRPr lang="en-US"/>
        </a:p>
      </dgm:t>
    </dgm:pt>
    <dgm:pt modelId="{AFA49AA8-5F51-46CC-8486-D2FBBEFC3499}" type="pres">
      <dgm:prSet presAssocID="{33968BAC-0CD0-4440-85BF-902A700555D2}" presName="compositeNode" presStyleCnt="0">
        <dgm:presLayoutVars>
          <dgm:bulletEnabled val="1"/>
        </dgm:presLayoutVars>
      </dgm:prSet>
      <dgm:spPr/>
    </dgm:pt>
    <dgm:pt modelId="{9221DF4B-6D65-4AE4-BBD5-4085E026FD61}" type="pres">
      <dgm:prSet presAssocID="{33968BAC-0CD0-4440-85BF-902A700555D2}" presName="bgRect" presStyleLbl="node1" presStyleIdx="0" presStyleCnt="3"/>
      <dgm:spPr/>
      <dgm:t>
        <a:bodyPr/>
        <a:lstStyle/>
        <a:p>
          <a:endParaRPr lang="en-US"/>
        </a:p>
      </dgm:t>
    </dgm:pt>
    <dgm:pt modelId="{48EEE6B1-7895-416D-8A8E-D61A6553FA37}" type="pres">
      <dgm:prSet presAssocID="{33968BAC-0CD0-4440-85BF-902A700555D2}" presName="parentNode" presStyleLbl="node1" presStyleIdx="0" presStyleCnt="3">
        <dgm:presLayoutVars>
          <dgm:chMax val="0"/>
          <dgm:bulletEnabled val="1"/>
        </dgm:presLayoutVars>
      </dgm:prSet>
      <dgm:spPr/>
      <dgm:t>
        <a:bodyPr/>
        <a:lstStyle/>
        <a:p>
          <a:endParaRPr lang="en-US"/>
        </a:p>
      </dgm:t>
    </dgm:pt>
    <dgm:pt modelId="{BD4B2599-BDF4-4B88-A7D3-8066731BAE23}" type="pres">
      <dgm:prSet presAssocID="{33968BAC-0CD0-4440-85BF-902A700555D2}" presName="childNode" presStyleLbl="node1" presStyleIdx="0" presStyleCnt="3">
        <dgm:presLayoutVars>
          <dgm:bulletEnabled val="1"/>
        </dgm:presLayoutVars>
      </dgm:prSet>
      <dgm:spPr/>
      <dgm:t>
        <a:bodyPr/>
        <a:lstStyle/>
        <a:p>
          <a:endParaRPr lang="en-US"/>
        </a:p>
      </dgm:t>
    </dgm:pt>
    <dgm:pt modelId="{9FB47E39-722F-4AB8-991D-27BEAB61937B}" type="pres">
      <dgm:prSet presAssocID="{80CE8E4A-8583-459A-93EE-2DFAF19A8C4F}" presName="hSp" presStyleCnt="0"/>
      <dgm:spPr/>
    </dgm:pt>
    <dgm:pt modelId="{5BA1042E-E402-4D61-9DF7-88606E636E30}" type="pres">
      <dgm:prSet presAssocID="{80CE8E4A-8583-459A-93EE-2DFAF19A8C4F}" presName="vProcSp" presStyleCnt="0"/>
      <dgm:spPr/>
    </dgm:pt>
    <dgm:pt modelId="{C842FD10-2222-4A8C-9C7B-A261B4199E02}" type="pres">
      <dgm:prSet presAssocID="{80CE8E4A-8583-459A-93EE-2DFAF19A8C4F}" presName="vSp1" presStyleCnt="0"/>
      <dgm:spPr/>
    </dgm:pt>
    <dgm:pt modelId="{7DF657E5-1947-4965-8DF8-E0C9AFE306C0}" type="pres">
      <dgm:prSet presAssocID="{80CE8E4A-8583-459A-93EE-2DFAF19A8C4F}" presName="simulatedConn" presStyleLbl="solidFgAcc1" presStyleIdx="0" presStyleCnt="2"/>
      <dgm:spPr/>
    </dgm:pt>
    <dgm:pt modelId="{B0FE919D-3813-485C-8A04-E12B543044BC}" type="pres">
      <dgm:prSet presAssocID="{80CE8E4A-8583-459A-93EE-2DFAF19A8C4F}" presName="vSp2" presStyleCnt="0"/>
      <dgm:spPr/>
    </dgm:pt>
    <dgm:pt modelId="{2D9BD4D2-6CDF-45C6-95DE-50F0BC37D33B}" type="pres">
      <dgm:prSet presAssocID="{80CE8E4A-8583-459A-93EE-2DFAF19A8C4F}" presName="sibTrans" presStyleCnt="0"/>
      <dgm:spPr/>
    </dgm:pt>
    <dgm:pt modelId="{676AF2F7-ACB6-4987-9301-8182CC81440E}" type="pres">
      <dgm:prSet presAssocID="{95B94E3F-9A54-4B44-B30E-7A27D55C8C97}" presName="compositeNode" presStyleCnt="0">
        <dgm:presLayoutVars>
          <dgm:bulletEnabled val="1"/>
        </dgm:presLayoutVars>
      </dgm:prSet>
      <dgm:spPr/>
    </dgm:pt>
    <dgm:pt modelId="{0D02596C-1D64-4078-9782-91F63B69AE00}" type="pres">
      <dgm:prSet presAssocID="{95B94E3F-9A54-4B44-B30E-7A27D55C8C97}" presName="bgRect" presStyleLbl="node1" presStyleIdx="1" presStyleCnt="3"/>
      <dgm:spPr/>
      <dgm:t>
        <a:bodyPr/>
        <a:lstStyle/>
        <a:p>
          <a:endParaRPr lang="en-US"/>
        </a:p>
      </dgm:t>
    </dgm:pt>
    <dgm:pt modelId="{7D6F99E7-5528-4AB6-B8BF-B7A54D57047C}" type="pres">
      <dgm:prSet presAssocID="{95B94E3F-9A54-4B44-B30E-7A27D55C8C97}" presName="parentNode" presStyleLbl="node1" presStyleIdx="1" presStyleCnt="3">
        <dgm:presLayoutVars>
          <dgm:chMax val="0"/>
          <dgm:bulletEnabled val="1"/>
        </dgm:presLayoutVars>
      </dgm:prSet>
      <dgm:spPr/>
      <dgm:t>
        <a:bodyPr/>
        <a:lstStyle/>
        <a:p>
          <a:endParaRPr lang="en-US"/>
        </a:p>
      </dgm:t>
    </dgm:pt>
    <dgm:pt modelId="{094F6471-E30F-44D9-AC8A-11CABA2816F1}" type="pres">
      <dgm:prSet presAssocID="{95B94E3F-9A54-4B44-B30E-7A27D55C8C97}" presName="childNode" presStyleLbl="node1" presStyleIdx="1" presStyleCnt="3">
        <dgm:presLayoutVars>
          <dgm:bulletEnabled val="1"/>
        </dgm:presLayoutVars>
      </dgm:prSet>
      <dgm:spPr/>
      <dgm:t>
        <a:bodyPr/>
        <a:lstStyle/>
        <a:p>
          <a:endParaRPr lang="en-US"/>
        </a:p>
      </dgm:t>
    </dgm:pt>
    <dgm:pt modelId="{2C98E9BA-735A-4E66-9E6C-9690B7CCE6CE}" type="pres">
      <dgm:prSet presAssocID="{6E4BA4A2-2483-4EC1-82E9-672A69A242EC}" presName="hSp" presStyleCnt="0"/>
      <dgm:spPr/>
    </dgm:pt>
    <dgm:pt modelId="{6606D72C-506C-4EA1-81C6-2D431735E6E3}" type="pres">
      <dgm:prSet presAssocID="{6E4BA4A2-2483-4EC1-82E9-672A69A242EC}" presName="vProcSp" presStyleCnt="0"/>
      <dgm:spPr/>
    </dgm:pt>
    <dgm:pt modelId="{55246A4A-CE05-4365-AC70-707584BED8BD}" type="pres">
      <dgm:prSet presAssocID="{6E4BA4A2-2483-4EC1-82E9-672A69A242EC}" presName="vSp1" presStyleCnt="0"/>
      <dgm:spPr/>
    </dgm:pt>
    <dgm:pt modelId="{F6333040-357E-4BB9-8E72-EC0B4E7F7646}" type="pres">
      <dgm:prSet presAssocID="{6E4BA4A2-2483-4EC1-82E9-672A69A242EC}" presName="simulatedConn" presStyleLbl="solidFgAcc1" presStyleIdx="1" presStyleCnt="2"/>
      <dgm:spPr/>
    </dgm:pt>
    <dgm:pt modelId="{3C9226EB-5771-4763-AE4F-24CC1BE89677}" type="pres">
      <dgm:prSet presAssocID="{6E4BA4A2-2483-4EC1-82E9-672A69A242EC}" presName="vSp2" presStyleCnt="0"/>
      <dgm:spPr/>
    </dgm:pt>
    <dgm:pt modelId="{D17FA550-DE59-4726-8265-117670C0DAC0}" type="pres">
      <dgm:prSet presAssocID="{6E4BA4A2-2483-4EC1-82E9-672A69A242EC}" presName="sibTrans" presStyleCnt="0"/>
      <dgm:spPr/>
    </dgm:pt>
    <dgm:pt modelId="{3792B0B9-F314-4F7E-B68A-2651DAD1B7AB}" type="pres">
      <dgm:prSet presAssocID="{423BDE6F-FA2C-415A-A1EE-5276EDC0D861}" presName="compositeNode" presStyleCnt="0">
        <dgm:presLayoutVars>
          <dgm:bulletEnabled val="1"/>
        </dgm:presLayoutVars>
      </dgm:prSet>
      <dgm:spPr/>
    </dgm:pt>
    <dgm:pt modelId="{9D8436F6-505D-4C8E-9BFC-57E3C496A733}" type="pres">
      <dgm:prSet presAssocID="{423BDE6F-FA2C-415A-A1EE-5276EDC0D861}" presName="bgRect" presStyleLbl="node1" presStyleIdx="2" presStyleCnt="3"/>
      <dgm:spPr/>
      <dgm:t>
        <a:bodyPr/>
        <a:lstStyle/>
        <a:p>
          <a:endParaRPr lang="en-US"/>
        </a:p>
      </dgm:t>
    </dgm:pt>
    <dgm:pt modelId="{3BF87D7E-1291-4486-ADD1-BF33D90D0DA3}" type="pres">
      <dgm:prSet presAssocID="{423BDE6F-FA2C-415A-A1EE-5276EDC0D861}" presName="parentNode" presStyleLbl="node1" presStyleIdx="2" presStyleCnt="3">
        <dgm:presLayoutVars>
          <dgm:chMax val="0"/>
          <dgm:bulletEnabled val="1"/>
        </dgm:presLayoutVars>
      </dgm:prSet>
      <dgm:spPr/>
      <dgm:t>
        <a:bodyPr/>
        <a:lstStyle/>
        <a:p>
          <a:endParaRPr lang="en-US"/>
        </a:p>
      </dgm:t>
    </dgm:pt>
    <dgm:pt modelId="{EAE97C53-E3B4-46A6-B591-D8C605CC065A}" type="pres">
      <dgm:prSet presAssocID="{423BDE6F-FA2C-415A-A1EE-5276EDC0D861}" presName="childNode" presStyleLbl="node1" presStyleIdx="2" presStyleCnt="3">
        <dgm:presLayoutVars>
          <dgm:bulletEnabled val="1"/>
        </dgm:presLayoutVars>
      </dgm:prSet>
      <dgm:spPr/>
      <dgm:t>
        <a:bodyPr/>
        <a:lstStyle/>
        <a:p>
          <a:endParaRPr lang="en-US"/>
        </a:p>
      </dgm:t>
    </dgm:pt>
  </dgm:ptLst>
  <dgm:cxnLst>
    <dgm:cxn modelId="{85143688-A8E7-49CB-855C-D0B0BF465130}" srcId="{423BDE6F-FA2C-415A-A1EE-5276EDC0D861}" destId="{891C7F5D-A8D5-414D-A192-7363AA2A9098}" srcOrd="0" destOrd="0" parTransId="{0F967717-0AF4-4099-BEDD-CCEB0DCFABC8}" sibTransId="{B395AF1D-4311-4FED-9FC4-8262AB9D9833}"/>
    <dgm:cxn modelId="{746B5637-68E0-4562-A89A-A1D25BEED6A0}" type="presOf" srcId="{33968BAC-0CD0-4440-85BF-902A700555D2}" destId="{48EEE6B1-7895-416D-8A8E-D61A6553FA37}" srcOrd="1" destOrd="0" presId="urn:microsoft.com/office/officeart/2005/8/layout/hProcess7"/>
    <dgm:cxn modelId="{E516FFC2-8464-4316-BA4B-B129F2360566}" srcId="{711DEE60-C914-4D0C-8668-750C19144850}" destId="{95B94E3F-9A54-4B44-B30E-7A27D55C8C97}" srcOrd="1" destOrd="0" parTransId="{9574CFB6-CC0B-4575-AA9D-1FC074998A01}" sibTransId="{6E4BA4A2-2483-4EC1-82E9-672A69A242EC}"/>
    <dgm:cxn modelId="{A083F7F1-596F-4D1A-BAA9-722CEA5A23D6}" type="presOf" srcId="{423BDE6F-FA2C-415A-A1EE-5276EDC0D861}" destId="{3BF87D7E-1291-4486-ADD1-BF33D90D0DA3}" srcOrd="1" destOrd="0" presId="urn:microsoft.com/office/officeart/2005/8/layout/hProcess7"/>
    <dgm:cxn modelId="{ACC40CE2-DD68-4D6F-BBB3-28CA365F717F}" type="presOf" srcId="{95B94E3F-9A54-4B44-B30E-7A27D55C8C97}" destId="{0D02596C-1D64-4078-9782-91F63B69AE00}" srcOrd="0" destOrd="0" presId="urn:microsoft.com/office/officeart/2005/8/layout/hProcess7"/>
    <dgm:cxn modelId="{F9C6EA03-EE00-4F73-B2BD-A2DB30FC2688}" type="presOf" srcId="{95B94E3F-9A54-4B44-B30E-7A27D55C8C97}" destId="{7D6F99E7-5528-4AB6-B8BF-B7A54D57047C}" srcOrd="1" destOrd="0" presId="urn:microsoft.com/office/officeart/2005/8/layout/hProcess7"/>
    <dgm:cxn modelId="{BC961B5B-608E-4906-BAA2-5BD96DB2032D}" type="presOf" srcId="{711DEE60-C914-4D0C-8668-750C19144850}" destId="{131BDB5C-A117-4D2C-A90B-4D1E8609DF04}" srcOrd="0" destOrd="0" presId="urn:microsoft.com/office/officeart/2005/8/layout/hProcess7"/>
    <dgm:cxn modelId="{C7902143-39DF-4C9A-B2E2-BF5989BF9933}" type="presOf" srcId="{33968BAC-0CD0-4440-85BF-902A700555D2}" destId="{9221DF4B-6D65-4AE4-BBD5-4085E026FD61}" srcOrd="0" destOrd="0" presId="urn:microsoft.com/office/officeart/2005/8/layout/hProcess7"/>
    <dgm:cxn modelId="{9714E76A-7DCB-41BE-94BE-2791AD1C21DD}" type="presOf" srcId="{FAC86F1D-AB54-4ADF-B921-1F8DBC20B0D3}" destId="{BD4B2599-BDF4-4B88-A7D3-8066731BAE23}" srcOrd="0" destOrd="0" presId="urn:microsoft.com/office/officeart/2005/8/layout/hProcess7"/>
    <dgm:cxn modelId="{22C202AD-106C-43DF-9627-D0C5BF4FBF34}" type="presOf" srcId="{891C7F5D-A8D5-414D-A192-7363AA2A9098}" destId="{EAE97C53-E3B4-46A6-B591-D8C605CC065A}" srcOrd="0" destOrd="0" presId="urn:microsoft.com/office/officeart/2005/8/layout/hProcess7"/>
    <dgm:cxn modelId="{BB9DF96A-CD13-47D6-BB3F-1B832E7184EC}" type="presOf" srcId="{423BDE6F-FA2C-415A-A1EE-5276EDC0D861}" destId="{9D8436F6-505D-4C8E-9BFC-57E3C496A733}" srcOrd="0" destOrd="0" presId="urn:microsoft.com/office/officeart/2005/8/layout/hProcess7"/>
    <dgm:cxn modelId="{511F6A49-C083-4818-B6FC-40F7E0E009CE}" srcId="{711DEE60-C914-4D0C-8668-750C19144850}" destId="{423BDE6F-FA2C-415A-A1EE-5276EDC0D861}" srcOrd="2" destOrd="0" parTransId="{D22B9C3F-E1C1-420D-9A1F-09343796F164}" sibTransId="{89CB36BF-8E02-4FF4-97AB-5CC009A1144F}"/>
    <dgm:cxn modelId="{315C6CAE-2636-4755-9151-C14C31C40E95}" srcId="{711DEE60-C914-4D0C-8668-750C19144850}" destId="{33968BAC-0CD0-4440-85BF-902A700555D2}" srcOrd="0" destOrd="0" parTransId="{763AFD84-DB4B-4104-B001-C53DA8521D32}" sibTransId="{80CE8E4A-8583-459A-93EE-2DFAF19A8C4F}"/>
    <dgm:cxn modelId="{7E000E1A-E277-4A9F-B860-C56999A61D15}" srcId="{95B94E3F-9A54-4B44-B30E-7A27D55C8C97}" destId="{FB94FC1E-F8F9-474C-843E-66DBCFAA3CE9}" srcOrd="0" destOrd="0" parTransId="{E401D468-F7C7-42D9-8899-F60966884A83}" sibTransId="{9E70E787-E9A5-4EF8-99D2-1636CC8EDADD}"/>
    <dgm:cxn modelId="{160CA3B8-C287-400E-BB65-5F64AFB37D43}" srcId="{33968BAC-0CD0-4440-85BF-902A700555D2}" destId="{FAC86F1D-AB54-4ADF-B921-1F8DBC20B0D3}" srcOrd="0" destOrd="0" parTransId="{59C29531-EB0F-4C05-B3A2-E81515EE2A53}" sibTransId="{2DE4450B-FF2A-4E2D-AC82-404EB4A482B9}"/>
    <dgm:cxn modelId="{14218336-4DAC-4C25-BF15-EC175D201BA7}" type="presOf" srcId="{FB94FC1E-F8F9-474C-843E-66DBCFAA3CE9}" destId="{094F6471-E30F-44D9-AC8A-11CABA2816F1}" srcOrd="0" destOrd="0" presId="urn:microsoft.com/office/officeart/2005/8/layout/hProcess7"/>
    <dgm:cxn modelId="{9BEA3D9A-0442-43E3-B98B-4C6D536CD225}" type="presParOf" srcId="{131BDB5C-A117-4D2C-A90B-4D1E8609DF04}" destId="{AFA49AA8-5F51-46CC-8486-D2FBBEFC3499}" srcOrd="0" destOrd="0" presId="urn:microsoft.com/office/officeart/2005/8/layout/hProcess7"/>
    <dgm:cxn modelId="{86000728-26D5-4A8D-AB43-01F9E71CC4DC}" type="presParOf" srcId="{AFA49AA8-5F51-46CC-8486-D2FBBEFC3499}" destId="{9221DF4B-6D65-4AE4-BBD5-4085E026FD61}" srcOrd="0" destOrd="0" presId="urn:microsoft.com/office/officeart/2005/8/layout/hProcess7"/>
    <dgm:cxn modelId="{7DC28036-EE2B-42D1-AD2D-CC5F40986A6F}" type="presParOf" srcId="{AFA49AA8-5F51-46CC-8486-D2FBBEFC3499}" destId="{48EEE6B1-7895-416D-8A8E-D61A6553FA37}" srcOrd="1" destOrd="0" presId="urn:microsoft.com/office/officeart/2005/8/layout/hProcess7"/>
    <dgm:cxn modelId="{CEFE1F15-3C89-42F2-80AE-012833AF2F0F}" type="presParOf" srcId="{AFA49AA8-5F51-46CC-8486-D2FBBEFC3499}" destId="{BD4B2599-BDF4-4B88-A7D3-8066731BAE23}" srcOrd="2" destOrd="0" presId="urn:microsoft.com/office/officeart/2005/8/layout/hProcess7"/>
    <dgm:cxn modelId="{0F170428-7352-488E-BEE3-206B5046DCF6}" type="presParOf" srcId="{131BDB5C-A117-4D2C-A90B-4D1E8609DF04}" destId="{9FB47E39-722F-4AB8-991D-27BEAB61937B}" srcOrd="1" destOrd="0" presId="urn:microsoft.com/office/officeart/2005/8/layout/hProcess7"/>
    <dgm:cxn modelId="{16BD3665-A6AA-4212-AAFC-C98C867B338F}" type="presParOf" srcId="{131BDB5C-A117-4D2C-A90B-4D1E8609DF04}" destId="{5BA1042E-E402-4D61-9DF7-88606E636E30}" srcOrd="2" destOrd="0" presId="urn:microsoft.com/office/officeart/2005/8/layout/hProcess7"/>
    <dgm:cxn modelId="{5656C785-4150-4B36-BC22-35E2603B09A4}" type="presParOf" srcId="{5BA1042E-E402-4D61-9DF7-88606E636E30}" destId="{C842FD10-2222-4A8C-9C7B-A261B4199E02}" srcOrd="0" destOrd="0" presId="urn:microsoft.com/office/officeart/2005/8/layout/hProcess7"/>
    <dgm:cxn modelId="{6805D8BA-294F-42B9-81DA-90C145CAD4EC}" type="presParOf" srcId="{5BA1042E-E402-4D61-9DF7-88606E636E30}" destId="{7DF657E5-1947-4965-8DF8-E0C9AFE306C0}" srcOrd="1" destOrd="0" presId="urn:microsoft.com/office/officeart/2005/8/layout/hProcess7"/>
    <dgm:cxn modelId="{C1B9C612-5803-40F8-B25A-8158EFF3909B}" type="presParOf" srcId="{5BA1042E-E402-4D61-9DF7-88606E636E30}" destId="{B0FE919D-3813-485C-8A04-E12B543044BC}" srcOrd="2" destOrd="0" presId="urn:microsoft.com/office/officeart/2005/8/layout/hProcess7"/>
    <dgm:cxn modelId="{33954122-DA67-46E5-ADA9-3241AEF8A77E}" type="presParOf" srcId="{131BDB5C-A117-4D2C-A90B-4D1E8609DF04}" destId="{2D9BD4D2-6CDF-45C6-95DE-50F0BC37D33B}" srcOrd="3" destOrd="0" presId="urn:microsoft.com/office/officeart/2005/8/layout/hProcess7"/>
    <dgm:cxn modelId="{7F5AC388-96B2-4379-A507-81DAC93885D2}" type="presParOf" srcId="{131BDB5C-A117-4D2C-A90B-4D1E8609DF04}" destId="{676AF2F7-ACB6-4987-9301-8182CC81440E}" srcOrd="4" destOrd="0" presId="urn:microsoft.com/office/officeart/2005/8/layout/hProcess7"/>
    <dgm:cxn modelId="{440B414F-09C9-4BD3-85F2-DB07EBFE8ACB}" type="presParOf" srcId="{676AF2F7-ACB6-4987-9301-8182CC81440E}" destId="{0D02596C-1D64-4078-9782-91F63B69AE00}" srcOrd="0" destOrd="0" presId="urn:microsoft.com/office/officeart/2005/8/layout/hProcess7"/>
    <dgm:cxn modelId="{97B7C979-406F-4A39-90D6-6EA7EE9373B3}" type="presParOf" srcId="{676AF2F7-ACB6-4987-9301-8182CC81440E}" destId="{7D6F99E7-5528-4AB6-B8BF-B7A54D57047C}" srcOrd="1" destOrd="0" presId="urn:microsoft.com/office/officeart/2005/8/layout/hProcess7"/>
    <dgm:cxn modelId="{6F0DC745-19F0-4F3D-B239-567CAABE9DF3}" type="presParOf" srcId="{676AF2F7-ACB6-4987-9301-8182CC81440E}" destId="{094F6471-E30F-44D9-AC8A-11CABA2816F1}" srcOrd="2" destOrd="0" presId="urn:microsoft.com/office/officeart/2005/8/layout/hProcess7"/>
    <dgm:cxn modelId="{8DA65797-6A2D-4CA2-8500-F963C4D58342}" type="presParOf" srcId="{131BDB5C-A117-4D2C-A90B-4D1E8609DF04}" destId="{2C98E9BA-735A-4E66-9E6C-9690B7CCE6CE}" srcOrd="5" destOrd="0" presId="urn:microsoft.com/office/officeart/2005/8/layout/hProcess7"/>
    <dgm:cxn modelId="{08D05F89-E3E4-4EFA-8542-58B0B47A9331}" type="presParOf" srcId="{131BDB5C-A117-4D2C-A90B-4D1E8609DF04}" destId="{6606D72C-506C-4EA1-81C6-2D431735E6E3}" srcOrd="6" destOrd="0" presId="urn:microsoft.com/office/officeart/2005/8/layout/hProcess7"/>
    <dgm:cxn modelId="{E112A7BB-EFAF-4A5C-9670-FCDC45B40F73}" type="presParOf" srcId="{6606D72C-506C-4EA1-81C6-2D431735E6E3}" destId="{55246A4A-CE05-4365-AC70-707584BED8BD}" srcOrd="0" destOrd="0" presId="urn:microsoft.com/office/officeart/2005/8/layout/hProcess7"/>
    <dgm:cxn modelId="{6A0C2633-0256-4EE5-85D7-8F55E59F1CB0}" type="presParOf" srcId="{6606D72C-506C-4EA1-81C6-2D431735E6E3}" destId="{F6333040-357E-4BB9-8E72-EC0B4E7F7646}" srcOrd="1" destOrd="0" presId="urn:microsoft.com/office/officeart/2005/8/layout/hProcess7"/>
    <dgm:cxn modelId="{82D06ED3-647D-477F-9BDC-9F53D5774790}" type="presParOf" srcId="{6606D72C-506C-4EA1-81C6-2D431735E6E3}" destId="{3C9226EB-5771-4763-AE4F-24CC1BE89677}" srcOrd="2" destOrd="0" presId="urn:microsoft.com/office/officeart/2005/8/layout/hProcess7"/>
    <dgm:cxn modelId="{6FF6E119-CC6E-4856-A3FB-16C6780F747A}" type="presParOf" srcId="{131BDB5C-A117-4D2C-A90B-4D1E8609DF04}" destId="{D17FA550-DE59-4726-8265-117670C0DAC0}" srcOrd="7" destOrd="0" presId="urn:microsoft.com/office/officeart/2005/8/layout/hProcess7"/>
    <dgm:cxn modelId="{D78DB273-16DC-4302-82F3-96632961D67C}" type="presParOf" srcId="{131BDB5C-A117-4D2C-A90B-4D1E8609DF04}" destId="{3792B0B9-F314-4F7E-B68A-2651DAD1B7AB}" srcOrd="8" destOrd="0" presId="urn:microsoft.com/office/officeart/2005/8/layout/hProcess7"/>
    <dgm:cxn modelId="{236292FC-CCC0-4203-B7D6-53553C65F597}" type="presParOf" srcId="{3792B0B9-F314-4F7E-B68A-2651DAD1B7AB}" destId="{9D8436F6-505D-4C8E-9BFC-57E3C496A733}" srcOrd="0" destOrd="0" presId="urn:microsoft.com/office/officeart/2005/8/layout/hProcess7"/>
    <dgm:cxn modelId="{EAA20DF8-8255-494A-B3AF-27D35B4CB59E}" type="presParOf" srcId="{3792B0B9-F314-4F7E-B68A-2651DAD1B7AB}" destId="{3BF87D7E-1291-4486-ADD1-BF33D90D0DA3}" srcOrd="1" destOrd="0" presId="urn:microsoft.com/office/officeart/2005/8/layout/hProcess7"/>
    <dgm:cxn modelId="{C61CCA5E-DD1D-4C38-93A7-9573382D726A}" type="presParOf" srcId="{3792B0B9-F314-4F7E-B68A-2651DAD1B7AB}" destId="{EAE97C53-E3B4-46A6-B591-D8C605CC065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E0DE-F604-4A64-B91A-6CB2A9CAFF58}">
      <dsp:nvSpPr>
        <dsp:cNvPr id="0" name=""/>
        <dsp:cNvSpPr/>
      </dsp:nvSpPr>
      <dsp:spPr>
        <a:xfrm>
          <a:off x="2361922" y="0"/>
          <a:ext cx="2554878" cy="1730005"/>
        </a:xfrm>
        <a:prstGeom prst="trapezoid">
          <a:avLst>
            <a:gd name="adj" fmla="val 7384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400"/>
            </a:spcAft>
          </a:pPr>
          <a:r>
            <a:rPr lang="en-US" sz="1800" b="1" kern="1200" baseline="0" dirty="0" smtClean="0">
              <a:solidFill>
                <a:schemeClr val="bg1"/>
              </a:solidFill>
            </a:rPr>
            <a:t> </a:t>
          </a:r>
          <a:r>
            <a:rPr lang="en-US" sz="1800" b="1" kern="1200" dirty="0" smtClean="0"/>
            <a:t> </a:t>
          </a:r>
        </a:p>
        <a:p>
          <a:pPr lvl="0" algn="ctr" defTabSz="800100">
            <a:lnSpc>
              <a:spcPct val="90000"/>
            </a:lnSpc>
            <a:spcBef>
              <a:spcPct val="0"/>
            </a:spcBef>
            <a:spcAft>
              <a:spcPts val="0"/>
            </a:spcAft>
          </a:pPr>
          <a:endParaRPr lang="en-US" sz="1800" b="1" kern="1200" dirty="0" smtClean="0"/>
        </a:p>
        <a:p>
          <a:pPr lvl="0" algn="ctr" defTabSz="800100">
            <a:lnSpc>
              <a:spcPct val="90000"/>
            </a:lnSpc>
            <a:spcBef>
              <a:spcPct val="0"/>
            </a:spcBef>
            <a:spcAft>
              <a:spcPts val="0"/>
            </a:spcAft>
          </a:pPr>
          <a:endParaRPr lang="en-US" sz="1800" b="1" kern="1200" dirty="0" smtClean="0"/>
        </a:p>
        <a:p>
          <a:pPr lvl="0" algn="ctr" defTabSz="800100">
            <a:lnSpc>
              <a:spcPct val="90000"/>
            </a:lnSpc>
            <a:spcBef>
              <a:spcPct val="0"/>
            </a:spcBef>
            <a:spcAft>
              <a:spcPts val="0"/>
            </a:spcAft>
          </a:pPr>
          <a:r>
            <a:rPr lang="en-US" sz="1800" b="1" kern="1200" dirty="0" smtClean="0"/>
            <a:t>3 options for </a:t>
          </a:r>
        </a:p>
        <a:p>
          <a:pPr lvl="0" algn="ctr" defTabSz="800100">
            <a:lnSpc>
              <a:spcPct val="90000"/>
            </a:lnSpc>
            <a:spcBef>
              <a:spcPct val="0"/>
            </a:spcBef>
            <a:spcAft>
              <a:spcPts val="0"/>
            </a:spcAft>
          </a:pPr>
          <a:r>
            <a:rPr lang="en-US" sz="1800" b="1" kern="1200" dirty="0" smtClean="0"/>
            <a:t>Turnaround</a:t>
          </a:r>
        </a:p>
        <a:p>
          <a:pPr lvl="0" algn="ctr" defTabSz="800100">
            <a:lnSpc>
              <a:spcPct val="90000"/>
            </a:lnSpc>
            <a:spcBef>
              <a:spcPct val="0"/>
            </a:spcBef>
            <a:spcAft>
              <a:spcPts val="0"/>
            </a:spcAft>
          </a:pPr>
          <a:endParaRPr lang="en-US" sz="1000" b="1" kern="1200" dirty="0" smtClean="0"/>
        </a:p>
        <a:p>
          <a:pPr lvl="0" algn="ctr" defTabSz="800100">
            <a:lnSpc>
              <a:spcPct val="90000"/>
            </a:lnSpc>
            <a:spcBef>
              <a:spcPct val="0"/>
            </a:spcBef>
            <a:spcAft>
              <a:spcPts val="0"/>
            </a:spcAft>
          </a:pPr>
          <a:r>
            <a:rPr lang="en-US" sz="1600" b="1" kern="1200" dirty="0" smtClean="0">
              <a:solidFill>
                <a:schemeClr val="bg1"/>
              </a:solidFill>
            </a:rPr>
            <a:t>External Operators</a:t>
          </a:r>
          <a:endParaRPr lang="en-US" sz="1600" b="1" kern="1200" dirty="0">
            <a:solidFill>
              <a:schemeClr val="bg1"/>
            </a:solidFill>
          </a:endParaRPr>
        </a:p>
      </dsp:txBody>
      <dsp:txXfrm>
        <a:off x="2361922" y="0"/>
        <a:ext cx="2554878" cy="1730005"/>
      </dsp:txXfrm>
    </dsp:sp>
    <dsp:sp modelId="{9E401647-EF30-4DE6-91AC-7CD920512C92}">
      <dsp:nvSpPr>
        <dsp:cNvPr id="0" name=""/>
        <dsp:cNvSpPr/>
      </dsp:nvSpPr>
      <dsp:spPr>
        <a:xfrm>
          <a:off x="1480954" y="1730005"/>
          <a:ext cx="4316814" cy="1193073"/>
        </a:xfrm>
        <a:prstGeom prst="trapezoid">
          <a:avLst>
            <a:gd name="adj" fmla="val 7384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endParaRPr lang="en-US" sz="1600" b="1" kern="1200" baseline="0" dirty="0" smtClean="0">
            <a:solidFill>
              <a:schemeClr val="bg1"/>
            </a:solidFill>
          </a:endParaRPr>
        </a:p>
        <a:p>
          <a:pPr lvl="0" algn="ctr" defTabSz="711200">
            <a:lnSpc>
              <a:spcPct val="90000"/>
            </a:lnSpc>
            <a:spcBef>
              <a:spcPct val="0"/>
            </a:spcBef>
            <a:spcAft>
              <a:spcPts val="0"/>
            </a:spcAft>
          </a:pPr>
          <a:r>
            <a:rPr lang="en-US" sz="2000" b="1" kern="1200" dirty="0" smtClean="0"/>
            <a:t>District-managed Turnaround</a:t>
          </a:r>
        </a:p>
        <a:p>
          <a:pPr lvl="0" algn="ctr" defTabSz="711200">
            <a:lnSpc>
              <a:spcPct val="90000"/>
            </a:lnSpc>
            <a:spcBef>
              <a:spcPct val="0"/>
            </a:spcBef>
            <a:spcAft>
              <a:spcPts val="0"/>
            </a:spcAft>
          </a:pPr>
          <a:endParaRPr lang="en-US" sz="600" b="1" kern="1200" dirty="0" smtClean="0"/>
        </a:p>
        <a:p>
          <a:pPr lvl="0" algn="ctr" defTabSz="711200">
            <a:lnSpc>
              <a:spcPct val="90000"/>
            </a:lnSpc>
            <a:spcBef>
              <a:spcPct val="0"/>
            </a:spcBef>
            <a:spcAft>
              <a:spcPts val="0"/>
            </a:spcAft>
          </a:pPr>
          <a:r>
            <a:rPr lang="en-US" sz="2000" b="1" kern="1200" dirty="0" smtClean="0"/>
            <a:t>Submit Quarterly Data</a:t>
          </a:r>
        </a:p>
        <a:p>
          <a:pPr lvl="0" algn="ctr" defTabSz="711200">
            <a:lnSpc>
              <a:spcPct val="90000"/>
            </a:lnSpc>
            <a:spcBef>
              <a:spcPct val="0"/>
            </a:spcBef>
            <a:spcAft>
              <a:spcPts val="0"/>
            </a:spcAft>
          </a:pPr>
          <a:r>
            <a:rPr lang="en-US" sz="1600" b="1" kern="1200" dirty="0" smtClean="0">
              <a:solidFill>
                <a:schemeClr val="bg1"/>
              </a:solidFill>
            </a:rPr>
            <a:t>District-managed turnaround </a:t>
          </a:r>
        </a:p>
        <a:p>
          <a:pPr lvl="0" algn="ctr" defTabSz="711200">
            <a:lnSpc>
              <a:spcPct val="90000"/>
            </a:lnSpc>
            <a:spcBef>
              <a:spcPct val="0"/>
            </a:spcBef>
            <a:spcAft>
              <a:spcPct val="35000"/>
            </a:spcAft>
          </a:pPr>
          <a:endParaRPr lang="en-US" sz="1600" b="1" kern="1200" dirty="0" smtClean="0"/>
        </a:p>
      </dsp:txBody>
      <dsp:txXfrm>
        <a:off x="2236396" y="1730005"/>
        <a:ext cx="2805929" cy="1193073"/>
      </dsp:txXfrm>
    </dsp:sp>
    <dsp:sp modelId="{09E487AC-6787-4A9E-9324-1560FA5D2C55}">
      <dsp:nvSpPr>
        <dsp:cNvPr id="0" name=""/>
        <dsp:cNvSpPr/>
      </dsp:nvSpPr>
      <dsp:spPr>
        <a:xfrm>
          <a:off x="0" y="2923078"/>
          <a:ext cx="7278723" cy="2005621"/>
        </a:xfrm>
        <a:prstGeom prst="trapezoid">
          <a:avLst>
            <a:gd name="adj" fmla="val 738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School </a:t>
          </a:r>
          <a:r>
            <a:rPr lang="en-US" sz="2000" b="1" kern="1200" dirty="0"/>
            <a:t>Improvement Plan </a:t>
          </a:r>
        </a:p>
        <a:p>
          <a:pPr lvl="0" algn="ctr" defTabSz="889000">
            <a:lnSpc>
              <a:spcPct val="90000"/>
            </a:lnSpc>
            <a:spcBef>
              <a:spcPct val="0"/>
            </a:spcBef>
            <a:spcAft>
              <a:spcPct val="35000"/>
            </a:spcAft>
          </a:pPr>
          <a:r>
            <a:rPr lang="en-US" sz="2000" b="1" kern="1200" dirty="0" smtClean="0"/>
            <a:t>Regional </a:t>
          </a:r>
          <a:r>
            <a:rPr lang="en-US" sz="2000" b="1" kern="1200" dirty="0"/>
            <a:t>Team works </a:t>
          </a:r>
          <a:r>
            <a:rPr lang="en-US" sz="2000" b="1" kern="1200" dirty="0" smtClean="0"/>
            <a:t>with </a:t>
          </a:r>
          <a:r>
            <a:rPr lang="en-US" sz="2000" b="1" kern="1200" dirty="0"/>
            <a:t>district and </a:t>
          </a:r>
          <a:r>
            <a:rPr lang="en-US" sz="2000" b="1" kern="1200" dirty="0" smtClean="0"/>
            <a:t>school leadership teams</a:t>
          </a:r>
        </a:p>
        <a:p>
          <a:pPr lvl="0" algn="ctr" defTabSz="889000">
            <a:lnSpc>
              <a:spcPct val="90000"/>
            </a:lnSpc>
            <a:spcBef>
              <a:spcPct val="0"/>
            </a:spcBef>
            <a:spcAft>
              <a:spcPct val="35000"/>
            </a:spcAft>
          </a:pPr>
          <a:r>
            <a:rPr lang="en-US" sz="2000" b="1" kern="1200" dirty="0" smtClean="0"/>
            <a:t>Instructional </a:t>
          </a:r>
          <a:r>
            <a:rPr lang="en-US" sz="2000" b="1" kern="1200" dirty="0"/>
            <a:t>Reviews </a:t>
          </a:r>
          <a:endParaRPr lang="en-US" sz="2000" b="1" kern="1200" dirty="0" smtClean="0"/>
        </a:p>
        <a:p>
          <a:pPr lvl="0" algn="ctr" defTabSz="889000">
            <a:lnSpc>
              <a:spcPct val="90000"/>
            </a:lnSpc>
            <a:spcBef>
              <a:spcPct val="0"/>
            </a:spcBef>
            <a:spcAft>
              <a:spcPct val="35000"/>
            </a:spcAft>
          </a:pPr>
          <a:r>
            <a:rPr lang="en-US" sz="2000" b="1" kern="1200" dirty="0" smtClean="0">
              <a:solidFill>
                <a:schemeClr val="bg1"/>
              </a:solidFill>
            </a:rPr>
            <a:t>First time D’s, Grad Only</a:t>
          </a:r>
        </a:p>
      </dsp:txBody>
      <dsp:txXfrm>
        <a:off x="1273776" y="2923078"/>
        <a:ext cx="4731169" cy="2005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E0DE-F604-4A64-B91A-6CB2A9CAFF58}">
      <dsp:nvSpPr>
        <dsp:cNvPr id="0" name=""/>
        <dsp:cNvSpPr/>
      </dsp:nvSpPr>
      <dsp:spPr>
        <a:xfrm>
          <a:off x="2238240" y="84213"/>
          <a:ext cx="3277373" cy="2343079"/>
        </a:xfrm>
        <a:prstGeom prst="trapezoid">
          <a:avLst>
            <a:gd name="adj" fmla="val 68532"/>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b" anchorCtr="0">
          <a:noAutofit/>
        </a:bodyPr>
        <a:lstStyle/>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endParaRPr lang="en-US" altLang="en-US" sz="1500" b="1" kern="1200" dirty="0" smtClean="0"/>
        </a:p>
        <a:p>
          <a:pPr lvl="0" algn="ctr" defTabSz="666750">
            <a:lnSpc>
              <a:spcPct val="100000"/>
            </a:lnSpc>
            <a:spcBef>
              <a:spcPct val="0"/>
            </a:spcBef>
            <a:spcAft>
              <a:spcPts val="0"/>
            </a:spcAft>
          </a:pPr>
          <a:r>
            <a:rPr lang="en-US" altLang="en-US" sz="1800" b="1" kern="1200" dirty="0" smtClean="0"/>
            <a:t>CS&amp;I</a:t>
          </a:r>
        </a:p>
        <a:p>
          <a:pPr lvl="0" algn="ctr" defTabSz="666750">
            <a:lnSpc>
              <a:spcPct val="100000"/>
            </a:lnSpc>
            <a:spcBef>
              <a:spcPct val="0"/>
            </a:spcBef>
            <a:spcAft>
              <a:spcPts val="0"/>
            </a:spcAft>
          </a:pPr>
          <a:r>
            <a:rPr lang="en-US" altLang="en-US" sz="1500" b="1" kern="1200" dirty="0" smtClean="0"/>
            <a:t>Tier 3</a:t>
          </a:r>
        </a:p>
        <a:p>
          <a:pPr lvl="0" algn="ctr" defTabSz="666750">
            <a:lnSpc>
              <a:spcPct val="100000"/>
            </a:lnSpc>
            <a:spcBef>
              <a:spcPct val="0"/>
            </a:spcBef>
            <a:spcAft>
              <a:spcPts val="0"/>
            </a:spcAft>
          </a:pPr>
          <a:r>
            <a:rPr lang="en-US" altLang="en-US" sz="1500" b="1" kern="1200" dirty="0" smtClean="0"/>
            <a:t>Intensive </a:t>
          </a:r>
        </a:p>
        <a:p>
          <a:pPr lvl="0" algn="ctr" defTabSz="666750">
            <a:lnSpc>
              <a:spcPct val="100000"/>
            </a:lnSpc>
            <a:spcBef>
              <a:spcPct val="0"/>
            </a:spcBef>
            <a:spcAft>
              <a:spcPts val="0"/>
            </a:spcAft>
          </a:pPr>
          <a:r>
            <a:rPr lang="en-US" altLang="en-US" sz="1500" b="1" kern="1200" dirty="0" smtClean="0"/>
            <a:t>Supports</a:t>
          </a:r>
        </a:p>
        <a:p>
          <a:pPr lvl="0" algn="ctr" defTabSz="666750">
            <a:lnSpc>
              <a:spcPct val="100000"/>
            </a:lnSpc>
            <a:spcBef>
              <a:spcPct val="0"/>
            </a:spcBef>
            <a:spcAft>
              <a:spcPts val="0"/>
            </a:spcAft>
          </a:pPr>
          <a:r>
            <a:rPr lang="en-US" altLang="en-US" sz="1000" b="0" kern="1200" dirty="0" smtClean="0"/>
            <a:t> </a:t>
          </a:r>
          <a:endParaRPr lang="en-US" altLang="en-US" sz="900" b="0" kern="1200" dirty="0" smtClean="0"/>
        </a:p>
        <a:p>
          <a:pPr lvl="0" algn="ctr" defTabSz="666750">
            <a:lnSpc>
              <a:spcPct val="100000"/>
            </a:lnSpc>
            <a:spcBef>
              <a:spcPct val="0"/>
            </a:spcBef>
            <a:spcAft>
              <a:spcPts val="0"/>
            </a:spcAft>
          </a:pPr>
          <a:r>
            <a:rPr lang="en-US" altLang="en-US" sz="1200" b="0" kern="1200" dirty="0" smtClean="0"/>
            <a:t> </a:t>
          </a:r>
          <a:endParaRPr lang="en-US" altLang="en-US" sz="1200" b="1" kern="1200" dirty="0" smtClean="0">
            <a:solidFill>
              <a:srgbClr val="FF0000"/>
            </a:solidFill>
          </a:endParaRPr>
        </a:p>
      </dsp:txBody>
      <dsp:txXfrm>
        <a:off x="2238240" y="84213"/>
        <a:ext cx="3277373" cy="2343079"/>
      </dsp:txXfrm>
    </dsp:sp>
    <dsp:sp modelId="{9E401647-EF30-4DE6-91AC-7CD920512C92}">
      <dsp:nvSpPr>
        <dsp:cNvPr id="0" name=""/>
        <dsp:cNvSpPr/>
      </dsp:nvSpPr>
      <dsp:spPr>
        <a:xfrm>
          <a:off x="1068666" y="2343079"/>
          <a:ext cx="5678439" cy="1799847"/>
        </a:xfrm>
        <a:prstGeom prst="trapezoid">
          <a:avLst>
            <a:gd name="adj" fmla="val 68532"/>
          </a:avLst>
        </a:prstGeom>
        <a:solidFill>
          <a:srgbClr val="66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US" sz="1800" b="1" kern="1200" dirty="0" smtClean="0"/>
            <a:t>TS&amp;I </a:t>
          </a:r>
        </a:p>
        <a:p>
          <a:pPr lvl="0" algn="ctr" defTabSz="800100">
            <a:lnSpc>
              <a:spcPct val="100000"/>
            </a:lnSpc>
            <a:spcBef>
              <a:spcPct val="0"/>
            </a:spcBef>
            <a:spcAft>
              <a:spcPts val="0"/>
            </a:spcAft>
          </a:pPr>
          <a:r>
            <a:rPr lang="en-US" altLang="en-US" sz="1500" b="1" kern="1200" dirty="0" smtClean="0"/>
            <a:t>Tier 2</a:t>
          </a:r>
        </a:p>
        <a:p>
          <a:pPr lvl="0" algn="ctr" defTabSz="800100">
            <a:lnSpc>
              <a:spcPct val="100000"/>
            </a:lnSpc>
            <a:spcBef>
              <a:spcPct val="0"/>
            </a:spcBef>
            <a:spcAft>
              <a:spcPts val="0"/>
            </a:spcAft>
          </a:pPr>
          <a:r>
            <a:rPr lang="en-US" altLang="en-US" sz="1500" b="1" kern="1200" dirty="0" smtClean="0"/>
            <a:t>Supplemental Supports</a:t>
          </a:r>
        </a:p>
        <a:p>
          <a:pPr lvl="0" algn="ctr" defTabSz="800100">
            <a:lnSpc>
              <a:spcPct val="100000"/>
            </a:lnSpc>
            <a:spcBef>
              <a:spcPct val="0"/>
            </a:spcBef>
            <a:spcAft>
              <a:spcPts val="0"/>
            </a:spcAft>
          </a:pPr>
          <a:r>
            <a:rPr lang="en-US" altLang="en-US" sz="500" kern="1200" dirty="0" smtClean="0"/>
            <a:t> </a:t>
          </a:r>
          <a:endParaRPr lang="en-US" altLang="en-US" sz="1400" kern="1200" dirty="0" smtClean="0"/>
        </a:p>
      </dsp:txBody>
      <dsp:txXfrm>
        <a:off x="2062393" y="2343079"/>
        <a:ext cx="3690985" cy="1799847"/>
      </dsp:txXfrm>
    </dsp:sp>
    <dsp:sp modelId="{09E487AC-6787-4A9E-9324-1560FA5D2C55}">
      <dsp:nvSpPr>
        <dsp:cNvPr id="0" name=""/>
        <dsp:cNvSpPr/>
      </dsp:nvSpPr>
      <dsp:spPr>
        <a:xfrm>
          <a:off x="0" y="4142926"/>
          <a:ext cx="7815772" cy="1559374"/>
        </a:xfrm>
        <a:prstGeom prst="trapezoid">
          <a:avLst>
            <a:gd name="adj" fmla="val 68532"/>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100000"/>
            </a:lnSpc>
            <a:spcBef>
              <a:spcPct val="0"/>
            </a:spcBef>
            <a:spcAft>
              <a:spcPts val="0"/>
            </a:spcAft>
          </a:pPr>
          <a:endParaRPr lang="en-US" altLang="en-US" sz="1800" b="1" kern="1200" dirty="0" smtClean="0"/>
        </a:p>
        <a:p>
          <a:pPr lvl="0" algn="ctr" defTabSz="800100">
            <a:lnSpc>
              <a:spcPct val="100000"/>
            </a:lnSpc>
            <a:spcBef>
              <a:spcPct val="0"/>
            </a:spcBef>
            <a:spcAft>
              <a:spcPts val="0"/>
            </a:spcAft>
          </a:pPr>
          <a:r>
            <a:rPr lang="en-US" altLang="en-US" sz="1800" b="1" kern="1200" dirty="0" smtClean="0"/>
            <a:t>TS&amp;I</a:t>
          </a:r>
        </a:p>
        <a:p>
          <a:pPr lvl="0" algn="ctr" defTabSz="800100">
            <a:lnSpc>
              <a:spcPct val="100000"/>
            </a:lnSpc>
            <a:spcBef>
              <a:spcPct val="0"/>
            </a:spcBef>
            <a:spcAft>
              <a:spcPts val="0"/>
            </a:spcAft>
          </a:pPr>
          <a:r>
            <a:rPr lang="en-US" altLang="en-US" sz="1500" b="1" kern="1200" dirty="0" smtClean="0"/>
            <a:t>Tier 1</a:t>
          </a:r>
        </a:p>
        <a:p>
          <a:pPr lvl="0" algn="ctr" defTabSz="800100">
            <a:lnSpc>
              <a:spcPct val="100000"/>
            </a:lnSpc>
            <a:spcBef>
              <a:spcPct val="0"/>
            </a:spcBef>
            <a:spcAft>
              <a:spcPts val="0"/>
            </a:spcAft>
          </a:pPr>
          <a:r>
            <a:rPr lang="en-US" altLang="en-US" sz="1500" b="1" kern="1200" dirty="0" smtClean="0"/>
            <a:t>Universal Supports</a:t>
          </a:r>
        </a:p>
        <a:p>
          <a:pPr lvl="0" algn="ctr" defTabSz="800100">
            <a:lnSpc>
              <a:spcPct val="100000"/>
            </a:lnSpc>
            <a:spcBef>
              <a:spcPct val="0"/>
            </a:spcBef>
            <a:spcAft>
              <a:spcPts val="0"/>
            </a:spcAft>
          </a:pPr>
          <a:endParaRPr lang="en-US" sz="1400" i="0" kern="1200" dirty="0" smtClean="0"/>
        </a:p>
        <a:p>
          <a:pPr lvl="0" algn="ctr" defTabSz="800100">
            <a:lnSpc>
              <a:spcPct val="100000"/>
            </a:lnSpc>
            <a:spcBef>
              <a:spcPct val="0"/>
            </a:spcBef>
            <a:spcAft>
              <a:spcPts val="0"/>
            </a:spcAft>
          </a:pPr>
          <a:r>
            <a:rPr lang="en-US" sz="1400" kern="1200" dirty="0" smtClean="0"/>
            <a:t> </a:t>
          </a:r>
          <a:endParaRPr lang="en-US" sz="1400" i="0" kern="1200" dirty="0"/>
        </a:p>
      </dsp:txBody>
      <dsp:txXfrm>
        <a:off x="1367760" y="4142926"/>
        <a:ext cx="5080251" cy="1559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1DF4B-6D65-4AE4-BBD5-4085E026FD61}">
      <dsp:nvSpPr>
        <dsp:cNvPr id="0" name=""/>
        <dsp:cNvSpPr/>
      </dsp:nvSpPr>
      <dsp:spPr>
        <a:xfrm>
          <a:off x="461" y="840779"/>
          <a:ext cx="1985367" cy="23824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a:solidFill>
                <a:schemeClr val="accent2">
                  <a:lumMod val="75000"/>
                </a:schemeClr>
              </a:solidFill>
            </a:rPr>
            <a:t>2016-17</a:t>
          </a:r>
        </a:p>
      </dsp:txBody>
      <dsp:txXfrm rot="16200000">
        <a:off x="-777802" y="1619043"/>
        <a:ext cx="1953601" cy="397073"/>
      </dsp:txXfrm>
    </dsp:sp>
    <dsp:sp modelId="{BD4B2599-BDF4-4B88-A7D3-8066731BAE23}">
      <dsp:nvSpPr>
        <dsp:cNvPr id="0" name=""/>
        <dsp:cNvSpPr/>
      </dsp:nvSpPr>
      <dsp:spPr>
        <a:xfrm>
          <a:off x="397534" y="840779"/>
          <a:ext cx="1479098" cy="23824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a:t>4</a:t>
          </a:r>
          <a:r>
            <a:rPr lang="en-US" sz="3200" kern="1200" baseline="30000" dirty="0"/>
            <a:t>th</a:t>
          </a:r>
          <a:r>
            <a:rPr lang="en-US" sz="3200" kern="1200" dirty="0"/>
            <a:t> grade ELA and Math=</a:t>
          </a:r>
        </a:p>
        <a:p>
          <a:pPr lvl="0" algn="l" defTabSz="1422400">
            <a:lnSpc>
              <a:spcPct val="90000"/>
            </a:lnSpc>
            <a:spcBef>
              <a:spcPct val="0"/>
            </a:spcBef>
            <a:spcAft>
              <a:spcPct val="35000"/>
            </a:spcAft>
          </a:pPr>
          <a:r>
            <a:rPr lang="en-US" sz="3200" kern="1200" dirty="0"/>
            <a:t>Effective</a:t>
          </a:r>
        </a:p>
      </dsp:txBody>
      <dsp:txXfrm>
        <a:off x="397534" y="840779"/>
        <a:ext cx="1479098" cy="2382440"/>
      </dsp:txXfrm>
    </dsp:sp>
    <dsp:sp modelId="{0D02596C-1D64-4078-9782-91F63B69AE00}">
      <dsp:nvSpPr>
        <dsp:cNvPr id="0" name=""/>
        <dsp:cNvSpPr/>
      </dsp:nvSpPr>
      <dsp:spPr>
        <a:xfrm>
          <a:off x="2055316" y="840779"/>
          <a:ext cx="1985367" cy="23824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a:solidFill>
                <a:schemeClr val="accent2">
                  <a:lumMod val="75000"/>
                </a:schemeClr>
              </a:solidFill>
            </a:rPr>
            <a:t>2017-18</a:t>
          </a:r>
        </a:p>
      </dsp:txBody>
      <dsp:txXfrm rot="16200000">
        <a:off x="1277052" y="1619043"/>
        <a:ext cx="1953601" cy="397073"/>
      </dsp:txXfrm>
    </dsp:sp>
    <dsp:sp modelId="{7DF657E5-1947-4965-8DF8-E0C9AFE306C0}">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4F6471-E30F-44D9-AC8A-11CABA2816F1}">
      <dsp:nvSpPr>
        <dsp:cNvPr id="0" name=""/>
        <dsp:cNvSpPr/>
      </dsp:nvSpPr>
      <dsp:spPr>
        <a:xfrm>
          <a:off x="2452389" y="840779"/>
          <a:ext cx="1479098" cy="23824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a:t>4</a:t>
          </a:r>
          <a:r>
            <a:rPr lang="en-US" sz="3200" kern="1200" baseline="30000" dirty="0"/>
            <a:t>th</a:t>
          </a:r>
          <a:r>
            <a:rPr lang="en-US" sz="3200" kern="1200" dirty="0"/>
            <a:t> grade ELA and Math= Highly Effective</a:t>
          </a:r>
        </a:p>
      </dsp:txBody>
      <dsp:txXfrm>
        <a:off x="2452389" y="840779"/>
        <a:ext cx="1479098" cy="2382440"/>
      </dsp:txXfrm>
    </dsp:sp>
    <dsp:sp modelId="{9D8436F6-505D-4C8E-9BFC-57E3C496A733}">
      <dsp:nvSpPr>
        <dsp:cNvPr id="0" name=""/>
        <dsp:cNvSpPr/>
      </dsp:nvSpPr>
      <dsp:spPr>
        <a:xfrm>
          <a:off x="4110171" y="840779"/>
          <a:ext cx="1985367" cy="23824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a:solidFill>
                <a:schemeClr val="accent2">
                  <a:lumMod val="75000"/>
                </a:schemeClr>
              </a:solidFill>
            </a:rPr>
            <a:t>2018-19</a:t>
          </a:r>
        </a:p>
      </dsp:txBody>
      <dsp:txXfrm rot="16200000">
        <a:off x="3331907" y="1619043"/>
        <a:ext cx="1953601" cy="397073"/>
      </dsp:txXfrm>
    </dsp:sp>
    <dsp:sp modelId="{F6333040-357E-4BB9-8E72-EC0B4E7F7646}">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E97C53-E3B4-46A6-B591-D8C605CC065A}">
      <dsp:nvSpPr>
        <dsp:cNvPr id="0" name=""/>
        <dsp:cNvSpPr/>
      </dsp:nvSpPr>
      <dsp:spPr>
        <a:xfrm>
          <a:off x="4507244" y="840779"/>
          <a:ext cx="1479098" cy="23824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kern="1200" dirty="0"/>
            <a:t>3</a:t>
          </a:r>
          <a:r>
            <a:rPr lang="en-US" sz="3200" kern="1200" baseline="30000" dirty="0"/>
            <a:t>rd</a:t>
          </a:r>
          <a:r>
            <a:rPr lang="en-US" sz="3200" kern="1200" dirty="0"/>
            <a:t> grade ELA and Math= </a:t>
          </a:r>
        </a:p>
        <a:p>
          <a:pPr lvl="0" algn="ctr" defTabSz="1422400">
            <a:lnSpc>
              <a:spcPct val="90000"/>
            </a:lnSpc>
            <a:spcBef>
              <a:spcPct val="0"/>
            </a:spcBef>
            <a:spcAft>
              <a:spcPct val="35000"/>
            </a:spcAft>
          </a:pPr>
          <a:r>
            <a:rPr lang="en-US" sz="5400" b="1" kern="1200" dirty="0"/>
            <a:t>?</a:t>
          </a:r>
        </a:p>
      </dsp:txBody>
      <dsp:txXfrm>
        <a:off x="4507244" y="840779"/>
        <a:ext cx="1479098" cy="23824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drawing1.xml><?xml version="1.0" encoding="utf-8"?>
<c:userShapes xmlns:c="http://schemas.openxmlformats.org/drawingml/2006/chart">
  <cdr:relSizeAnchor xmlns:cdr="http://schemas.openxmlformats.org/drawingml/2006/chartDrawing">
    <cdr:from>
      <cdr:x>0.30002</cdr:x>
      <cdr:y>0.92692</cdr:y>
    </cdr:from>
    <cdr:to>
      <cdr:x>0.71021</cdr:x>
      <cdr:y>1</cdr:y>
    </cdr:to>
    <cdr:sp macro="" textlink="">
      <cdr:nvSpPr>
        <cdr:cNvPr id="2" name="TextBox 1"/>
        <cdr:cNvSpPr txBox="1"/>
      </cdr:nvSpPr>
      <cdr:spPr>
        <a:xfrm xmlns:a="http://schemas.openxmlformats.org/drawingml/2006/main">
          <a:off x="2041237" y="4257675"/>
          <a:ext cx="2790825" cy="335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0.21769</cdr:x>
      <cdr:y>0.91165</cdr:y>
    </cdr:from>
    <cdr:to>
      <cdr:x>0.23202</cdr:x>
      <cdr:y>0.9229</cdr:y>
    </cdr:to>
    <cdr:sp macro="" textlink="">
      <cdr:nvSpPr>
        <cdr:cNvPr id="3" name="TextBox 2"/>
        <cdr:cNvSpPr txBox="1"/>
      </cdr:nvSpPr>
      <cdr:spPr>
        <a:xfrm xmlns:a="http://schemas.openxmlformats.org/drawingml/2006/main">
          <a:off x="1403350" y="3704937"/>
          <a:ext cx="92364"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0.14841</cdr:x>
      <cdr:y>0.80544</cdr:y>
    </cdr:from>
    <cdr:to>
      <cdr:x>0.28596</cdr:x>
      <cdr:y>0.8668</cdr:y>
    </cdr:to>
    <cdr:sp macro="" textlink="">
      <cdr:nvSpPr>
        <cdr:cNvPr id="4" name="TextBox 3"/>
        <cdr:cNvSpPr txBox="1"/>
      </cdr:nvSpPr>
      <cdr:spPr>
        <a:xfrm xmlns:a="http://schemas.openxmlformats.org/drawingml/2006/main">
          <a:off x="1054065" y="4053498"/>
          <a:ext cx="976894" cy="308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220 schools</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11A4BA-ED6B-499B-BF08-E2389226367F}" type="datetimeFigureOut">
              <a:rPr lang="en-US" smtClean="0"/>
              <a:t>9/10/2019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37BB80C-5B50-40F4-A4AB-E13FB236917C}" type="slidenum">
              <a:rPr lang="en-US" smtClean="0"/>
              <a:t>‹#›</a:t>
            </a:fld>
            <a:endParaRPr lang="en-US"/>
          </a:p>
        </p:txBody>
      </p:sp>
    </p:spTree>
    <p:extLst>
      <p:ext uri="{BB962C8B-B14F-4D97-AF65-F5344CB8AC3E}">
        <p14:creationId xmlns:p14="http://schemas.microsoft.com/office/powerpoint/2010/main" val="15931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1BF47E-AE14-4255-8BC8-4157B94E4D07}" type="datetimeFigureOut">
              <a:rPr lang="en-US" smtClean="0"/>
              <a:t>9/10/2019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4A8B20-E690-4952-BFB0-CE808D07D400}" type="slidenum">
              <a:rPr lang="en-US" smtClean="0"/>
              <a:t>‹#›</a:t>
            </a:fld>
            <a:endParaRPr lang="en-US"/>
          </a:p>
        </p:txBody>
      </p:sp>
    </p:spTree>
    <p:extLst>
      <p:ext uri="{BB962C8B-B14F-4D97-AF65-F5344CB8AC3E}">
        <p14:creationId xmlns:p14="http://schemas.microsoft.com/office/powerpoint/2010/main" val="300083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1000-1099/1008/Sections/1008.22.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leg.state.fl.us/Statutes/index.cfm?App_mode=Display_Statute&amp;Search_String=&amp;URL=1000-1099/1008/Sections/1008.34.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CD02A-4D52-470F-97A9-1E1DC4100B39}" type="slidenum">
              <a:rPr lang="en-US" smtClean="0"/>
              <a:t>1</a:t>
            </a:fld>
            <a:endParaRPr lang="en-US" dirty="0"/>
          </a:p>
        </p:txBody>
      </p:sp>
    </p:spTree>
    <p:extLst>
      <p:ext uri="{BB962C8B-B14F-4D97-AF65-F5344CB8AC3E}">
        <p14:creationId xmlns:p14="http://schemas.microsoft.com/office/powerpoint/2010/main" val="414824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0285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B5188F-A543-490B-8475-BA511968A512}"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493392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K-12</a:t>
            </a:r>
            <a:r>
              <a:rPr lang="en-US" baseline="0" dirty="0"/>
              <a:t> or 7-12.</a:t>
            </a:r>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379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1C6413-50A4-4D97-910A-D99C4FA8DA4C}" type="slidenum">
              <a:rPr lang="en-US" altLang="en-US" smtClean="0">
                <a:solidFill>
                  <a:srgbClr val="000000"/>
                </a:solidFill>
                <a:ea typeface="MS PGothic" panose="020B0600070205080204" pitchFamily="34" charset="-128"/>
              </a:rPr>
              <a:pPr/>
              <a:t>16</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200818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7161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 improvement plans.—The district school board shall annually approve and require implementation of a new, amended, or continuation school improvement plan for each school in the district which has a school grade of “D” or “F”; has a significant gap in achievement on statewide, standardized assessments administered pursuant to s. </a:t>
            </a:r>
            <a:r>
              <a:rPr lang="en-US" dirty="0">
                <a:hlinkClick r:id="rId3"/>
              </a:rPr>
              <a:t>1008.22</a:t>
            </a:r>
            <a:r>
              <a:rPr lang="en-US" dirty="0"/>
              <a:t> by one or more student subgroups, as defined in the federal Elementary and Secondary Education Act (ESEA), 20 U.S.C. s. 6311(b)(2)(C)(v)(II); has not significantly increased the percentage of students passing statewide, standardized assessments; has not significantly increased the percentage of students demonstrating Learning Gains, as defined in s. </a:t>
            </a:r>
            <a:r>
              <a:rPr lang="en-US" dirty="0">
                <a:hlinkClick r:id="rId4"/>
              </a:rPr>
              <a:t>1008.34</a:t>
            </a:r>
            <a:r>
              <a:rPr lang="en-US" dirty="0"/>
              <a:t> and as calculated under s. </a:t>
            </a:r>
            <a:r>
              <a:rPr lang="en-US" dirty="0">
                <a:hlinkClick r:id="rId4"/>
              </a:rPr>
              <a:t>1008.34</a:t>
            </a:r>
            <a:r>
              <a:rPr lang="en-US" dirty="0"/>
              <a:t>(3)(b), who passed statewide, standardized assessments; or has significantly lower graduation rates for a subgroup when compared to the state’s graduation rate. The improvement plan of a school that meets the requirements of this paragraph shall include strategies for improving these results. The state board shall adopt rules establishing thresholds and for determining compliance with this paragraph.</a:t>
            </a:r>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18</a:t>
            </a:fld>
            <a:endParaRPr lang="en-US" dirty="0">
              <a:solidFill>
                <a:prstClr val="black"/>
              </a:solidFill>
            </a:endParaRPr>
          </a:p>
        </p:txBody>
      </p:sp>
    </p:spTree>
    <p:extLst>
      <p:ext uri="{BB962C8B-B14F-4D97-AF65-F5344CB8AC3E}">
        <p14:creationId xmlns:p14="http://schemas.microsoft.com/office/powerpoint/2010/main" val="399991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What is Support?</a:t>
            </a:r>
            <a:r>
              <a:rPr lang="en-US" dirty="0"/>
              <a:t> The department examines student achievement data to identify schools and districts that need additional support to reduce the achievement gaps in defined subgroups and schools. The goal is to provide a Multi-tiered System of Support that consists of three support levels (</a:t>
            </a:r>
            <a:r>
              <a:rPr lang="en-US" b="1" dirty="0"/>
              <a:t>Tier 1</a:t>
            </a:r>
            <a:r>
              <a:rPr lang="en-US" dirty="0"/>
              <a:t>, </a:t>
            </a:r>
            <a:r>
              <a:rPr lang="en-US" b="1" dirty="0"/>
              <a:t>Tier 2</a:t>
            </a:r>
            <a:r>
              <a:rPr lang="en-US" dirty="0"/>
              <a:t>, and </a:t>
            </a:r>
            <a:r>
              <a:rPr lang="en-US" b="1" dirty="0"/>
              <a:t>Tier 3</a:t>
            </a:r>
            <a:r>
              <a:rPr lang="en-US" dirty="0"/>
              <a:t>).</a:t>
            </a:r>
          </a:p>
          <a:p>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20</a:t>
            </a:fld>
            <a:endParaRPr lang="en-US" dirty="0">
              <a:solidFill>
                <a:prstClr val="black"/>
              </a:solidFill>
            </a:endParaRPr>
          </a:p>
        </p:txBody>
      </p:sp>
    </p:spTree>
    <p:extLst>
      <p:ext uri="{BB962C8B-B14F-4D97-AF65-F5344CB8AC3E}">
        <p14:creationId xmlns:p14="http://schemas.microsoft.com/office/powerpoint/2010/main" val="191744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93F603-A7E7-4456-A10A-2D96CA85D495}" type="slidenum">
              <a:rPr lang="en-US" altLang="en-US" smtClean="0">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9989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B71-0789-4236-9390-BB3C4509D29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6615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B71-0789-4236-9390-BB3C4509D29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6684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14A8B20-E690-4952-BFB0-CE808D07D400}" type="slidenum">
              <a:rPr lang="en-US" smtClean="0"/>
              <a:t>5</a:t>
            </a:fld>
            <a:endParaRPr lang="en-US"/>
          </a:p>
        </p:txBody>
      </p:sp>
    </p:spTree>
    <p:extLst>
      <p:ext uri="{BB962C8B-B14F-4D97-AF65-F5344CB8AC3E}">
        <p14:creationId xmlns:p14="http://schemas.microsoft.com/office/powerpoint/2010/main" val="154577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9B6A07-E2C2-4A85-AEAE-EDDA441E9AB4}" type="slidenum">
              <a:rPr lang="en-US" altLang="en-US" smtClean="0">
                <a:solidFill>
                  <a:srgbClr val="000000"/>
                </a:solidFill>
                <a:ea typeface="MS PGothic" panose="020B0600070205080204" pitchFamily="34" charset="-128"/>
              </a:rPr>
              <a:pPr/>
              <a:t>31</a:t>
            </a:fld>
            <a:endParaRPr lang="en-US" altLang="en-US" dirty="0"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37271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031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B71-0789-4236-9390-BB3C4509D29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4114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4454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E9B71-0789-4236-9390-BB3C4509D29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374220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 is identified for </a:t>
            </a:r>
            <a:r>
              <a:rPr lang="en-US" b="1" dirty="0"/>
              <a:t>Comprehensive Support &amp; Improvement (CS&amp;I)</a:t>
            </a:r>
            <a:r>
              <a:rPr lang="en-US" dirty="0"/>
              <a:t> if it earns a D or F school grade, has an overall Federal Index of 40 percent or less, or has a graduation rate of 67 percent or lower. </a:t>
            </a:r>
          </a:p>
          <a:p>
            <a:r>
              <a:rPr lang="en-US" dirty="0"/>
              <a:t>A school that is not identified for CS&amp;I, but has an underperforming subgroup (any subgroup with a Federal Index at or below 40 percent), is identified for </a:t>
            </a:r>
            <a:r>
              <a:rPr lang="en-US" b="1" dirty="0"/>
              <a:t>Targeted Support &amp; Improvement (TS&amp;I)</a:t>
            </a:r>
            <a:r>
              <a:rPr lang="en-US" dirty="0"/>
              <a:t>.</a:t>
            </a:r>
          </a:p>
          <a:p>
            <a:r>
              <a:rPr lang="en-US" dirty="0"/>
              <a:t>The Florida Department of Education will provide support to school districts to reduce the achievement gap by increasing student achievement in CS&amp;I and TS&amp;I schools.</a:t>
            </a:r>
          </a:p>
          <a:p>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37</a:t>
            </a:fld>
            <a:endParaRPr lang="en-US" dirty="0">
              <a:solidFill>
                <a:prstClr val="black"/>
              </a:solidFill>
            </a:endParaRPr>
          </a:p>
        </p:txBody>
      </p:sp>
    </p:spTree>
    <p:extLst>
      <p:ext uri="{BB962C8B-B14F-4D97-AF65-F5344CB8AC3E}">
        <p14:creationId xmlns:p14="http://schemas.microsoft.com/office/powerpoint/2010/main" val="1823697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38</a:t>
            </a:fld>
            <a:endParaRPr lang="en-US" dirty="0">
              <a:solidFill>
                <a:prstClr val="black"/>
              </a:solidFill>
            </a:endParaRPr>
          </a:p>
        </p:txBody>
      </p:sp>
    </p:spTree>
    <p:extLst>
      <p:ext uri="{BB962C8B-B14F-4D97-AF65-F5344CB8AC3E}">
        <p14:creationId xmlns:p14="http://schemas.microsoft.com/office/powerpoint/2010/main" val="419727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This slide shows the tiers of support provided to DA schools based on their 2018 school grade.</a:t>
            </a:r>
          </a:p>
          <a:p>
            <a:pPr>
              <a:defRPr/>
            </a:pPr>
            <a:r>
              <a:rPr lang="en-US" altLang="en-US" dirty="0" smtClean="0"/>
              <a:t>DA support is intended to build capacity by focusing on systems and structures needed to accelerate and sustain school improvement. Support is provided by our regional school improvement teams in consultation with the district to determine local needs. This support typically includes facilitation of collaborative processes such as data and risk analyses, needs assessment, strategic planning and problem solving, performance management, professional development, and cross-district networking to share promising practices and lessons learned. </a:t>
            </a:r>
          </a:p>
          <a:p>
            <a:pPr>
              <a:defRPr/>
            </a:pPr>
            <a:r>
              <a:rPr lang="en-US" altLang="en-US" dirty="0" smtClean="0"/>
              <a:t>The regional teams review, provide feedback, and monitor progress on the implementation of school improvement plans and turnaround option plans.</a:t>
            </a:r>
          </a:p>
          <a:p>
            <a:pPr>
              <a:defRPr/>
            </a:pPr>
            <a:r>
              <a:rPr lang="en-US" dirty="0" smtClean="0"/>
              <a:t>Tier 1 – There are currently 115 schools that receive tier 1 support. This number consists of 106 first time D’s, 8 grad-only schools, and 1 school with an Incomplete. </a:t>
            </a:r>
          </a:p>
          <a:p>
            <a:pPr>
              <a:defRPr/>
            </a:pPr>
            <a:r>
              <a:rPr lang="en-US" dirty="0" smtClean="0"/>
              <a:t>Tier 1 consists of the following interventions:</a:t>
            </a:r>
          </a:p>
          <a:p>
            <a:pPr marL="178027" indent="-178027">
              <a:buFont typeface="Arial" panose="020B0604020202020204" pitchFamily="34" charset="0"/>
              <a:buChar char="•"/>
              <a:defRPr/>
            </a:pPr>
            <a:r>
              <a:rPr lang="en-US" dirty="0" smtClean="0"/>
              <a:t>Completion of a School Improvement Plan which details school-based interventions. </a:t>
            </a:r>
          </a:p>
          <a:p>
            <a:pPr marL="178027" indent="-178027">
              <a:buFont typeface="Arial" panose="020B0604020202020204" pitchFamily="34" charset="0"/>
              <a:buChar char="•"/>
              <a:defRPr/>
            </a:pPr>
            <a:r>
              <a:rPr lang="en-US" dirty="0" smtClean="0"/>
              <a:t>Monthly visits by our regional teams to monitor schools and districts.</a:t>
            </a:r>
          </a:p>
          <a:p>
            <a:pPr marL="178027" indent="-178027">
              <a:buFont typeface="Arial" panose="020B0604020202020204" pitchFamily="34" charset="0"/>
              <a:buChar char="•"/>
              <a:defRPr/>
            </a:pPr>
            <a:r>
              <a:rPr lang="en-US" dirty="0" smtClean="0"/>
              <a:t>Instructional Reviews are conducted multiple times throughout the year.</a:t>
            </a:r>
          </a:p>
          <a:p>
            <a:pPr marL="178027" indent="-178027">
              <a:buFont typeface="Arial" panose="020B0604020202020204" pitchFamily="34" charset="0"/>
              <a:buChar char="•"/>
              <a:defRPr/>
            </a:pPr>
            <a:r>
              <a:rPr lang="en-US" dirty="0" smtClean="0"/>
              <a:t>Memorandum of Understanding (MOU) as previously discussed.</a:t>
            </a:r>
          </a:p>
          <a:p>
            <a:pPr>
              <a:buFont typeface="Arial" panose="020B0604020202020204" pitchFamily="34" charset="0"/>
              <a:buNone/>
              <a:defRPr/>
            </a:pPr>
            <a:r>
              <a:rPr lang="en-US" dirty="0" smtClean="0"/>
              <a:t>In addition, DA schools qualify for </a:t>
            </a:r>
            <a:r>
              <a:rPr lang="en-US" altLang="en-US" dirty="0" smtClean="0"/>
              <a:t>Title I, Part A School Improvement funds </a:t>
            </a:r>
            <a:r>
              <a:rPr lang="en-US" dirty="0" smtClean="0"/>
              <a:t>to support strategies identified in the School Improvement Plan.</a:t>
            </a:r>
          </a:p>
          <a:p>
            <a:pPr>
              <a:buFont typeface="Arial" panose="020B0604020202020204" pitchFamily="34" charset="0"/>
              <a:buNone/>
              <a:defRPr/>
            </a:pPr>
            <a:r>
              <a:rPr lang="en-US" dirty="0" smtClean="0"/>
              <a:t>Tier 2 – There are currently 74 district-managed turnaround schools that receive tier 2 support. These schools receive tier 1 support as well as the following additional interventions for tier 2:</a:t>
            </a:r>
          </a:p>
          <a:p>
            <a:pPr marL="178027" indent="-178027">
              <a:buFont typeface="Arial" panose="020B0604020202020204" pitchFamily="34" charset="0"/>
              <a:buChar char="•"/>
              <a:defRPr/>
            </a:pPr>
            <a:r>
              <a:rPr lang="en-US" dirty="0" smtClean="0"/>
              <a:t>Completion of a Turnaround Option Plan; typically, district-managed turnaround is selected as the first option.</a:t>
            </a:r>
          </a:p>
          <a:p>
            <a:pPr marL="178027" indent="-178027">
              <a:buFont typeface="Arial" panose="020B0604020202020204" pitchFamily="34" charset="0"/>
              <a:buChar char="•"/>
              <a:defRPr/>
            </a:pPr>
            <a:r>
              <a:rPr lang="en-US" dirty="0" smtClean="0"/>
              <a:t>Verification of instructional personnel's state VAM. </a:t>
            </a:r>
          </a:p>
          <a:p>
            <a:pPr marL="178027" indent="-178027">
              <a:buFont typeface="Arial" panose="020B0604020202020204" pitchFamily="34" charset="0"/>
              <a:buChar char="•"/>
              <a:defRPr/>
            </a:pPr>
            <a:r>
              <a:rPr lang="en-US" dirty="0" smtClean="0"/>
              <a:t>Quarterly submission of teacher and student data to the Department.</a:t>
            </a:r>
          </a:p>
          <a:p>
            <a:pPr marL="178027" indent="-178027">
              <a:buFont typeface="Arial" panose="020B0604020202020204" pitchFamily="34" charset="0"/>
              <a:buChar char="•"/>
              <a:defRPr/>
            </a:pPr>
            <a:r>
              <a:rPr lang="en-US" dirty="0" smtClean="0"/>
              <a:t>Bi-weekly visits by our regional teams to monitor schools and districts.</a:t>
            </a:r>
          </a:p>
          <a:p>
            <a:pPr>
              <a:buFont typeface="Arial" panose="020B0604020202020204" pitchFamily="34" charset="0"/>
              <a:buNone/>
              <a:defRPr/>
            </a:pPr>
            <a:r>
              <a:rPr lang="en-US" dirty="0" smtClean="0"/>
              <a:t>Tier 3 –There are currently 14 schools that receive tier 3 support. These schools still receive tier 1 and tier 2 support, as well as the following additional interventions for tier 3:</a:t>
            </a:r>
          </a:p>
          <a:p>
            <a:pPr marL="178027" indent="-178027">
              <a:buFont typeface="Arial" panose="020B0604020202020204" pitchFamily="34" charset="0"/>
              <a:buChar char="•"/>
              <a:defRPr/>
            </a:pPr>
            <a:r>
              <a:rPr lang="en-US" dirty="0" smtClean="0"/>
              <a:t>Completion of a Turnaround Option Plan for the next cycle of turnaround implementation.</a:t>
            </a:r>
          </a:p>
          <a:p>
            <a:pPr marL="178027" indent="-178027">
              <a:buFont typeface="Arial" panose="020B0604020202020204" pitchFamily="34" charset="0"/>
              <a:buChar char="•"/>
              <a:defRPr/>
            </a:pPr>
            <a:r>
              <a:rPr lang="en-US" dirty="0" smtClean="0"/>
              <a:t>Weekly contacts by our regional teams to monitor schools and districts.</a:t>
            </a:r>
          </a:p>
          <a:p>
            <a:pPr marL="178027" indent="-178027">
              <a:buFont typeface="Arial" panose="020B0604020202020204" pitchFamily="34" charset="0"/>
              <a:buChar char="•"/>
              <a:defRPr/>
            </a:pPr>
            <a:r>
              <a:rPr lang="en-US" dirty="0" smtClean="0"/>
              <a:t>Visit by the Chancellor or Executive Director of School Improvement.</a:t>
            </a:r>
          </a:p>
          <a:p>
            <a:pPr marL="178027" indent="-178027">
              <a:buFont typeface="Arial" panose="020B0604020202020204" pitchFamily="34" charset="0"/>
              <a:buChar char="•"/>
              <a:defRPr/>
            </a:pPr>
            <a:endParaRPr lang="en-US" dirty="0" smtClean="0"/>
          </a:p>
          <a:p>
            <a:pPr>
              <a:buFont typeface="Arial" panose="020B0604020202020204" pitchFamily="34" charset="0"/>
              <a:buNone/>
              <a:defRPr/>
            </a:pPr>
            <a:endParaRPr lang="en-US" u="sng" dirty="0" smtClean="0"/>
          </a:p>
          <a:p>
            <a:pPr>
              <a:defRPr/>
            </a:pPr>
            <a:endParaRPr lang="en-US" u="sng"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007" indent="-296033">
              <a:defRPr>
                <a:solidFill>
                  <a:schemeClr val="tx1"/>
                </a:solidFill>
                <a:latin typeface="Calibri" panose="020F0502020204030204" pitchFamily="34" charset="0"/>
                <a:ea typeface="MS PGothic" panose="020B0600070205080204" pitchFamily="34" charset="-128"/>
              </a:defRPr>
            </a:lvl2pPr>
            <a:lvl3pPr marL="1185747" indent="-236179">
              <a:defRPr>
                <a:solidFill>
                  <a:schemeClr val="tx1"/>
                </a:solidFill>
                <a:latin typeface="Calibri" panose="020F0502020204030204" pitchFamily="34" charset="0"/>
                <a:ea typeface="MS PGothic" panose="020B0600070205080204" pitchFamily="34" charset="-128"/>
              </a:defRPr>
            </a:lvl3pPr>
            <a:lvl4pPr marL="1661340" indent="-236179">
              <a:defRPr>
                <a:solidFill>
                  <a:schemeClr val="tx1"/>
                </a:solidFill>
                <a:latin typeface="Calibri" panose="020F0502020204030204" pitchFamily="34" charset="0"/>
                <a:ea typeface="MS PGothic" panose="020B0600070205080204" pitchFamily="34" charset="-128"/>
              </a:defRPr>
            </a:lvl4pPr>
            <a:lvl5pPr marL="2135315" indent="-236179">
              <a:defRPr>
                <a:solidFill>
                  <a:schemeClr val="tx1"/>
                </a:solidFill>
                <a:latin typeface="Calibri" panose="020F0502020204030204" pitchFamily="34" charset="0"/>
                <a:ea typeface="MS PGothic" panose="020B0600070205080204" pitchFamily="34" charset="-128"/>
              </a:defRPr>
            </a:lvl5pPr>
            <a:lvl6pPr marL="2601201" indent="-2361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67088" indent="-2361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32975" indent="-2361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98862" indent="-23617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31774">
              <a:defRPr/>
            </a:pPr>
            <a:fld id="{BE256C56-3BD7-424B-90DE-564B80CC88F8}" type="slidenum">
              <a:rPr lang="en-US" altLang="en-US">
                <a:solidFill>
                  <a:srgbClr val="000000"/>
                </a:solidFill>
              </a:rPr>
              <a:pPr defTabSz="931774">
                <a:defRPr/>
              </a:pPr>
              <a:t>39</a:t>
            </a:fld>
            <a:endParaRPr lang="en-US" altLang="en-US">
              <a:solidFill>
                <a:srgbClr val="000000"/>
              </a:solidFill>
            </a:endParaRPr>
          </a:p>
        </p:txBody>
      </p:sp>
    </p:spTree>
    <p:extLst>
      <p:ext uri="{BB962C8B-B14F-4D97-AF65-F5344CB8AC3E}">
        <p14:creationId xmlns:p14="http://schemas.microsoft.com/office/powerpoint/2010/main" val="325943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40</a:t>
            </a:fld>
            <a:endParaRPr lang="en-US" dirty="0">
              <a:solidFill>
                <a:prstClr val="black"/>
              </a:solidFill>
            </a:endParaRPr>
          </a:p>
        </p:txBody>
      </p:sp>
    </p:spTree>
    <p:extLst>
      <p:ext uri="{BB962C8B-B14F-4D97-AF65-F5344CB8AC3E}">
        <p14:creationId xmlns:p14="http://schemas.microsoft.com/office/powerpoint/2010/main" val="3337749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Tier 1</a:t>
            </a:r>
            <a:r>
              <a:rPr lang="en-US" dirty="0"/>
              <a:t> is universal support available to all stakeholders across the state. Support is primarily online and includes resources for teachers, administrators, parents, and the general public. Starting in 2019-20, schools shall annually complete a School Improvement Plan identifying the sub-group(s) and outline specific goals and interventions. Districts shall approve the plan(s).</a:t>
            </a:r>
          </a:p>
          <a:p>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42</a:t>
            </a:fld>
            <a:endParaRPr lang="en-US" dirty="0">
              <a:solidFill>
                <a:prstClr val="black"/>
              </a:solidFill>
            </a:endParaRPr>
          </a:p>
        </p:txBody>
      </p:sp>
    </p:spTree>
    <p:extLst>
      <p:ext uri="{BB962C8B-B14F-4D97-AF65-F5344CB8AC3E}">
        <p14:creationId xmlns:p14="http://schemas.microsoft.com/office/powerpoint/2010/main" val="295831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1519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1" dirty="0"/>
              <a:t>Tier 2</a:t>
            </a:r>
            <a:r>
              <a:rPr lang="en-US" dirty="0"/>
              <a:t> is supplemental support provided to specific districts and schools based on identified subgroups. Support is grade-level and content-specific to increase student achievement and decrease the achievement gap. The support is more focused, frequent, and requires specialization in the identified subgroup(s). Starting in 2020-21, schools shall annually complete a School Improvement Plan identifying the specific sub-group(s) and outline specific goals and interventions. Districts shall approve the plan(s).</a:t>
            </a:r>
          </a:p>
          <a:p>
            <a:r>
              <a:rPr lang="en-US" b="1" dirty="0"/>
              <a:t>*Schools will only qualify for Tier 2 after three years of the same subgroup’s underperformance in Tier 1. The earliest this will begin is the 2020-21 school year. </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43</a:t>
            </a:fld>
            <a:endParaRPr lang="en-US" dirty="0">
              <a:solidFill>
                <a:prstClr val="black"/>
              </a:solidFill>
            </a:endParaRPr>
          </a:p>
        </p:txBody>
      </p:sp>
    </p:spTree>
    <p:extLst>
      <p:ext uri="{BB962C8B-B14F-4D97-AF65-F5344CB8AC3E}">
        <p14:creationId xmlns:p14="http://schemas.microsoft.com/office/powerpoint/2010/main" val="2086303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a:t>
            </a:r>
            <a:r>
              <a:rPr lang="en-US" b="1" dirty="0"/>
              <a:t>Tier 3</a:t>
            </a:r>
            <a:r>
              <a:rPr lang="en-US" dirty="0"/>
              <a:t> is intensive support provided exclusively to specific districts and schools based on identified subgroups or overall low performance. Direct support is provided to leaders and teachers by the Department with continuous monitoring on progress to increase the likelihood of implementation and sustainability. Starting in 2019-20, schools shall annually complete a School Improvement Plan identifying the specific sub-group(s) or school achievement gap and outline specific goals and interventions. Districts and the Department shall approve the plan(s).</a:t>
            </a:r>
          </a:p>
          <a:p>
            <a:endParaRPr lang="en-US" dirty="0"/>
          </a:p>
        </p:txBody>
      </p:sp>
      <p:sp>
        <p:nvSpPr>
          <p:cNvPr id="4" name="Slide Number Placeholder 3"/>
          <p:cNvSpPr>
            <a:spLocks noGrp="1"/>
          </p:cNvSpPr>
          <p:nvPr>
            <p:ph type="sldNum" sz="quarter" idx="10"/>
          </p:nvPr>
        </p:nvSpPr>
        <p:spPr/>
        <p:txBody>
          <a:bodyPr/>
          <a:lstStyle/>
          <a:p>
            <a:pPr defTabSz="931774">
              <a:defRPr/>
            </a:pPr>
            <a:fld id="{E14A8B20-E690-4952-BFB0-CE808D07D400}" type="slidenum">
              <a:rPr lang="en-US">
                <a:solidFill>
                  <a:prstClr val="black"/>
                </a:solidFill>
              </a:rPr>
              <a:pPr defTabSz="931774">
                <a:defRPr/>
              </a:pPr>
              <a:t>44</a:t>
            </a:fld>
            <a:endParaRPr lang="en-US" dirty="0">
              <a:solidFill>
                <a:prstClr val="black"/>
              </a:solidFill>
            </a:endParaRPr>
          </a:p>
        </p:txBody>
      </p:sp>
    </p:spTree>
    <p:extLst>
      <p:ext uri="{BB962C8B-B14F-4D97-AF65-F5344CB8AC3E}">
        <p14:creationId xmlns:p14="http://schemas.microsoft.com/office/powerpoint/2010/main" val="541750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96B0FA-7433-4781-BCC8-8EBCDB162780}" type="slidenum">
              <a:rPr lang="en-US" altLang="en-US" smtClean="0">
                <a:solidFill>
                  <a:prstClr val="black"/>
                </a:solidFill>
              </a:rPr>
              <a:pPr/>
              <a:t>45</a:t>
            </a:fld>
            <a:endParaRPr lang="en-US" altLang="en-US">
              <a:solidFill>
                <a:prstClr val="black"/>
              </a:solidFill>
            </a:endParaRPr>
          </a:p>
        </p:txBody>
      </p:sp>
    </p:spTree>
    <p:extLst>
      <p:ext uri="{BB962C8B-B14F-4D97-AF65-F5344CB8AC3E}">
        <p14:creationId xmlns:p14="http://schemas.microsoft.com/office/powerpoint/2010/main" val="2794621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45F617-3F28-4A89-8AB6-4F881369AB3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857487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baseline="0" dirty="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A1C3D0-BC48-4CEE-88DD-9A462C557569}" type="slidenum">
              <a:rPr lang="en-US" altLang="en-US" smtClean="0">
                <a:solidFill>
                  <a:prstClr val="black"/>
                </a:solidFill>
              </a:rPr>
              <a:pPr/>
              <a:t>47</a:t>
            </a:fld>
            <a:endParaRPr lang="en-US" altLang="en-US">
              <a:solidFill>
                <a:prstClr val="black"/>
              </a:solidFill>
            </a:endParaRPr>
          </a:p>
        </p:txBody>
      </p:sp>
    </p:spTree>
    <p:extLst>
      <p:ext uri="{BB962C8B-B14F-4D97-AF65-F5344CB8AC3E}">
        <p14:creationId xmlns:p14="http://schemas.microsoft.com/office/powerpoint/2010/main" val="2420424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A1C3D0-BC48-4CEE-88DD-9A462C557569}" type="slidenum">
              <a:rPr lang="en-US" altLang="en-US" smtClean="0">
                <a:solidFill>
                  <a:prstClr val="black"/>
                </a:solidFill>
              </a:rPr>
              <a:pPr/>
              <a:t>48</a:t>
            </a:fld>
            <a:endParaRPr lang="en-US" altLang="en-US">
              <a:solidFill>
                <a:prstClr val="black"/>
              </a:solidFill>
            </a:endParaRPr>
          </a:p>
        </p:txBody>
      </p:sp>
    </p:spTree>
    <p:extLst>
      <p:ext uri="{BB962C8B-B14F-4D97-AF65-F5344CB8AC3E}">
        <p14:creationId xmlns:p14="http://schemas.microsoft.com/office/powerpoint/2010/main" val="361862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A1C3D0-BC48-4CEE-88DD-9A462C557569}" type="slidenum">
              <a:rPr lang="en-US" altLang="en-US" smtClean="0">
                <a:solidFill>
                  <a:prstClr val="black"/>
                </a:solidFill>
              </a:rPr>
              <a:pPr/>
              <a:t>49</a:t>
            </a:fld>
            <a:endParaRPr lang="en-US" altLang="en-US">
              <a:solidFill>
                <a:prstClr val="black"/>
              </a:solidFill>
            </a:endParaRPr>
          </a:p>
        </p:txBody>
      </p:sp>
    </p:spTree>
    <p:extLst>
      <p:ext uri="{BB962C8B-B14F-4D97-AF65-F5344CB8AC3E}">
        <p14:creationId xmlns:p14="http://schemas.microsoft.com/office/powerpoint/2010/main" val="55000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A1C3D0-BC48-4CEE-88DD-9A462C557569}" type="slidenum">
              <a:rPr lang="en-US" altLang="en-US" smtClean="0">
                <a:solidFill>
                  <a:prstClr val="black"/>
                </a:solidFill>
              </a:rPr>
              <a:pPr/>
              <a:t>50</a:t>
            </a:fld>
            <a:endParaRPr lang="en-US" altLang="en-US">
              <a:solidFill>
                <a:prstClr val="black"/>
              </a:solidFill>
            </a:endParaRPr>
          </a:p>
        </p:txBody>
      </p:sp>
    </p:spTree>
    <p:extLst>
      <p:ext uri="{BB962C8B-B14F-4D97-AF65-F5344CB8AC3E}">
        <p14:creationId xmlns:p14="http://schemas.microsoft.com/office/powerpoint/2010/main" val="2150838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A1C3D0-BC48-4CEE-88DD-9A462C557569}" type="slidenum">
              <a:rPr lang="en-US" altLang="en-US" smtClean="0">
                <a:solidFill>
                  <a:prstClr val="black"/>
                </a:solidFill>
              </a:rPr>
              <a:pPr/>
              <a:t>51</a:t>
            </a:fld>
            <a:endParaRPr lang="en-US" altLang="en-US">
              <a:solidFill>
                <a:prstClr val="black"/>
              </a:solidFill>
            </a:endParaRPr>
          </a:p>
        </p:txBody>
      </p:sp>
    </p:spTree>
    <p:extLst>
      <p:ext uri="{BB962C8B-B14F-4D97-AF65-F5344CB8AC3E}">
        <p14:creationId xmlns:p14="http://schemas.microsoft.com/office/powerpoint/2010/main" val="493718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87813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aseline="0"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649274-28AC-450F-B95E-7CDA4A9B0FF6}"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1788503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432550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543843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21236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044785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651812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010560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Identifying local needs:</a:t>
            </a:r>
            <a:r>
              <a:rPr lang="en-US" sz="1200" b="0" i="0" kern="1200" dirty="0">
                <a:solidFill>
                  <a:schemeClr val="tx1"/>
                </a:solidFill>
                <a:effectLst/>
                <a:latin typeface="+mn-lt"/>
                <a:ea typeface="+mn-ea"/>
                <a:cs typeface="+mn-cs"/>
              </a:rPr>
              <a:t> States and districts should do extensive outreach to communities, including pouring over data and talking to parents, teachers, and students to get a sense of where a school's problems may stem from. They should consider whether the school, or a particular population within the school, is getting access to a fair share of resources (including good teachers).</a:t>
            </a:r>
          </a:p>
          <a:p>
            <a:r>
              <a:rPr lang="en-US" sz="1200" b="1" i="0" kern="1200" dirty="0">
                <a:solidFill>
                  <a:schemeClr val="tx1"/>
                </a:solidFill>
                <a:effectLst/>
                <a:latin typeface="+mn-lt"/>
                <a:ea typeface="+mn-ea"/>
                <a:cs typeface="+mn-cs"/>
              </a:rPr>
              <a:t>Selecting evidence</a:t>
            </a:r>
            <a:r>
              <a:rPr lang="en-US" sz="1200" b="0" i="0" kern="1200" dirty="0">
                <a:solidFill>
                  <a:schemeClr val="tx1"/>
                </a:solidFill>
                <a:effectLst/>
                <a:latin typeface="+mn-lt"/>
                <a:ea typeface="+mn-ea"/>
                <a:cs typeface="+mn-cs"/>
              </a:rPr>
              <a:t>: States and districts should go with the highest level of evidence possible (i.e. "strong") and consider whether there is evidence that a strategy has worked in the context they want it to. For instance, if a district is trying to help a school do a better job educating rural English-language learners, the best intervention should be one that's been shown to work with that population.</a:t>
            </a:r>
          </a:p>
          <a:p>
            <a:r>
              <a:rPr lang="en-US" sz="1200" b="1" i="0" kern="1200" dirty="0">
                <a:solidFill>
                  <a:schemeClr val="tx1"/>
                </a:solidFill>
                <a:effectLst/>
                <a:latin typeface="+mn-lt"/>
                <a:ea typeface="+mn-ea"/>
                <a:cs typeface="+mn-cs"/>
              </a:rPr>
              <a:t>Plan for implementation:</a:t>
            </a:r>
            <a:r>
              <a:rPr lang="en-US" sz="1200" b="0" i="0" kern="1200" dirty="0">
                <a:solidFill>
                  <a:schemeClr val="tx1"/>
                </a:solidFill>
                <a:effectLst/>
                <a:latin typeface="+mn-lt"/>
                <a:ea typeface="+mn-ea"/>
                <a:cs typeface="+mn-cs"/>
              </a:rPr>
              <a:t> That means coming up with clear goals and timelines and figuring out what resources a school needs to get its turnaround off the ground. </a:t>
            </a:r>
          </a:p>
          <a:p>
            <a:r>
              <a:rPr lang="en-US" sz="1200" b="1" i="0" kern="1200" dirty="0">
                <a:solidFill>
                  <a:schemeClr val="tx1"/>
                </a:solidFill>
                <a:effectLst/>
                <a:latin typeface="+mn-lt"/>
                <a:ea typeface="+mn-ea"/>
                <a:cs typeface="+mn-cs"/>
              </a:rPr>
              <a:t>Examine and reflect:</a:t>
            </a:r>
            <a:r>
              <a:rPr lang="en-US" sz="1200" b="0" i="0" kern="1200" dirty="0">
                <a:solidFill>
                  <a:schemeClr val="tx1"/>
                </a:solidFill>
                <a:effectLst/>
                <a:latin typeface="+mn-lt"/>
                <a:ea typeface="+mn-ea"/>
                <a:cs typeface="+mn-cs"/>
              </a:rPr>
              <a:t> Schools, districts, and states should think carefully about why the intervention has worked—or hasn't—and what needs to be tweaked. And they should make sure that the school shares what worked and what didn't with others.</a:t>
            </a:r>
          </a:p>
          <a:p>
            <a:r>
              <a:rPr lang="en-US" sz="1200" b="0" i="0" kern="1200" dirty="0">
                <a:solidFill>
                  <a:schemeClr val="tx1"/>
                </a:solidFill>
                <a:effectLst/>
                <a:latin typeface="+mn-lt"/>
                <a:ea typeface="+mn-ea"/>
                <a:cs typeface="+mn-cs"/>
              </a:rPr>
              <a:t>A second part of the guidance offers states and districts suggestions for setting a high bar when it comes to defining the different "tiers" of evidence (promising, moderate, and strong).</a:t>
            </a:r>
          </a:p>
          <a:p>
            <a:r>
              <a:rPr lang="en-US" sz="1200" b="0" i="0" kern="1200" dirty="0">
                <a:solidFill>
                  <a:schemeClr val="tx1"/>
                </a:solidFill>
                <a:effectLst/>
                <a:latin typeface="+mn-lt"/>
                <a:ea typeface="+mn-ea"/>
                <a:cs typeface="+mn-cs"/>
              </a:rPr>
              <a:t>If a significant number of states and districts decide to take the department's proposed definitions to heart, it could have serious implications for the research community. As of right now, there aren't a ton of interventions that meet the highest standard laid out in this guidance. And there would need to much more high-quality research on how particular interventions impact different populations. </a:t>
            </a:r>
          </a:p>
          <a:p>
            <a:endParaRPr lang="en-US" dirty="0"/>
          </a:p>
        </p:txBody>
      </p:sp>
      <p:sp>
        <p:nvSpPr>
          <p:cNvPr id="4" name="Slide Number Placeholder 3"/>
          <p:cNvSpPr>
            <a:spLocks noGrp="1"/>
          </p:cNvSpPr>
          <p:nvPr>
            <p:ph type="sldNum" sz="quarter" idx="5"/>
          </p:nvPr>
        </p:nvSpPr>
        <p:spPr/>
        <p:txBody>
          <a:bodyPr/>
          <a:lstStyle/>
          <a:p>
            <a:fld id="{E14A8B20-E690-4952-BFB0-CE808D07D400}" type="slidenum">
              <a:rPr lang="en-US" smtClean="0"/>
              <a:t>63</a:t>
            </a:fld>
            <a:endParaRPr lang="en-US"/>
          </a:p>
        </p:txBody>
      </p:sp>
    </p:spTree>
    <p:extLst>
      <p:ext uri="{BB962C8B-B14F-4D97-AF65-F5344CB8AC3E}">
        <p14:creationId xmlns:p14="http://schemas.microsoft.com/office/powerpoint/2010/main" val="1951689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includes a list of some of the clearinghouses currently available for educators' use in researching effective, evidence-based practices. These clearing houses provide summaries of individual studies.</a:t>
            </a:r>
          </a:p>
          <a:p>
            <a:endParaRPr lang="en-US" dirty="0"/>
          </a:p>
        </p:txBody>
      </p:sp>
      <p:sp>
        <p:nvSpPr>
          <p:cNvPr id="4" name="Slide Number Placeholder 3"/>
          <p:cNvSpPr>
            <a:spLocks noGrp="1"/>
          </p:cNvSpPr>
          <p:nvPr>
            <p:ph type="sldNum" sz="quarter" idx="5"/>
          </p:nvPr>
        </p:nvSpPr>
        <p:spPr/>
        <p:txBody>
          <a:bodyPr/>
          <a:lstStyle/>
          <a:p>
            <a:fld id="{E14A8B20-E690-4952-BFB0-CE808D07D400}" type="slidenum">
              <a:rPr lang="en-US" smtClean="0"/>
              <a:t>71</a:t>
            </a:fld>
            <a:endParaRPr lang="en-US"/>
          </a:p>
        </p:txBody>
      </p:sp>
    </p:spTree>
    <p:extLst>
      <p:ext uri="{BB962C8B-B14F-4D97-AF65-F5344CB8AC3E}">
        <p14:creationId xmlns:p14="http://schemas.microsoft.com/office/powerpoint/2010/main" val="2640190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CD02A-4D52-470F-97A9-1E1DC4100B39}" type="slidenum">
              <a:rPr lang="en-US" smtClean="0"/>
              <a:t>72</a:t>
            </a:fld>
            <a:endParaRPr lang="en-US" dirty="0"/>
          </a:p>
        </p:txBody>
      </p:sp>
    </p:spTree>
    <p:extLst>
      <p:ext uri="{BB962C8B-B14F-4D97-AF65-F5344CB8AC3E}">
        <p14:creationId xmlns:p14="http://schemas.microsoft.com/office/powerpoint/2010/main" val="269247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a:p>
            <a:endParaRPr lang="en-US" dirty="0" smtClean="0"/>
          </a:p>
        </p:txBody>
      </p:sp>
      <p:sp>
        <p:nvSpPr>
          <p:cNvPr id="4" name="Slide Number Placeholder 3"/>
          <p:cNvSpPr>
            <a:spLocks noGrp="1"/>
          </p:cNvSpPr>
          <p:nvPr>
            <p:ph type="sldNum" sz="quarter" idx="5"/>
          </p:nvPr>
        </p:nvSpPr>
        <p:spPr/>
        <p:txBody>
          <a:bodyPr/>
          <a:lstStyle/>
          <a:p>
            <a:pPr>
              <a:defRPr/>
            </a:pPr>
            <a:fld id="{1A3EB115-1C4A-456B-8044-9B6543BDBA2C}" type="slidenum">
              <a:rPr lang="en-US" altLang="en-US">
                <a:solidFill>
                  <a:prstClr val="black"/>
                </a:solidFill>
              </a:rPr>
              <a:pPr>
                <a:defRPr/>
              </a:pPr>
              <a:t>73</a:t>
            </a:fld>
            <a:endParaRPr lang="en-US" altLang="en-US" dirty="0">
              <a:solidFill>
                <a:prstClr val="black"/>
              </a:solidFill>
            </a:endParaRPr>
          </a:p>
        </p:txBody>
      </p:sp>
    </p:spTree>
    <p:extLst>
      <p:ext uri="{BB962C8B-B14F-4D97-AF65-F5344CB8AC3E}">
        <p14:creationId xmlns:p14="http://schemas.microsoft.com/office/powerpoint/2010/main" val="282671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86819CE-7315-442D-B3E2-B74E96E3A6CA}" type="slidenum">
              <a:rPr lang="en-US" altLang="en-US" smtClean="0">
                <a:solidFill>
                  <a:srgbClr val="000000"/>
                </a:solidFill>
                <a:ea typeface="MS PGothic" panose="020B0600070205080204" pitchFamily="34" charset="-128"/>
              </a:rPr>
              <a:pPr/>
              <a:t>8</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2146196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1A3EB115-1C4A-456B-8044-9B6543BDBA2C}" type="slidenum">
              <a:rPr lang="en-US" altLang="en-US">
                <a:solidFill>
                  <a:prstClr val="black"/>
                </a:solidFill>
              </a:rPr>
              <a:pPr>
                <a:defRPr/>
              </a:pPr>
              <a:t>74</a:t>
            </a:fld>
            <a:endParaRPr lang="en-US" altLang="en-US" dirty="0">
              <a:solidFill>
                <a:prstClr val="black"/>
              </a:solidFill>
            </a:endParaRPr>
          </a:p>
        </p:txBody>
      </p:sp>
    </p:spTree>
    <p:extLst>
      <p:ext uri="{BB962C8B-B14F-4D97-AF65-F5344CB8AC3E}">
        <p14:creationId xmlns:p14="http://schemas.microsoft.com/office/powerpoint/2010/main" val="1350614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1A3EB115-1C4A-456B-8044-9B6543BDBA2C}" type="slidenum">
              <a:rPr lang="en-US" altLang="en-US">
                <a:solidFill>
                  <a:prstClr val="black"/>
                </a:solidFill>
              </a:rPr>
              <a:pPr>
                <a:defRPr/>
              </a:pPr>
              <a:t>75</a:t>
            </a:fld>
            <a:endParaRPr lang="en-US" altLang="en-US" dirty="0">
              <a:solidFill>
                <a:prstClr val="black"/>
              </a:solidFill>
            </a:endParaRPr>
          </a:p>
        </p:txBody>
      </p:sp>
    </p:spTree>
    <p:extLst>
      <p:ext uri="{BB962C8B-B14F-4D97-AF65-F5344CB8AC3E}">
        <p14:creationId xmlns:p14="http://schemas.microsoft.com/office/powerpoint/2010/main" val="2543967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cs typeface="Calibri" panose="020F050202020403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5567A6-02A5-4AD4-A5BE-D501957A8182}" type="slidenum">
              <a:rPr lang="en-US" altLang="en-US" smtClean="0">
                <a:solidFill>
                  <a:srgbClr val="000000"/>
                </a:solidFill>
              </a:rPr>
              <a:pPr/>
              <a:t>76</a:t>
            </a:fld>
            <a:endParaRPr lang="en-US" altLang="en-US" dirty="0" smtClean="0">
              <a:solidFill>
                <a:srgbClr val="000000"/>
              </a:solidFill>
            </a:endParaRPr>
          </a:p>
        </p:txBody>
      </p:sp>
    </p:spTree>
    <p:extLst>
      <p:ext uri="{BB962C8B-B14F-4D97-AF65-F5344CB8AC3E}">
        <p14:creationId xmlns:p14="http://schemas.microsoft.com/office/powerpoint/2010/main" val="304001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A6BC60-B150-4868-A978-75D899260ED5}" type="slidenum">
              <a:rPr lang="en-US" altLang="en-US" smtClean="0"/>
              <a:pPr/>
              <a:t>77</a:t>
            </a:fld>
            <a:endParaRPr lang="en-US" altLang="en-US" dirty="0" smtClean="0"/>
          </a:p>
        </p:txBody>
      </p:sp>
    </p:spTree>
    <p:extLst>
      <p:ext uri="{BB962C8B-B14F-4D97-AF65-F5344CB8AC3E}">
        <p14:creationId xmlns:p14="http://schemas.microsoft.com/office/powerpoint/2010/main" val="1311217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294311-6622-4C4D-B73A-A1751EA93D10}" type="slidenum">
              <a:rPr lang="en-US" altLang="en-US" smtClean="0">
                <a:solidFill>
                  <a:srgbClr val="000000"/>
                </a:solidFill>
              </a:rPr>
              <a:pPr/>
              <a:t>78</a:t>
            </a:fld>
            <a:endParaRPr lang="en-US" altLang="en-US" dirty="0" smtClean="0">
              <a:solidFill>
                <a:srgbClr val="000000"/>
              </a:solidFill>
            </a:endParaRPr>
          </a:p>
        </p:txBody>
      </p:sp>
    </p:spTree>
    <p:extLst>
      <p:ext uri="{BB962C8B-B14F-4D97-AF65-F5344CB8AC3E}">
        <p14:creationId xmlns:p14="http://schemas.microsoft.com/office/powerpoint/2010/main" val="4193217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 xmlns:a16="http://schemas.microsoft.com/office/drawing/2014/main" id="{1746CD00-C275-4CD2-ACEC-4AE11D17C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a:extLst>
              <a:ext uri="{FF2B5EF4-FFF2-40B4-BE49-F238E27FC236}">
                <a16:creationId xmlns="" xmlns:a16="http://schemas.microsoft.com/office/drawing/2014/main" id="{9C190D67-1D2D-4305-9A15-7D776CBC563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cs typeface="Calibri"/>
            </a:endParaRPr>
          </a:p>
          <a:p>
            <a:pPr eaLnBrk="1" hangingPunct="1"/>
            <a:endParaRPr lang="en-US" dirty="0">
              <a:cs typeface="Calibri"/>
            </a:endParaRPr>
          </a:p>
        </p:txBody>
      </p:sp>
      <p:sp>
        <p:nvSpPr>
          <p:cNvPr id="24580" name="Slide Number Placeholder 3">
            <a:extLst>
              <a:ext uri="{FF2B5EF4-FFF2-40B4-BE49-F238E27FC236}">
                <a16:creationId xmlns="" xmlns:a16="http://schemas.microsoft.com/office/drawing/2014/main" id="{EE57C559-F98D-47EA-BF13-18212D7BCA5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894835-303E-42C9-9AF9-881D09504EAF}" type="slidenum">
              <a:rPr lang="en-US" altLang="en-US">
                <a:solidFill>
                  <a:prstClr val="black"/>
                </a:solidFill>
              </a:rPr>
              <a:pPr/>
              <a:t>79</a:t>
            </a:fld>
            <a:endParaRPr lang="en-US" altLang="en-US" dirty="0">
              <a:solidFill>
                <a:prstClr val="black"/>
              </a:solidFill>
            </a:endParaRPr>
          </a:p>
        </p:txBody>
      </p:sp>
    </p:spTree>
    <p:extLst>
      <p:ext uri="{BB962C8B-B14F-4D97-AF65-F5344CB8AC3E}">
        <p14:creationId xmlns:p14="http://schemas.microsoft.com/office/powerpoint/2010/main" val="750058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1A3EB115-1C4A-456B-8044-9B6543BDBA2C}" type="slidenum">
              <a:rPr lang="en-US" altLang="en-US">
                <a:solidFill>
                  <a:prstClr val="black"/>
                </a:solidFill>
              </a:rPr>
              <a:pPr>
                <a:defRPr/>
              </a:pPr>
              <a:t>80</a:t>
            </a:fld>
            <a:endParaRPr lang="en-US" altLang="en-US" dirty="0">
              <a:solidFill>
                <a:prstClr val="black"/>
              </a:solidFill>
            </a:endParaRPr>
          </a:p>
        </p:txBody>
      </p:sp>
    </p:spTree>
    <p:extLst>
      <p:ext uri="{BB962C8B-B14F-4D97-AF65-F5344CB8AC3E}">
        <p14:creationId xmlns:p14="http://schemas.microsoft.com/office/powerpoint/2010/main" val="3439324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a:t>
            </a:r>
            <a:r>
              <a:rPr lang="en-US" baseline="0" dirty="0" smtClean="0"/>
              <a:t> 19-32 is the one you’re probably most interested in, as it deals directly with K-12 standards.</a:t>
            </a:r>
            <a:endParaRPr lang="en-US" dirty="0"/>
          </a:p>
        </p:txBody>
      </p:sp>
      <p:sp>
        <p:nvSpPr>
          <p:cNvPr id="4" name="Slide Number Placeholder 3"/>
          <p:cNvSpPr>
            <a:spLocks noGrp="1"/>
          </p:cNvSpPr>
          <p:nvPr>
            <p:ph type="sldNum" sz="quarter" idx="10"/>
          </p:nvPr>
        </p:nvSpPr>
        <p:spPr/>
        <p:txBody>
          <a:bodyPr/>
          <a:lstStyle/>
          <a:p>
            <a:fld id="{3C9CD02A-4D52-470F-97A9-1E1DC4100B39}" type="slidenum">
              <a:rPr lang="en-US" smtClean="0"/>
              <a:t>81</a:t>
            </a:fld>
            <a:endParaRPr lang="en-US" dirty="0"/>
          </a:p>
        </p:txBody>
      </p:sp>
    </p:spTree>
    <p:extLst>
      <p:ext uri="{BB962C8B-B14F-4D97-AF65-F5344CB8AC3E}">
        <p14:creationId xmlns:p14="http://schemas.microsoft.com/office/powerpoint/2010/main" val="3646888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US" altLang="en-US" dirty="0" smtClean="0"/>
              <a:t>The specific</a:t>
            </a:r>
            <a:r>
              <a:rPr lang="en-US" altLang="en-US" baseline="0" dirty="0" smtClean="0"/>
              <a:t> tasks of this EO are shown here. Recommendations on these items will be made to the Governor by January 1, 2020. This is a very tight timeline.</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87D20EE-6834-4D05-B2A7-D687B1027F8E}" type="slidenum">
              <a:rPr lang="en-US" altLang="en-US" smtClean="0"/>
              <a:pPr/>
              <a:t>82</a:t>
            </a:fld>
            <a:endParaRPr lang="en-US" altLang="en-US" dirty="0" smtClean="0"/>
          </a:p>
        </p:txBody>
      </p:sp>
    </p:spTree>
    <p:extLst>
      <p:ext uri="{BB962C8B-B14F-4D97-AF65-F5344CB8AC3E}">
        <p14:creationId xmlns:p14="http://schemas.microsoft.com/office/powerpoint/2010/main" val="1945849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CD02A-4D52-470F-97A9-1E1DC4100B39}" type="slidenum">
              <a:rPr lang="en-US" smtClean="0"/>
              <a:t>83</a:t>
            </a:fld>
            <a:endParaRPr lang="en-US" dirty="0"/>
          </a:p>
        </p:txBody>
      </p:sp>
    </p:spTree>
    <p:extLst>
      <p:ext uri="{BB962C8B-B14F-4D97-AF65-F5344CB8AC3E}">
        <p14:creationId xmlns:p14="http://schemas.microsoft.com/office/powerpoint/2010/main" val="59455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E5A96C-384A-4D10-9309-8C5C609F19A6}"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0401985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CD02A-4D52-470F-97A9-1E1DC4100B39}" type="slidenum">
              <a:rPr lang="en-US" smtClean="0"/>
              <a:t>84</a:t>
            </a:fld>
            <a:endParaRPr lang="en-US" dirty="0"/>
          </a:p>
        </p:txBody>
      </p:sp>
    </p:spTree>
    <p:extLst>
      <p:ext uri="{BB962C8B-B14F-4D97-AF65-F5344CB8AC3E}">
        <p14:creationId xmlns:p14="http://schemas.microsoft.com/office/powerpoint/2010/main" val="1611911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was from our webinar a few months ago</a:t>
            </a:r>
            <a:r>
              <a:rPr lang="en-US" altLang="en-US" baseline="0" dirty="0" smtClean="0"/>
              <a:t> that you have probably seen.</a:t>
            </a: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736A07-D6AE-4832-85CB-1DA6DAA4204F}" type="slidenum">
              <a:rPr lang="en-US" altLang="en-US" smtClean="0"/>
              <a:pPr/>
              <a:t>95</a:t>
            </a:fld>
            <a:endParaRPr lang="en-US" altLang="en-US" dirty="0" smtClean="0"/>
          </a:p>
        </p:txBody>
      </p:sp>
    </p:spTree>
    <p:extLst>
      <p:ext uri="{BB962C8B-B14F-4D97-AF65-F5344CB8AC3E}">
        <p14:creationId xmlns:p14="http://schemas.microsoft.com/office/powerpoint/2010/main" val="11272943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t>97</a:t>
            </a:fld>
            <a:endParaRPr lang="en-US"/>
          </a:p>
        </p:txBody>
      </p:sp>
    </p:spTree>
    <p:extLst>
      <p:ext uri="{BB962C8B-B14F-4D97-AF65-F5344CB8AC3E}">
        <p14:creationId xmlns:p14="http://schemas.microsoft.com/office/powerpoint/2010/main" val="11304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2043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5883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09A6125-CD51-4DF8-9381-9CC56CF41B45}"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73434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3.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402411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0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845C806-7AB4-4232-B445-E9CB53BC85E1}" type="datetimeFigureOut">
              <a:rPr lang="en-US"/>
              <a:pPr>
                <a:defRPr/>
              </a:pPr>
              <a:t>9/10/2019</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3605281-482E-4221-992C-B9632E084DF9}" type="slidenum">
              <a:rPr lang="en-US" altLang="en-US"/>
              <a:pPr/>
              <a:t>‹#›</a:t>
            </a:fld>
            <a:endParaRPr lang="en-US" altLang="en-US"/>
          </a:p>
        </p:txBody>
      </p:sp>
    </p:spTree>
    <p:extLst>
      <p:ext uri="{BB962C8B-B14F-4D97-AF65-F5344CB8AC3E}">
        <p14:creationId xmlns:p14="http://schemas.microsoft.com/office/powerpoint/2010/main" val="189239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1767EE9-854B-4360-A1DF-EE4098808996}" type="datetimeFigureOut">
              <a:rPr lang="en-US"/>
              <a:pPr>
                <a:defRPr/>
              </a:pPr>
              <a:t>9/10/2019</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2AE822D-27DC-463B-B920-1EA3CED4985C}" type="slidenum">
              <a:rPr lang="en-US" altLang="en-US"/>
              <a:pPr/>
              <a:t>‹#›</a:t>
            </a:fld>
            <a:endParaRPr lang="en-US" altLang="en-US"/>
          </a:p>
        </p:txBody>
      </p:sp>
    </p:spTree>
    <p:extLst>
      <p:ext uri="{BB962C8B-B14F-4D97-AF65-F5344CB8AC3E}">
        <p14:creationId xmlns:p14="http://schemas.microsoft.com/office/powerpoint/2010/main" val="341306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9551F31-3829-4CDF-95D5-5200A1EC759F}" type="datetimeFigureOut">
              <a:rPr lang="en-US"/>
              <a:pPr>
                <a:defRPr/>
              </a:pPr>
              <a:t>9/10/2019</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302691A-A177-4F13-8F3B-624799EF57BD}" type="slidenum">
              <a:rPr lang="en-US" altLang="en-US"/>
              <a:pPr/>
              <a:t>‹#›</a:t>
            </a:fld>
            <a:endParaRPr lang="en-US" altLang="en-US"/>
          </a:p>
        </p:txBody>
      </p:sp>
    </p:spTree>
    <p:extLst>
      <p:ext uri="{BB962C8B-B14F-4D97-AF65-F5344CB8AC3E}">
        <p14:creationId xmlns:p14="http://schemas.microsoft.com/office/powerpoint/2010/main" val="58919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DB6AEEC-826E-4151-95A1-B04A790E8123}" type="datetimeFigureOut">
              <a:rPr lang="en-US"/>
              <a:pPr>
                <a:defRPr/>
              </a:pPr>
              <a:t>9/10/2019</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B4FC87-7880-40C1-BFE9-E226AA78F835}" type="slidenum">
              <a:rPr lang="en-US" altLang="en-US"/>
              <a:pPr/>
              <a:t>‹#›</a:t>
            </a:fld>
            <a:endParaRPr lang="en-US" altLang="en-US"/>
          </a:p>
        </p:txBody>
      </p:sp>
    </p:spTree>
    <p:extLst>
      <p:ext uri="{BB962C8B-B14F-4D97-AF65-F5344CB8AC3E}">
        <p14:creationId xmlns:p14="http://schemas.microsoft.com/office/powerpoint/2010/main" val="4038332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3F1C160-AB0C-418B-B66E-572A0DAF8E49}" type="datetimeFigureOut">
              <a:rPr lang="en-US"/>
              <a:pPr>
                <a:defRPr/>
              </a:pPr>
              <a:t>9/10/2019</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B451AB-7E26-484A-B64F-3F57C4AE300B}" type="slidenum">
              <a:rPr lang="en-US" altLang="en-US"/>
              <a:pPr/>
              <a:t>‹#›</a:t>
            </a:fld>
            <a:endParaRPr lang="en-US" altLang="en-US"/>
          </a:p>
        </p:txBody>
      </p:sp>
    </p:spTree>
    <p:extLst>
      <p:ext uri="{BB962C8B-B14F-4D97-AF65-F5344CB8AC3E}">
        <p14:creationId xmlns:p14="http://schemas.microsoft.com/office/powerpoint/2010/main" val="384270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400" b="1">
                <a:solidFill>
                  <a:schemeClr val="bg1"/>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336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FFFFFF"/>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dirty="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a:t>Click to edit Master title style</a:t>
            </a:r>
            <a:endParaRPr lang="en-US" dirty="0"/>
          </a:p>
        </p:txBody>
      </p:sp>
      <p:sp>
        <p:nvSpPr>
          <p:cNvPr id="7"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F1F075D-A253-40E0-9F6B-EC858834058A}" type="slidenum">
              <a:rPr lang="en-US" altLang="en-US"/>
              <a:pPr/>
              <a:t>‹#›</a:t>
            </a:fld>
            <a:endParaRPr lang="en-US" altLang="en-US"/>
          </a:p>
        </p:txBody>
      </p:sp>
    </p:spTree>
    <p:extLst>
      <p:ext uri="{BB962C8B-B14F-4D97-AF65-F5344CB8AC3E}">
        <p14:creationId xmlns:p14="http://schemas.microsoft.com/office/powerpoint/2010/main" val="2755459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AAAC4EE-A725-487E-9EA4-18DA4D57D5D7}" type="slidenum">
              <a:rPr lang="en-US" altLang="en-US"/>
              <a:pPr/>
              <a:t>‹#›</a:t>
            </a:fld>
            <a:endParaRPr lang="en-US" altLang="en-US"/>
          </a:p>
        </p:txBody>
      </p:sp>
    </p:spTree>
    <p:extLst>
      <p:ext uri="{BB962C8B-B14F-4D97-AF65-F5344CB8AC3E}">
        <p14:creationId xmlns:p14="http://schemas.microsoft.com/office/powerpoint/2010/main" val="2667359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AAAC4EE-A725-487E-9EA4-18DA4D57D5D7}" type="slidenum">
              <a:rPr lang="en-US" altLang="en-US"/>
              <a:pPr/>
              <a:t>‹#›</a:t>
            </a:fld>
            <a:endParaRPr lang="en-US" altLang="en-US"/>
          </a:p>
        </p:txBody>
      </p:sp>
    </p:spTree>
    <p:extLst>
      <p:ext uri="{BB962C8B-B14F-4D97-AF65-F5344CB8AC3E}">
        <p14:creationId xmlns:p14="http://schemas.microsoft.com/office/powerpoint/2010/main" val="101080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628650" y="1906348"/>
            <a:ext cx="7886700" cy="4354753"/>
          </a:xfrm>
        </p:spPr>
        <p:txBody>
          <a:bodyPr>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51167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AAAC4EE-A725-487E-9EA4-18DA4D57D5D7}" type="slidenum">
              <a:rPr lang="en-US" altLang="en-US"/>
              <a:pPr/>
              <a:t>‹#›</a:t>
            </a:fld>
            <a:endParaRPr lang="en-US" altLang="en-US"/>
          </a:p>
        </p:txBody>
      </p:sp>
    </p:spTree>
    <p:extLst>
      <p:ext uri="{BB962C8B-B14F-4D97-AF65-F5344CB8AC3E}">
        <p14:creationId xmlns:p14="http://schemas.microsoft.com/office/powerpoint/2010/main" val="94495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AAAC4EE-A725-487E-9EA4-18DA4D57D5D7}" type="slidenum">
              <a:rPr lang="en-US" altLang="en-US"/>
              <a:pPr/>
              <a:t>‹#›</a:t>
            </a:fld>
            <a:endParaRPr lang="en-US" altLang="en-US"/>
          </a:p>
        </p:txBody>
      </p:sp>
    </p:spTree>
    <p:extLst>
      <p:ext uri="{BB962C8B-B14F-4D97-AF65-F5344CB8AC3E}">
        <p14:creationId xmlns:p14="http://schemas.microsoft.com/office/powerpoint/2010/main" val="4140569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AAAC4EE-A725-487E-9EA4-18DA4D57D5D7}" type="slidenum">
              <a:rPr lang="en-US" altLang="en-US"/>
              <a:pPr/>
              <a:t>‹#›</a:t>
            </a:fld>
            <a:endParaRPr lang="en-US" altLang="en-US"/>
          </a:p>
        </p:txBody>
      </p:sp>
    </p:spTree>
    <p:extLst>
      <p:ext uri="{BB962C8B-B14F-4D97-AF65-F5344CB8AC3E}">
        <p14:creationId xmlns:p14="http://schemas.microsoft.com/office/powerpoint/2010/main" val="3948491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a:t>Click to edit Master title style</a:t>
            </a:r>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fld id="{9AAAC4EE-A725-487E-9EA4-18DA4D57D5D7}" type="slidenum">
              <a:rPr lang="en-US" altLang="en-US"/>
              <a:pPr/>
              <a:t>‹#›</a:t>
            </a:fld>
            <a:endParaRPr lang="en-US" altLang="en-US"/>
          </a:p>
        </p:txBody>
      </p:sp>
    </p:spTree>
    <p:extLst>
      <p:ext uri="{BB962C8B-B14F-4D97-AF65-F5344CB8AC3E}">
        <p14:creationId xmlns:p14="http://schemas.microsoft.com/office/powerpoint/2010/main" val="2333840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824971"/>
            <a:ext cx="7886700" cy="793750"/>
          </a:xfrm>
        </p:spPr>
        <p:txBody>
          <a:bodyPr anchor="ctr"/>
          <a:lstStyle/>
          <a:p>
            <a:r>
              <a:rPr lang="en-US" dirty="0"/>
              <a:t>Click to edit Master title style</a:t>
            </a:r>
          </a:p>
        </p:txBody>
      </p:sp>
      <p:sp>
        <p:nvSpPr>
          <p:cNvPr id="6" name="Content Placeholder 2"/>
          <p:cNvSpPr>
            <a:spLocks noGrp="1"/>
          </p:cNvSpPr>
          <p:nvPr>
            <p:ph idx="1"/>
          </p:nvPr>
        </p:nvSpPr>
        <p:spPr>
          <a:xfrm>
            <a:off x="457200" y="1600200"/>
            <a:ext cx="8229600" cy="4506913"/>
          </a:xfrm>
        </p:spPr>
        <p:txBody>
          <a:bodyPr/>
          <a:lstStyle>
            <a:lvl3pPr marL="914400" indent="177800">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2"/>
          <p:cNvSpPr>
            <a:spLocks noGrp="1"/>
          </p:cNvSpPr>
          <p:nvPr>
            <p:ph type="sldNum" sz="quarter" idx="10"/>
          </p:nvPr>
        </p:nvSpPr>
        <p:spPr>
          <a:xfrm>
            <a:off x="8244416" y="6375400"/>
            <a:ext cx="541867" cy="365125"/>
          </a:xfrm>
          <a:prstGeom prst="rect">
            <a:avLst/>
          </a:prstGeom>
        </p:spPr>
        <p:txBody>
          <a:bodyPr/>
          <a:lstStyle>
            <a:lvl1pPr fontAlgn="auto">
              <a:spcBef>
                <a:spcPts val="0"/>
              </a:spcBef>
              <a:spcAft>
                <a:spcPts val="0"/>
              </a:spcAft>
              <a:defRPr>
                <a:solidFill>
                  <a:schemeClr val="bg1">
                    <a:lumMod val="65000"/>
                  </a:schemeClr>
                </a:solidFill>
                <a:latin typeface="+mn-lt"/>
                <a:cs typeface="+mn-cs"/>
              </a:defRPr>
            </a:lvl1pPr>
          </a:lstStyle>
          <a:p>
            <a:pPr>
              <a:defRPr/>
            </a:pPr>
            <a:fld id="{01BD2F65-8D55-4342-8038-DE8C8D016033}" type="slidenum">
              <a:rPr lang="en-US"/>
              <a:pPr>
                <a:defRPr/>
              </a:pPr>
              <a:t>‹#›</a:t>
            </a:fld>
            <a:endParaRPr lang="en-US" dirty="0"/>
          </a:p>
        </p:txBody>
      </p:sp>
    </p:spTree>
    <p:extLst>
      <p:ext uri="{BB962C8B-B14F-4D97-AF65-F5344CB8AC3E}">
        <p14:creationId xmlns:p14="http://schemas.microsoft.com/office/powerpoint/2010/main" val="1112123072"/>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fld id="{BCAFD0FF-A7CA-4038-8527-4414FEFA95B8}" type="slidenum">
              <a:rPr lang="en-US" altLang="en-US"/>
              <a:pPr/>
              <a:t>‹#›</a:t>
            </a:fld>
            <a:endParaRPr lang="en-US" altLang="en-US"/>
          </a:p>
        </p:txBody>
      </p:sp>
    </p:spTree>
    <p:extLst>
      <p:ext uri="{BB962C8B-B14F-4D97-AF65-F5344CB8AC3E}">
        <p14:creationId xmlns:p14="http://schemas.microsoft.com/office/powerpoint/2010/main" val="336672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fld id="{BCAFD0FF-A7CA-4038-8527-4414FEFA95B8}" type="slidenum">
              <a:rPr lang="en-US" altLang="en-US"/>
              <a:pPr/>
              <a:t>‹#›</a:t>
            </a:fld>
            <a:endParaRPr lang="en-US" altLang="en-US"/>
          </a:p>
        </p:txBody>
      </p:sp>
    </p:spTree>
    <p:extLst>
      <p:ext uri="{BB962C8B-B14F-4D97-AF65-F5344CB8AC3E}">
        <p14:creationId xmlns:p14="http://schemas.microsoft.com/office/powerpoint/2010/main" val="3167172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fld id="{BCAFD0FF-A7CA-4038-8527-4414FEFA95B8}" type="slidenum">
              <a:rPr lang="en-US" altLang="en-US"/>
              <a:pPr/>
              <a:t>‹#›</a:t>
            </a:fld>
            <a:endParaRPr lang="en-US" altLang="en-US"/>
          </a:p>
        </p:txBody>
      </p:sp>
    </p:spTree>
    <p:extLst>
      <p:ext uri="{BB962C8B-B14F-4D97-AF65-F5344CB8AC3E}">
        <p14:creationId xmlns:p14="http://schemas.microsoft.com/office/powerpoint/2010/main" val="2981935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fld id="{BCAFD0FF-A7CA-4038-8527-4414FEFA95B8}" type="slidenum">
              <a:rPr lang="en-US" altLang="en-US"/>
              <a:pPr/>
              <a:t>‹#›</a:t>
            </a:fld>
            <a:endParaRPr lang="en-US" altLang="en-US"/>
          </a:p>
        </p:txBody>
      </p:sp>
    </p:spTree>
    <p:extLst>
      <p:ext uri="{BB962C8B-B14F-4D97-AF65-F5344CB8AC3E}">
        <p14:creationId xmlns:p14="http://schemas.microsoft.com/office/powerpoint/2010/main" val="940594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fld id="{BCAFD0FF-A7CA-4038-8527-4414FEFA95B8}" type="slidenum">
              <a:rPr lang="en-US" altLang="en-US"/>
              <a:pPr/>
              <a:t>‹#›</a:t>
            </a:fld>
            <a:endParaRPr lang="en-US" altLang="en-US"/>
          </a:p>
        </p:txBody>
      </p:sp>
    </p:spTree>
    <p:extLst>
      <p:ext uri="{BB962C8B-B14F-4D97-AF65-F5344CB8AC3E}">
        <p14:creationId xmlns:p14="http://schemas.microsoft.com/office/powerpoint/2010/main" val="241008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312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2"/>
              </a:rPr>
              <a:t>www.FLDOE.org</a:t>
            </a:r>
            <a:endParaRPr lang="en-US" sz="1200" b="1" dirty="0" smtClean="0">
              <a:solidFill>
                <a:srgbClr val="262A63"/>
              </a:solidFill>
              <a:latin typeface="Arial" panose="020B0604020202020204" pitchFamily="34" charset="0"/>
            </a:endParaRPr>
          </a:p>
        </p:txBody>
      </p:sp>
      <p:cxnSp>
        <p:nvCxnSpPr>
          <p:cNvPr id="7" name="Straight Connector 6"/>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3"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 name="Picture 18" descr="FDOELogo.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705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B87C2-E0EA-4ABC-8B6D-5ABC502FFAD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2D5C126-9E0C-4416-A6AE-ADC8405ABA2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5A575FB-4450-4E6B-99F2-437AE260BF4D}"/>
              </a:ext>
            </a:extLst>
          </p:cNvPr>
          <p:cNvSpPr>
            <a:spLocks noGrp="1"/>
          </p:cNvSpPr>
          <p:nvPr>
            <p:ph type="dt" sz="half" idx="10"/>
          </p:nvPr>
        </p:nvSpPr>
        <p:spPr>
          <a:xfrm>
            <a:off x="628650" y="6356351"/>
            <a:ext cx="2057400" cy="365125"/>
          </a:xfrm>
          <a:prstGeom prst="rect">
            <a:avLst/>
          </a:prstGeom>
        </p:spPr>
        <p:txBody>
          <a:bodyPr/>
          <a:lstStyle/>
          <a:p>
            <a:fld id="{8A280365-9D14-404C-AE49-7C6A8EB7CE08}" type="datetimeFigureOut">
              <a:rPr lang="en-US" smtClean="0"/>
              <a:t>9/10/2019</a:t>
            </a:fld>
            <a:endParaRPr lang="en-US"/>
          </a:p>
        </p:txBody>
      </p:sp>
      <p:sp>
        <p:nvSpPr>
          <p:cNvPr id="5" name="Footer Placeholder 4">
            <a:extLst>
              <a:ext uri="{FF2B5EF4-FFF2-40B4-BE49-F238E27FC236}">
                <a16:creationId xmlns="" xmlns:a16="http://schemas.microsoft.com/office/drawing/2014/main" id="{287EDA91-0AFA-4D5B-8D60-5849E1C4B50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8247D9E-BA97-48B1-ACA9-864034CE62D2}"/>
              </a:ext>
            </a:extLst>
          </p:cNvPr>
          <p:cNvSpPr>
            <a:spLocks noGrp="1"/>
          </p:cNvSpPr>
          <p:nvPr>
            <p:ph type="sldNum" sz="quarter" idx="12"/>
          </p:nvPr>
        </p:nvSpPr>
        <p:spPr>
          <a:xfrm>
            <a:off x="6457950" y="6356351"/>
            <a:ext cx="2057400" cy="365125"/>
          </a:xfrm>
          <a:prstGeom prst="rect">
            <a:avLst/>
          </a:prstGeom>
        </p:spPr>
        <p:txBody>
          <a:bodyPr/>
          <a:lstStyle/>
          <a:p>
            <a:fld id="{50EB9851-69CA-4744-9ACB-B9B1921DD0B9}" type="slidenum">
              <a:rPr lang="en-US" smtClean="0"/>
              <a:t>‹#›</a:t>
            </a:fld>
            <a:endParaRPr lang="en-US"/>
          </a:p>
        </p:txBody>
      </p:sp>
    </p:spTree>
    <p:extLst>
      <p:ext uri="{BB962C8B-B14F-4D97-AF65-F5344CB8AC3E}">
        <p14:creationId xmlns:p14="http://schemas.microsoft.com/office/powerpoint/2010/main" val="2769646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447090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34611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94241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44685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131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11192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68993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816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6772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44522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40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845C806-7AB4-4232-B445-E9CB53BC85E1}"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93605281-482E-4221-992C-B9632E084DF9}"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048236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1767EE9-854B-4360-A1DF-EE4098808996}"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12AE822D-27DC-463B-B920-1EA3CED4985C}"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051509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9551F31-3829-4CDF-95D5-5200A1EC759F}"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6302691A-A177-4F13-8F3B-624799EF57BD}"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59437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DB6AEEC-826E-4151-95A1-B04A790E8123}"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87B4FC87-7880-40C1-BFE9-E226AA78F835}"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750978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3F1C160-AB0C-418B-B66E-572A0DAF8E49}"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78B451AB-7E26-484A-B64F-3F57C4AE300B}"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6736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auto">
              <a:spcBef>
                <a:spcPts val="0"/>
              </a:spcBef>
              <a:spcAft>
                <a:spcPts val="0"/>
              </a:spcAft>
            </a:pPr>
            <a:r>
              <a:rPr lang="en-US" altLang="en-US" sz="5400" b="1" dirty="0">
                <a:solidFill>
                  <a:prstClr val="white"/>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03056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FFFFFF"/>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dirty="0" smtClean="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smtClean="0"/>
              <a:t>Click to edit Master title style</a:t>
            </a:r>
            <a:endParaRPr lang="en-US" dirty="0"/>
          </a:p>
        </p:txBody>
      </p:sp>
      <p:sp>
        <p:nvSpPr>
          <p:cNvPr id="7"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F1F075D-A253-40E0-9F6B-EC858834058A}"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923939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69644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1603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493705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606978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532425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173673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372042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824971"/>
            <a:ext cx="7886700" cy="793750"/>
          </a:xfrm>
        </p:spPr>
        <p:txBody>
          <a:bodyPr anchor="ct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a:xfrm>
            <a:off x="8244416" y="6375400"/>
            <a:ext cx="541867" cy="365125"/>
          </a:xfrm>
          <a:prstGeom prst="rect">
            <a:avLst/>
          </a:prstGeom>
        </p:spPr>
        <p:txBody>
          <a:bodyPr/>
          <a:lstStyle>
            <a:lvl1pPr fontAlgn="auto">
              <a:spcBef>
                <a:spcPts val="0"/>
              </a:spcBef>
              <a:spcAft>
                <a:spcPts val="0"/>
              </a:spcAft>
              <a:defRPr>
                <a:solidFill>
                  <a:schemeClr val="bg1">
                    <a:lumMod val="65000"/>
                  </a:schemeClr>
                </a:solidFill>
                <a:latin typeface="+mn-lt"/>
                <a:cs typeface="+mn-cs"/>
              </a:defRPr>
            </a:lvl1pPr>
          </a:lstStyle>
          <a:p>
            <a:pPr>
              <a:defRPr/>
            </a:pPr>
            <a:fld id="{01BD2F65-8D55-4342-8038-DE8C8D016033}" type="slidenum">
              <a:rPr lang="en-US">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3736892897"/>
      </p:ext>
    </p:extLst>
  </p:cSld>
  <p:clrMapOvr>
    <a:masterClrMapping/>
  </p:clrMapOvr>
  <p:transition spd="med" advClick="0">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245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084140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38551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346419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54110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7" name="Rectangle 6"/>
          <p:cNvSpPr/>
          <p:nvPr userDrawn="1"/>
        </p:nvSpPr>
        <p:spPr>
          <a:xfrm>
            <a:off x="393700"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0"/>
            <a:ext cx="3200400" cy="3723039"/>
          </a:xfrm>
        </p:spPr>
        <p:txBody>
          <a:bodyPr>
            <a:normAutofit/>
          </a:bodyPr>
          <a:lstStyle>
            <a:lvl1pPr>
              <a:defRPr sz="1400">
                <a:latin typeface="Trebuchet MS" panose="020B0603020202020204" pitchFamily="34" charset="0"/>
              </a:defRPr>
            </a:lvl1pPr>
            <a:lvl2pPr marL="742950" indent="-285750">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0"/>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990036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6"/>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userDrawn="1"/>
        </p:nvSpPr>
        <p:spPr>
          <a:xfrm>
            <a:off x="482602"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92"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62"/>
            <a:ext cx="8177784" cy="406757"/>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7"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357151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52"/>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866811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8"/>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86618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8"/>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55507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8"/>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57248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8"/>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66905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981075" y="2527308"/>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75675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9"/>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144693"/>
            <a:ext cx="3887391" cy="647699"/>
          </a:xfrm>
          <a:solidFill>
            <a:srgbClr val="9CB63C"/>
          </a:solidFill>
        </p:spPr>
        <p:txBody>
          <a:bodyPr anchor="b"/>
          <a:lstStyle>
            <a:lvl1pPr marL="0" indent="0">
              <a:buNone/>
              <a:defRPr sz="2400" b="1">
                <a:solidFill>
                  <a:schemeClr val="bg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704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3539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29917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618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845C806-7AB4-4232-B445-E9CB53BC85E1}"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93605281-482E-4221-992C-B9632E084DF9}"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787960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1767EE9-854B-4360-A1DF-EE4098808996}"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12AE822D-27DC-463B-B920-1EA3CED4985C}"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7963044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9551F31-3829-4CDF-95D5-5200A1EC759F}"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6302691A-A177-4F13-8F3B-624799EF57BD}"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9732656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DB6AEEC-826E-4151-95A1-B04A790E8123}"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87B4FC87-7880-40C1-BFE9-E226AA78F835}"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867695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Date Placeholder 1"/>
          <p:cNvSpPr>
            <a:spLocks noGrp="1"/>
          </p:cNvSpPr>
          <p:nvPr>
            <p:ph type="dt" sz="half" idx="10"/>
          </p:nvPr>
        </p:nvSpPr>
        <p:spPr>
          <a:xfrm>
            <a:off x="628650" y="6356358"/>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3F1C160-AB0C-418B-B66E-572A0DAF8E49}" type="datetimeFigureOut">
              <a:rPr lang="en-US">
                <a:solidFill>
                  <a:prstClr val="black"/>
                </a:solidFill>
              </a:rPr>
              <a:pPr>
                <a:defRPr/>
              </a:pPr>
              <a:t>9/10/2019</a:t>
            </a:fld>
            <a:endParaRPr lang="en-US" dirty="0">
              <a:solidFill>
                <a:prstClr val="black"/>
              </a:solidFill>
            </a:endParaRPr>
          </a:p>
        </p:txBody>
      </p:sp>
      <p:sp>
        <p:nvSpPr>
          <p:cNvPr id="4" name="Footer Placeholder 2"/>
          <p:cNvSpPr>
            <a:spLocks noGrp="1"/>
          </p:cNvSpPr>
          <p:nvPr>
            <p:ph type="ftr" sz="quarter" idx="11"/>
          </p:nvPr>
        </p:nvSpPr>
        <p:spPr>
          <a:xfrm>
            <a:off x="3028950" y="6356358"/>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3"/>
          <p:cNvSpPr>
            <a:spLocks noGrp="1"/>
          </p:cNvSpPr>
          <p:nvPr>
            <p:ph type="sldNum" sz="quarter" idx="12"/>
          </p:nvPr>
        </p:nvSpPr>
        <p:spPr>
          <a:xfrm>
            <a:off x="6457950" y="6356358"/>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78B451AB-7E26-484A-B64F-3F57C4AE300B}"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151916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userDrawn="1"/>
        </p:nvSpPr>
        <p:spPr>
          <a:xfrm>
            <a:off x="0" y="3824293"/>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1798642"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7" name="Group 18"/>
          <p:cNvGrpSpPr>
            <a:grpSpLocks/>
          </p:cNvGrpSpPr>
          <p:nvPr userDrawn="1"/>
        </p:nvGrpSpPr>
        <p:grpSpPr bwMode="auto">
          <a:xfrm>
            <a:off x="3717927" y="5872171"/>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3"/>
            <a:ext cx="4962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auto">
              <a:spcBef>
                <a:spcPts val="0"/>
              </a:spcBef>
              <a:spcAft>
                <a:spcPts val="0"/>
              </a:spcAft>
            </a:pPr>
            <a:r>
              <a:rPr lang="en-US" altLang="en-US" sz="5400" b="1" dirty="0">
                <a:solidFill>
                  <a:prstClr val="white"/>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82778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Parallelogram 4"/>
          <p:cNvSpPr/>
          <p:nvPr userDrawn="1"/>
        </p:nvSpPr>
        <p:spPr>
          <a:xfrm flipV="1">
            <a:off x="381000" y="304800"/>
            <a:ext cx="6248400" cy="838200"/>
          </a:xfrm>
          <a:prstGeom prst="parallelogram">
            <a:avLst/>
          </a:prstGeom>
          <a:solidFill>
            <a:schemeClr val="bg1"/>
          </a:solidFill>
          <a:ln>
            <a:solidFill>
              <a:srgbClr val="DBAB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FFFFFF"/>
              </a:solidFill>
            </a:endParaRPr>
          </a:p>
        </p:txBody>
      </p:sp>
      <p:sp>
        <p:nvSpPr>
          <p:cNvPr id="4" name="Content Placeholder 3"/>
          <p:cNvSpPr>
            <a:spLocks noGrp="1"/>
          </p:cNvSpPr>
          <p:nvPr>
            <p:ph sz="quarter" idx="10"/>
          </p:nvPr>
        </p:nvSpPr>
        <p:spPr>
          <a:xfrm>
            <a:off x="609600" y="1219200"/>
            <a:ext cx="5974080" cy="4495800"/>
          </a:xfrm>
        </p:spPr>
        <p:txBody>
          <a:bodyPr/>
          <a:lstStyle/>
          <a:p>
            <a:pPr lvl="0"/>
            <a:r>
              <a:rPr lang="en-US" dirty="0" smtClean="0"/>
              <a:t>Click to edit Master text styles</a:t>
            </a:r>
          </a:p>
        </p:txBody>
      </p:sp>
      <p:sp>
        <p:nvSpPr>
          <p:cNvPr id="6" name="Title 24"/>
          <p:cNvSpPr>
            <a:spLocks noGrp="1"/>
          </p:cNvSpPr>
          <p:nvPr>
            <p:ph type="title"/>
          </p:nvPr>
        </p:nvSpPr>
        <p:spPr>
          <a:xfrm>
            <a:off x="304800" y="304800"/>
            <a:ext cx="6400800" cy="838200"/>
          </a:xfrm>
        </p:spPr>
        <p:txBody>
          <a:bodyPr>
            <a:normAutofit/>
          </a:bodyPr>
          <a:lstStyle>
            <a:lvl1pPr algn="ctr">
              <a:defRPr sz="3200">
                <a:solidFill>
                  <a:srgbClr val="DBAB27"/>
                </a:solidFill>
                <a:latin typeface="Trebuchet MS" panose="020B0603020202020204" pitchFamily="34" charset="0"/>
              </a:defRPr>
            </a:lvl1pPr>
          </a:lstStyle>
          <a:p>
            <a:r>
              <a:rPr lang="en-US" smtClean="0"/>
              <a:t>Click to edit Master title style</a:t>
            </a:r>
            <a:endParaRPr lang="en-US" dirty="0"/>
          </a:p>
        </p:txBody>
      </p:sp>
      <p:sp>
        <p:nvSpPr>
          <p:cNvPr id="7"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F1F075D-A253-40E0-9F6B-EC858834058A}"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5865471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3402090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30860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575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072250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40580416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916896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8"/>
            <a:ext cx="2133600" cy="365125"/>
          </a:xfrm>
          <a:prstGeom prst="rect">
            <a:avLst/>
          </a:prstGeom>
        </p:spPr>
        <p:txBody>
          <a:bodyPr/>
          <a:lstStyle>
            <a:lvl1pPr>
              <a:defRPr/>
            </a:lvl1pPr>
          </a:lstStyle>
          <a:p>
            <a:pPr fontAlgn="auto">
              <a:spcBef>
                <a:spcPts val="0"/>
              </a:spcBef>
              <a:spcAft>
                <a:spcPts val="0"/>
              </a:spcAft>
            </a:pPr>
            <a:fld id="{9AAAC4EE-A725-487E-9EA4-18DA4D57D5D7}"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4645595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824971"/>
            <a:ext cx="7886700" cy="793750"/>
          </a:xfrm>
        </p:spPr>
        <p:txBody>
          <a:bodyPr anchor="ctr"/>
          <a:lstStyle/>
          <a:p>
            <a:r>
              <a:rPr lang="en-US" dirty="0" smtClean="0"/>
              <a:t>Click to edit Master title style</a:t>
            </a:r>
            <a:endParaRPr lang="en-US" dirty="0"/>
          </a:p>
        </p:txBody>
      </p:sp>
      <p:sp>
        <p:nvSpPr>
          <p:cNvPr id="6" name="Content Placeholder 2"/>
          <p:cNvSpPr>
            <a:spLocks noGrp="1"/>
          </p:cNvSpPr>
          <p:nvPr>
            <p:ph idx="1"/>
          </p:nvPr>
        </p:nvSpPr>
        <p:spPr>
          <a:xfrm>
            <a:off x="457200" y="1600206"/>
            <a:ext cx="8229600" cy="4506913"/>
          </a:xfrm>
        </p:spPr>
        <p:txBody>
          <a:bodyPr/>
          <a:lstStyle>
            <a:lvl3pPr marL="914354" indent="177792">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a:xfrm>
            <a:off x="8244420" y="6375408"/>
            <a:ext cx="541867" cy="365125"/>
          </a:xfrm>
          <a:prstGeom prst="rect">
            <a:avLst/>
          </a:prstGeom>
        </p:spPr>
        <p:txBody>
          <a:bodyPr/>
          <a:lstStyle>
            <a:lvl1pPr fontAlgn="auto">
              <a:spcBef>
                <a:spcPts val="0"/>
              </a:spcBef>
              <a:spcAft>
                <a:spcPts val="0"/>
              </a:spcAft>
              <a:defRPr>
                <a:solidFill>
                  <a:schemeClr val="bg1">
                    <a:lumMod val="65000"/>
                  </a:schemeClr>
                </a:solidFill>
                <a:latin typeface="+mn-lt"/>
                <a:cs typeface="+mn-cs"/>
              </a:defRPr>
            </a:lvl1pPr>
          </a:lstStyle>
          <a:p>
            <a:pPr>
              <a:defRPr/>
            </a:pPr>
            <a:fld id="{01BD2F65-8D55-4342-8038-DE8C8D016033}" type="slidenum">
              <a:rPr lang="en-US">
                <a:solidFill>
                  <a:prstClr val="white">
                    <a:lumMod val="65000"/>
                  </a:prstClr>
                </a:solidFill>
              </a:rPr>
              <a:pPr>
                <a:defRPr/>
              </a:pPr>
              <a:t>‹#›</a:t>
            </a:fld>
            <a:endParaRPr lang="en-US" dirty="0">
              <a:solidFill>
                <a:prstClr val="white">
                  <a:lumMod val="65000"/>
                </a:prstClr>
              </a:solidFill>
            </a:endParaRPr>
          </a:p>
        </p:txBody>
      </p:sp>
    </p:spTree>
    <p:extLst>
      <p:ext uri="{BB962C8B-B14F-4D97-AF65-F5344CB8AC3E}">
        <p14:creationId xmlns:p14="http://schemas.microsoft.com/office/powerpoint/2010/main" val="4087419045"/>
      </p:ext>
    </p:extLst>
  </p:cSld>
  <p:clrMapOvr>
    <a:masterClrMapping/>
  </p:clrMapOvr>
  <p:transition spd="med" advClick="0">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6344674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4458670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1392283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2945535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7" name="Rectangle 6"/>
          <p:cNvSpPr/>
          <p:nvPr userDrawn="1"/>
        </p:nvSpPr>
        <p:spPr>
          <a:xfrm>
            <a:off x="393701" y="304800"/>
            <a:ext cx="6448425"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pPr>
            <a:endParaRPr lang="en-US" altLang="en-US" dirty="0">
              <a:solidFill>
                <a:srgbClr val="DBAB27"/>
              </a:solidFill>
            </a:endParaRPr>
          </a:p>
        </p:txBody>
      </p:sp>
      <p:sp>
        <p:nvSpPr>
          <p:cNvPr id="3" name="Text Placeholder 2"/>
          <p:cNvSpPr>
            <a:spLocks noGrp="1"/>
          </p:cNvSpPr>
          <p:nvPr>
            <p:ph type="body" idx="1"/>
          </p:nvPr>
        </p:nvSpPr>
        <p:spPr>
          <a:xfrm>
            <a:off x="381000" y="1524000"/>
            <a:ext cx="3200400" cy="639762"/>
          </a:xfrm>
          <a:solidFill>
            <a:schemeClr val="bg1">
              <a:lumMod val="95000"/>
            </a:schemeClr>
          </a:solidFill>
          <a:effectLst/>
        </p:spPr>
        <p:txBody>
          <a:bodyPr anchor="ctr">
            <a:noAutofit/>
          </a:bodyPr>
          <a:lstStyle>
            <a:lvl1pPr marL="0" indent="0" algn="ctr">
              <a:buNone/>
              <a:defRPr sz="1600" b="1">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209801"/>
            <a:ext cx="3200400" cy="3723039"/>
          </a:xfrm>
        </p:spPr>
        <p:txBody>
          <a:bodyPr>
            <a:normAutofit/>
          </a:bodyPr>
          <a:lstStyle>
            <a:lvl1pPr>
              <a:defRPr sz="1400">
                <a:latin typeface="Trebuchet MS" panose="020B0603020202020204" pitchFamily="34" charset="0"/>
              </a:defRPr>
            </a:lvl1pPr>
            <a:lvl2pPr marL="742913" indent="-285737">
              <a:buClr>
                <a:srgbClr val="14112E"/>
              </a:buClr>
              <a:buFont typeface="Wingdings" charset="2"/>
              <a:buChar cha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3657600" y="1524000"/>
            <a:ext cx="3200400" cy="639762"/>
          </a:xfrm>
          <a:solidFill>
            <a:schemeClr val="bg1">
              <a:lumMod val="95000"/>
            </a:schemeClr>
          </a:solidFill>
          <a:effectLst/>
        </p:spPr>
        <p:txBody>
          <a:bodyPr anchor="ctr">
            <a:noAutofit/>
          </a:bodyPr>
          <a:lstStyle>
            <a:lvl1pPr marL="0" indent="0" algn="ctr">
              <a:buNone/>
              <a:defRPr sz="1600" b="1">
                <a:ln>
                  <a:noFill/>
                </a:ln>
                <a:solidFill>
                  <a:srgbClr val="14112E"/>
                </a:solidFill>
                <a:latin typeface="Trebuchet MS" panose="020B0603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2209800"/>
            <a:ext cx="3200400" cy="3733800"/>
          </a:xfrm>
        </p:spPr>
        <p:txBody>
          <a:bodyPr>
            <a:normAutofit/>
          </a:bodyPr>
          <a:lstStyle>
            <a:lvl1pPr>
              <a:defRPr sz="1400">
                <a:latin typeface="Trebuchet MS" panose="020B0603020202020204" pitchFamily="34" charset="0"/>
              </a:defRPr>
            </a:lvl1pPr>
            <a:lvl2pPr>
              <a:buClr>
                <a:srgbClr val="14112E"/>
              </a:buClr>
              <a:defRPr sz="1200">
                <a:latin typeface="Trebuchet MS" panose="020B0603020202020204" pitchFamily="34" charset="0"/>
              </a:defRPr>
            </a:lvl2pPr>
            <a:lvl3pPr>
              <a:buClr>
                <a:srgbClr val="14112E"/>
              </a:buClr>
              <a:defRPr sz="11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Title 15"/>
          <p:cNvSpPr>
            <a:spLocks noGrp="1"/>
          </p:cNvSpPr>
          <p:nvPr>
            <p:ph type="title"/>
          </p:nvPr>
        </p:nvSpPr>
        <p:spPr>
          <a:xfrm>
            <a:off x="393405" y="304800"/>
            <a:ext cx="6400800" cy="1143000"/>
          </a:xfrm>
        </p:spPr>
        <p:txBody>
          <a:bodyPr/>
          <a:lstStyle>
            <a:lvl1pPr>
              <a:defRPr>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8" name="Slide Number Placeholder 1"/>
          <p:cNvSpPr>
            <a:spLocks noGrp="1"/>
          </p:cNvSpPr>
          <p:nvPr>
            <p:ph type="sldNum" sz="quarter" idx="10"/>
          </p:nvPr>
        </p:nvSpPr>
        <p:spPr>
          <a:xfrm>
            <a:off x="6553200" y="6356358"/>
            <a:ext cx="2133600" cy="365125"/>
          </a:xfrm>
          <a:prstGeom prst="rect">
            <a:avLst/>
          </a:prstGeom>
        </p:spPr>
        <p:txBody>
          <a:bodyPr/>
          <a:lstStyle>
            <a:lvl1pPr>
              <a:defRPr/>
            </a:lvl1pPr>
          </a:lstStyle>
          <a:p>
            <a:pPr fontAlgn="auto">
              <a:spcBef>
                <a:spcPts val="0"/>
              </a:spcBef>
              <a:spcAft>
                <a:spcPts val="0"/>
              </a:spcAft>
            </a:pPr>
            <a:fld id="{BCAFD0FF-A7CA-4038-8527-4414FEFA95B8}"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Tree>
    <p:extLst>
      <p:ext uri="{BB962C8B-B14F-4D97-AF65-F5344CB8AC3E}">
        <p14:creationId xmlns:p14="http://schemas.microsoft.com/office/powerpoint/2010/main" val="342588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796482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178" indent="-457178">
              <a:buClr>
                <a:srgbClr val="2F3369"/>
              </a:buClr>
              <a:buFont typeface="Wingdings" charset="2"/>
              <a:buChar char="§"/>
              <a:defRPr>
                <a:latin typeface="+mn-lt"/>
              </a:defRPr>
            </a:lvl1pPr>
            <a:lvl2pPr marL="742913" indent="-285737">
              <a:buFont typeface="Wingdings" charset="2"/>
              <a:buChar char="§"/>
              <a:defRPr>
                <a:latin typeface="+mn-lt"/>
              </a:defRPr>
            </a:lvl2pPr>
            <a:lvl3pPr marL="1142942" indent="-228589">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p:txBody>
          <a:bodyPr/>
          <a:lstStyle>
            <a:lvl1pPr>
              <a:defRPr/>
            </a:lvl1pPr>
          </a:lstStyle>
          <a:p>
            <a:pPr fontAlgn="auto">
              <a:spcBef>
                <a:spcPts val="0"/>
              </a:spcBef>
              <a:spcAft>
                <a:spcPts val="0"/>
              </a:spcAft>
              <a:defRPr/>
            </a:pPr>
            <a:fld id="{EC253DE3-EF32-405B-BADF-66363F333A41}" type="slidenum">
              <a:rPr lang="en-US" altLang="en-US">
                <a:solidFill>
                  <a:prstClr val="black"/>
                </a:solidFill>
                <a:latin typeface="Calibri"/>
              </a:rPr>
              <a:pPr fontAlgn="auto">
                <a:spcBef>
                  <a:spcPts val="0"/>
                </a:spcBef>
                <a:spcAft>
                  <a:spcPts val="0"/>
                </a:spcAft>
                <a:defRPr/>
              </a:pPr>
              <a:t>‹#›</a:t>
            </a:fld>
            <a:endParaRPr lang="en-US" altLang="en-US">
              <a:solidFill>
                <a:prstClr val="black"/>
              </a:solidFill>
              <a:latin typeface="Calibri"/>
            </a:endParaRPr>
          </a:p>
        </p:txBody>
      </p:sp>
    </p:spTree>
    <p:extLst>
      <p:ext uri="{BB962C8B-B14F-4D97-AF65-F5344CB8AC3E}">
        <p14:creationId xmlns:p14="http://schemas.microsoft.com/office/powerpoint/2010/main" val="783283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B349F369-1B8D-4CDB-84A6-7D9468EC2F6E}" type="slidenum">
              <a:rPr lang="en-US" altLang="en-US">
                <a:solidFill>
                  <a:prstClr val="black"/>
                </a:solidFill>
                <a:latin typeface="Calibri"/>
              </a:rPr>
              <a:pPr fontAlgn="auto">
                <a:spcBef>
                  <a:spcPts val="0"/>
                </a:spcBef>
                <a:spcAft>
                  <a:spcPts val="0"/>
                </a:spcAft>
                <a:defRPr/>
              </a:pPr>
              <a:t>‹#›</a:t>
            </a:fld>
            <a:endParaRPr lang="en-US" altLang="en-US" dirty="0">
              <a:solidFill>
                <a:prstClr val="black"/>
              </a:solidFill>
              <a:latin typeface="Calibri"/>
            </a:endParaRPr>
          </a:p>
        </p:txBody>
      </p:sp>
    </p:spTree>
    <p:extLst>
      <p:ext uri="{BB962C8B-B14F-4D97-AF65-F5344CB8AC3E}">
        <p14:creationId xmlns:p14="http://schemas.microsoft.com/office/powerpoint/2010/main" val="17638808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B349F369-1B8D-4CDB-84A6-7D9468EC2F6E}" type="slidenum">
              <a:rPr lang="en-US" altLang="en-US">
                <a:solidFill>
                  <a:prstClr val="black"/>
                </a:solidFill>
                <a:latin typeface="Calibri"/>
              </a:rPr>
              <a:pPr fontAlgn="auto">
                <a:spcBef>
                  <a:spcPts val="0"/>
                </a:spcBef>
                <a:spcAft>
                  <a:spcPts val="0"/>
                </a:spcAft>
                <a:defRPr/>
              </a:pPr>
              <a:t>‹#›</a:t>
            </a:fld>
            <a:endParaRPr lang="en-US" altLang="en-US" dirty="0">
              <a:solidFill>
                <a:prstClr val="black"/>
              </a:solidFill>
              <a:latin typeface="Calibri"/>
            </a:endParaRPr>
          </a:p>
        </p:txBody>
      </p:sp>
    </p:spTree>
    <p:extLst>
      <p:ext uri="{BB962C8B-B14F-4D97-AF65-F5344CB8AC3E}">
        <p14:creationId xmlns:p14="http://schemas.microsoft.com/office/powerpoint/2010/main" val="4184748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B349F369-1B8D-4CDB-84A6-7D9468EC2F6E}" type="slidenum">
              <a:rPr lang="en-US" altLang="en-US">
                <a:solidFill>
                  <a:prstClr val="black"/>
                </a:solidFill>
                <a:latin typeface="Calibri"/>
              </a:rPr>
              <a:pPr fontAlgn="auto">
                <a:spcBef>
                  <a:spcPts val="0"/>
                </a:spcBef>
                <a:spcAft>
                  <a:spcPts val="0"/>
                </a:spcAft>
                <a:defRPr/>
              </a:pPr>
              <a:t>‹#›</a:t>
            </a:fld>
            <a:endParaRPr lang="en-US" altLang="en-US" dirty="0">
              <a:solidFill>
                <a:prstClr val="black"/>
              </a:solidFill>
              <a:latin typeface="Calibri"/>
            </a:endParaRPr>
          </a:p>
        </p:txBody>
      </p:sp>
    </p:spTree>
    <p:extLst>
      <p:ext uri="{BB962C8B-B14F-4D97-AF65-F5344CB8AC3E}">
        <p14:creationId xmlns:p14="http://schemas.microsoft.com/office/powerpoint/2010/main" val="115292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6400800" cy="1143000"/>
          </a:xfrm>
        </p:spPr>
        <p:txBody>
          <a:bodyPr/>
          <a:lstStyle>
            <a:lvl1pPr>
              <a:defRPr>
                <a:ln w="9525">
                  <a:noFill/>
                </a:ln>
                <a:solidFill>
                  <a:srgbClr val="262A63"/>
                </a:solidFill>
                <a:effectLst/>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381000" y="1524000"/>
            <a:ext cx="6400800" cy="4419600"/>
          </a:xfrm>
        </p:spPr>
        <p:txBody>
          <a:bodyPr/>
          <a:lstStyle>
            <a:lvl1pPr marL="457200" indent="-457200">
              <a:buClr>
                <a:srgbClr val="2F3369"/>
              </a:buClr>
              <a:buFont typeface="Wingdings" charset="2"/>
              <a:buChar char="§"/>
              <a:defRPr>
                <a:latin typeface="+mn-lt"/>
              </a:defRPr>
            </a:lvl1pPr>
            <a:lvl2pPr marL="742950" indent="-285750">
              <a:buFont typeface="Wingdings" charset="2"/>
              <a:buChar char="§"/>
              <a:defRPr>
                <a:latin typeface="+mn-lt"/>
              </a:defRPr>
            </a:lvl2pPr>
            <a:lvl3pPr marL="1143000" indent="-228600">
              <a:buFont typeface="Wingdings" charset="2"/>
              <a:buChar cha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1"/>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6ABB3701-6FB7-4233-9702-D0EF1AE8C79B}" type="slidenum">
              <a:rPr lang="en-US" altLang="en-US">
                <a:solidFill>
                  <a:prstClr val="black"/>
                </a:solidFill>
                <a:latin typeface="Calibri"/>
              </a:rPr>
              <a:pPr fontAlgn="auto">
                <a:spcBef>
                  <a:spcPts val="0"/>
                </a:spcBef>
                <a:spcAft>
                  <a:spcPts val="0"/>
                </a:spcAft>
                <a:defRPr/>
              </a:pPr>
              <a:t>‹#›</a:t>
            </a:fld>
            <a:endParaRPr lang="en-US" altLang="en-US">
              <a:solidFill>
                <a:prstClr val="black"/>
              </a:solidFill>
              <a:latin typeface="Calibri"/>
            </a:endParaRPr>
          </a:p>
        </p:txBody>
      </p:sp>
    </p:spTree>
    <p:extLst>
      <p:ext uri="{BB962C8B-B14F-4D97-AF65-F5344CB8AC3E}">
        <p14:creationId xmlns:p14="http://schemas.microsoft.com/office/powerpoint/2010/main" val="36894180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a:extLst>
              <a:ext uri="{28A0092B-C50C-407E-A947-70E740481C1C}">
                <a14:useLocalDpi xmlns:a14="http://schemas.microsoft.com/office/drawing/2010/main" val="0"/>
              </a:ext>
            </a:extLst>
          </a:blip>
          <a:srcRect t="4984" b="4984"/>
          <a:stretch>
            <a:fillRect/>
          </a:stretch>
        </p:blipFill>
        <p:spPr bwMode="auto">
          <a:xfrm>
            <a:off x="381000" y="504825"/>
            <a:ext cx="64008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5029200"/>
            <a:ext cx="6400800" cy="685800"/>
          </a:xfrm>
        </p:spPr>
        <p:txBody>
          <a:bodyPr/>
          <a:lstStyle>
            <a:lvl1pPr marL="0" indent="0" algn="l">
              <a:buNone/>
              <a:defRPr sz="2000" baseline="0">
                <a:solidFill>
                  <a:schemeClr val="tx1">
                    <a:lumMod val="50000"/>
                    <a:lumOff val="50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81000" y="4362450"/>
            <a:ext cx="6400800" cy="685800"/>
          </a:xfrm>
        </p:spPr>
        <p:txBody>
          <a:bodyPr anchor="b">
            <a:normAutofit/>
          </a:bodyPr>
          <a:lstStyle>
            <a:lvl1pPr algn="l">
              <a:defRPr sz="3200">
                <a:solidFill>
                  <a:srgbClr val="14112E"/>
                </a:solidFill>
                <a:latin typeface="Trebuchet MS" panose="020B0603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5B8C48F9-2F1C-4023-89C5-DF94FEB74183}" type="slidenum">
              <a:rPr lang="en-US" altLang="en-US">
                <a:solidFill>
                  <a:prstClr val="black"/>
                </a:solidFill>
                <a:latin typeface="Calibri"/>
              </a:rPr>
              <a:pPr fontAlgn="auto">
                <a:spcBef>
                  <a:spcPts val="0"/>
                </a:spcBef>
                <a:spcAft>
                  <a:spcPts val="0"/>
                </a:spcAft>
                <a:defRPr/>
              </a:pPr>
              <a:t>‹#›</a:t>
            </a:fld>
            <a:endParaRPr lang="en-US" altLang="en-US">
              <a:solidFill>
                <a:prstClr val="black"/>
              </a:solidFill>
              <a:latin typeface="Calibri"/>
            </a:endParaRPr>
          </a:p>
        </p:txBody>
      </p:sp>
    </p:spTree>
    <p:extLst>
      <p:ext uri="{BB962C8B-B14F-4D97-AF65-F5344CB8AC3E}">
        <p14:creationId xmlns:p14="http://schemas.microsoft.com/office/powerpoint/2010/main" val="223754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www.fldoe.or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hyperlink" Target="http://www.fldoe.org/" TargetMode="Externa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image" Target="../media/image1.png"/><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hyperlink" Target="http://www.fldoe.org/" TargetMode="Externa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theme" Target="../theme/theme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dirty="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33"/>
              </a:rPr>
              <a:t>www.FLDOE.org</a:t>
            </a:r>
            <a:endParaRPr 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395855" y="6324600"/>
            <a:ext cx="7116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1A0CE9-C545-44B4-99EC-394AA2FC339E}" type="slidenum">
              <a:rPr lang="en-US" altLang="en-US" sz="1600">
                <a:solidFill>
                  <a:srgbClr val="7F7F7F"/>
                </a:solidFill>
              </a:rPr>
              <a:pPr/>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7" r:id="rId6"/>
    <p:sldLayoutId id="2147483688" r:id="rId7"/>
    <p:sldLayoutId id="2147483680" r:id="rId8"/>
    <p:sldLayoutId id="2147483681" r:id="rId9"/>
    <p:sldLayoutId id="2147483682"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Lst>
  <p:txStyles>
    <p:titleStyle>
      <a:lvl1pPr algn="l" rtl="0" fontAlgn="base">
        <a:lnSpc>
          <a:spcPct val="90000"/>
        </a:lnSpc>
        <a:spcBef>
          <a:spcPct val="0"/>
        </a:spcBef>
        <a:spcAft>
          <a:spcPct val="0"/>
        </a:spcAft>
        <a:defRPr lang="en-US" sz="36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31"/>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pPr>
            <a:fld id="{721A0CE9-C545-44B4-99EC-394AA2FC339E}" type="slidenum">
              <a:rPr lang="en-US" altLang="en-US" sz="1600">
                <a:solidFill>
                  <a:srgbClr val="7F7F7F"/>
                </a:solidFill>
              </a:rPr>
              <a:pPr fontAlgn="auto">
                <a:spcBef>
                  <a:spcPts val="0"/>
                </a:spcBef>
                <a:spcAft>
                  <a:spcPts val="0"/>
                </a:spcAft>
              </a:pPr>
              <a:t>‹#›</a:t>
            </a:fld>
            <a:endParaRPr lang="en-US" altLang="en-US" sz="1600" dirty="0">
              <a:solidFill>
                <a:srgbClr val="7F7F7F"/>
              </a:solidFill>
            </a:endParaRPr>
          </a:p>
        </p:txBody>
      </p:sp>
    </p:spTree>
    <p:extLst>
      <p:ext uri="{BB962C8B-B14F-4D97-AF65-F5344CB8AC3E}">
        <p14:creationId xmlns:p14="http://schemas.microsoft.com/office/powerpoint/2010/main" val="229457113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Lst>
  <p:timing>
    <p:tnLst>
      <p:par>
        <p:cTn id="1" dur="indefinite" restart="never" nodeType="tmRoot"/>
      </p:par>
    </p:tnLst>
  </p:timing>
  <p:txStyles>
    <p:title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37"/>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284542"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4"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7" y="6324602"/>
            <a:ext cx="479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auto">
              <a:spcBef>
                <a:spcPts val="0"/>
              </a:spcBef>
              <a:spcAft>
                <a:spcPts val="0"/>
              </a:spcAft>
            </a:pPr>
            <a:fld id="{721A0CE9-C545-44B4-99EC-394AA2FC339E}" type="slidenum">
              <a:rPr lang="en-US" altLang="en-US" sz="1600">
                <a:solidFill>
                  <a:srgbClr val="7F7F7F"/>
                </a:solidFill>
              </a:rPr>
              <a:pPr fontAlgn="auto">
                <a:spcBef>
                  <a:spcPts val="0"/>
                </a:spcBef>
                <a:spcAft>
                  <a:spcPts val="0"/>
                </a:spcAft>
              </a:pPr>
              <a:t>‹#›</a:t>
            </a:fld>
            <a:endParaRPr lang="en-US" altLang="en-US" sz="1600" dirty="0">
              <a:solidFill>
                <a:srgbClr val="7F7F7F"/>
              </a:solidFill>
            </a:endParaRPr>
          </a:p>
        </p:txBody>
      </p:sp>
    </p:spTree>
    <p:extLst>
      <p:ext uri="{BB962C8B-B14F-4D97-AF65-F5344CB8AC3E}">
        <p14:creationId xmlns:p14="http://schemas.microsoft.com/office/powerpoint/2010/main" val="1355946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Lst>
  <p:timing>
    <p:tnLst>
      <p:par>
        <p:cTn id="1" dur="indefinite" restart="never" nodeType="tmRoot"/>
      </p:par>
    </p:tnLst>
  </p:timing>
  <p:txStyles>
    <p:title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178" algn="l" rtl="0" fontAlgn="base">
        <a:lnSpc>
          <a:spcPct val="90000"/>
        </a:lnSpc>
        <a:spcBef>
          <a:spcPct val="0"/>
        </a:spcBef>
        <a:spcAft>
          <a:spcPct val="0"/>
        </a:spcAft>
        <a:defRPr sz="3200" b="1">
          <a:solidFill>
            <a:srgbClr val="262A63"/>
          </a:solidFill>
          <a:latin typeface="Calibri" panose="020F0502020204030204" pitchFamily="34" charset="0"/>
        </a:defRPr>
      </a:lvl6pPr>
      <a:lvl7pPr marL="914354"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532"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709"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589" indent="-228589"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766" indent="-228589"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2942" indent="-228589"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532"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298" indent="-228589"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ldoe.org/academics/ess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floridacims.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www.floridacims.org/"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data.fldoe.org/index.html"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doe.mass.edu/research/howdoweknow/?section=evaluateselect#1"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www.transitionta.org/effectivepractices" TargetMode="External"/><Relationship Id="rId3" Type="http://schemas.openxmlformats.org/officeDocument/2006/relationships/hyperlink" Target="http://www.bestevidence.org/" TargetMode="External"/><Relationship Id="rId7" Type="http://schemas.openxmlformats.org/officeDocument/2006/relationships/hyperlink" Target="https://ies.ed.gov/ncee/edlabs/projec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evidenceforessa.org/" TargetMode="External"/><Relationship Id="rId11" Type="http://schemas.openxmlformats.org/officeDocument/2006/relationships/hyperlink" Target="https://ies.ed.gov/ncee/wwc/" TargetMode="External"/><Relationship Id="rId5" Type="http://schemas.openxmlformats.org/officeDocument/2006/relationships/hyperlink" Target="https://eric.ed.gov/" TargetMode="External"/><Relationship Id="rId10" Type="http://schemas.openxmlformats.org/officeDocument/2006/relationships/hyperlink" Target="http://evidencebasedprograms.org/" TargetMode="External"/><Relationship Id="rId4" Type="http://schemas.openxmlformats.org/officeDocument/2006/relationships/hyperlink" Target="http://www.blueprintsprograms.com/" TargetMode="External"/><Relationship Id="rId9" Type="http://schemas.openxmlformats.org/officeDocument/2006/relationships/hyperlink" Target="http://www.pewtrusts.org/en/research-and-analysis/issue-briefs/2014/09/results-first-clearinghouse-database"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flchamber.com/florida-2030/" TargetMode="Externa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flchamber.com/florida-2030/" TargetMode="Externa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trongernation.luminafoundation.org/report/2019/"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trongernation.luminafoundation.org/report/2019/"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55.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3201988"/>
            <a:ext cx="8178800" cy="979487"/>
          </a:xfrm>
        </p:spPr>
        <p:txBody>
          <a:bodyPr/>
          <a:lstStyle/>
          <a:p>
            <a:pPr>
              <a:defRPr/>
            </a:pPr>
            <a:r>
              <a:rPr lang="en-US" b="1" dirty="0" smtClean="0">
                <a:latin typeface="+mn-lt"/>
                <a:ea typeface="+mj-ea"/>
                <a:cs typeface="+mj-cs"/>
              </a:rPr>
              <a:t>Department of </a:t>
            </a:r>
            <a:r>
              <a:rPr b="1" dirty="0" smtClean="0">
                <a:latin typeface="+mn-lt"/>
                <a:ea typeface="+mj-ea"/>
                <a:cs typeface="+mj-cs"/>
              </a:rPr>
              <a:t>Education Update</a:t>
            </a:r>
            <a:r>
              <a:rPr lang="en-US" b="1" dirty="0" smtClean="0">
                <a:latin typeface="+mn-lt"/>
                <a:ea typeface="+mj-ea"/>
                <a:cs typeface="+mj-cs"/>
              </a:rPr>
              <a:t>s</a:t>
            </a:r>
            <a:endParaRPr b="1" dirty="0">
              <a:latin typeface="+mn-lt"/>
              <a:ea typeface="+mj-ea"/>
              <a:cs typeface="+mj-cs"/>
            </a:endParaRPr>
          </a:p>
        </p:txBody>
      </p:sp>
      <p:sp>
        <p:nvSpPr>
          <p:cNvPr id="28675" name="Subtitle 2"/>
          <p:cNvSpPr>
            <a:spLocks noGrp="1"/>
          </p:cNvSpPr>
          <p:nvPr>
            <p:ph type="subTitle" idx="1"/>
          </p:nvPr>
        </p:nvSpPr>
        <p:spPr>
          <a:xfrm>
            <a:off x="482600" y="4384675"/>
            <a:ext cx="8178800" cy="407988"/>
          </a:xfrm>
        </p:spPr>
        <p:txBody>
          <a:bodyPr>
            <a:normAutofit fontScale="85000" lnSpcReduction="20000"/>
          </a:bodyPr>
          <a:lstStyle/>
          <a:p>
            <a:r>
              <a:rPr lang="en-US" altLang="en-US" sz="3200" b="1" dirty="0" smtClean="0"/>
              <a:t>FASFEPA/ECTAC Fall Forum</a:t>
            </a:r>
          </a:p>
        </p:txBody>
      </p:sp>
      <p:sp>
        <p:nvSpPr>
          <p:cNvPr id="4" name="Text Placeholder 3"/>
          <p:cNvSpPr>
            <a:spLocks noGrp="1"/>
          </p:cNvSpPr>
          <p:nvPr>
            <p:ph type="body" sz="quarter" idx="14"/>
          </p:nvPr>
        </p:nvSpPr>
        <p:spPr>
          <a:xfrm>
            <a:off x="3535363" y="4995863"/>
            <a:ext cx="2073275" cy="366712"/>
          </a:xfrm>
        </p:spPr>
        <p:txBody>
          <a:bodyPr>
            <a:normAutofit fontScale="32500" lnSpcReduction="20000"/>
          </a:bodyPr>
          <a:lstStyle/>
          <a:p>
            <a:pPr eaLnBrk="1" fontAlgn="auto" hangingPunct="1">
              <a:spcAft>
                <a:spcPts val="0"/>
              </a:spcAft>
              <a:defRPr/>
            </a:pPr>
            <a:r>
              <a:rPr lang="en-US" sz="5600" dirty="0" smtClean="0">
                <a:solidFill>
                  <a:schemeClr val="tx1"/>
                </a:solidFill>
              </a:rPr>
              <a:t>September 10</a:t>
            </a:r>
            <a:r>
              <a:rPr lang="en-US" sz="5600" dirty="0" smtClean="0">
                <a:solidFill>
                  <a:schemeClr val="tx1"/>
                </a:solidFill>
                <a:ea typeface="+mn-ea"/>
                <a:cs typeface="+mn-cs"/>
              </a:rPr>
              <a:t>, 2019</a:t>
            </a:r>
            <a:endParaRPr lang="en-US" sz="5600" dirty="0">
              <a:solidFill>
                <a:schemeClr val="tx1"/>
              </a:solidFill>
              <a:ea typeface="+mn-ea"/>
              <a:cs typeface="+mn-cs"/>
            </a:endParaRPr>
          </a:p>
          <a:p>
            <a:pPr>
              <a:defRPr/>
            </a:pPr>
            <a:endParaRPr lang="en-US" dirty="0">
              <a:ea typeface="+mn-ea"/>
              <a:cs typeface="+mn-cs"/>
            </a:endParaRPr>
          </a:p>
        </p:txBody>
      </p:sp>
    </p:spTree>
    <p:extLst>
      <p:ext uri="{BB962C8B-B14F-4D97-AF65-F5344CB8AC3E}">
        <p14:creationId xmlns:p14="http://schemas.microsoft.com/office/powerpoint/2010/main" val="1284736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Requirement</a:t>
            </a:r>
          </a:p>
        </p:txBody>
      </p:sp>
      <p:sp>
        <p:nvSpPr>
          <p:cNvPr id="3" name="Content Placeholder 2"/>
          <p:cNvSpPr>
            <a:spLocks noGrp="1"/>
          </p:cNvSpPr>
          <p:nvPr>
            <p:ph idx="1"/>
          </p:nvPr>
        </p:nvSpPr>
        <p:spPr>
          <a:xfrm>
            <a:off x="628650" y="2398816"/>
            <a:ext cx="7886700" cy="3862285"/>
          </a:xfrm>
        </p:spPr>
        <p:txBody>
          <a:bodyPr/>
          <a:lstStyle/>
          <a:p>
            <a:r>
              <a:rPr lang="en-US" dirty="0"/>
              <a:t>Schools that test less than 95% will have achievement component modified to include non-tested students in denominator to get up to 95% tested, counted as not proficient</a:t>
            </a:r>
          </a:p>
          <a:p>
            <a:r>
              <a:rPr lang="en-US" dirty="0"/>
              <a:t>Schools that test at least 95% will see no change in this component between school grade and federal index </a:t>
            </a:r>
          </a:p>
        </p:txBody>
      </p:sp>
    </p:spTree>
    <p:extLst>
      <p:ext uri="{BB962C8B-B14F-4D97-AF65-F5344CB8AC3E}">
        <p14:creationId xmlns:p14="http://schemas.microsoft.com/office/powerpoint/2010/main" val="62062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74" y="725628"/>
            <a:ext cx="7886700" cy="793750"/>
          </a:xfrm>
        </p:spPr>
        <p:txBody>
          <a:bodyPr/>
          <a:lstStyle/>
          <a:p>
            <a:r>
              <a:rPr lang="en-US" dirty="0"/>
              <a:t>ELP Progress Component Calculation</a:t>
            </a:r>
          </a:p>
        </p:txBody>
      </p:sp>
      <p:sp>
        <p:nvSpPr>
          <p:cNvPr id="3" name="Content Placeholder 2"/>
          <p:cNvSpPr>
            <a:spLocks noGrp="1"/>
          </p:cNvSpPr>
          <p:nvPr>
            <p:ph idx="1"/>
          </p:nvPr>
        </p:nvSpPr>
        <p:spPr>
          <a:xfrm>
            <a:off x="120580" y="1848896"/>
            <a:ext cx="8912888" cy="4793063"/>
          </a:xfrm>
        </p:spPr>
        <p:txBody>
          <a:bodyPr>
            <a:noAutofit/>
          </a:bodyPr>
          <a:lstStyle/>
          <a:p>
            <a:r>
              <a:rPr lang="en-US" sz="2400" dirty="0"/>
              <a:t>The ELP Progress component is worth 100 </a:t>
            </a:r>
          </a:p>
          <a:p>
            <a:r>
              <a:rPr lang="en-US" sz="2400" b="1" dirty="0"/>
              <a:t>Denominator – </a:t>
            </a:r>
            <a:r>
              <a:rPr lang="en-US" sz="2400" dirty="0"/>
              <a:t>Students who are in kindergarten through 12</a:t>
            </a:r>
            <a:r>
              <a:rPr lang="en-US" sz="2400" baseline="30000" dirty="0"/>
              <a:t>th</a:t>
            </a:r>
            <a:r>
              <a:rPr lang="en-US" sz="2400" dirty="0"/>
              <a:t> grade and are full-year-enrolled in the school, with a valid current-year score and a valid prior-year score, and who have a valid combination of assessments</a:t>
            </a:r>
          </a:p>
          <a:p>
            <a:pPr lvl="1"/>
            <a:r>
              <a:rPr lang="en-US" altLang="en-US" sz="1800" dirty="0"/>
              <a:t>Alternate ACCESS to Alternate ACCESS</a:t>
            </a:r>
          </a:p>
          <a:p>
            <a:pPr lvl="1"/>
            <a:r>
              <a:rPr lang="en-US" sz="1800" dirty="0"/>
              <a:t>ACCESS for ELLs (2.0 and Kindergarten) to ACCESS for ELLs (2.0 and Kindergarten)</a:t>
            </a:r>
          </a:p>
          <a:p>
            <a:r>
              <a:rPr lang="en-US" altLang="en-US" sz="2400" b="1" dirty="0"/>
              <a:t>Numerator</a:t>
            </a:r>
            <a:r>
              <a:rPr lang="en-US" altLang="en-US" sz="2400" dirty="0"/>
              <a:t> – Students in the denominator that meet one of the following:</a:t>
            </a:r>
          </a:p>
          <a:p>
            <a:pPr lvl="1"/>
            <a:r>
              <a:rPr lang="en-US" sz="1800" dirty="0"/>
              <a:t>Increase one or more composite proficiency levels to the next highest whole number</a:t>
            </a:r>
          </a:p>
          <a:p>
            <a:pPr lvl="1"/>
            <a:r>
              <a:rPr lang="en-US" sz="1800" dirty="0"/>
              <a:t>Maintain a composite level of 4 or higher without decreasing a composite level</a:t>
            </a:r>
          </a:p>
          <a:p>
            <a:pPr lvl="1"/>
            <a:r>
              <a:rPr lang="en-US" sz="1800" dirty="0"/>
              <a:t>Alternate ACCESS - move up one composite scoring category or remain at Proficiency Level P1 (“Entering”) or above without decreasing a scoring category</a:t>
            </a:r>
          </a:p>
        </p:txBody>
      </p:sp>
    </p:spTree>
    <p:extLst>
      <p:ext uri="{BB962C8B-B14F-4D97-AF65-F5344CB8AC3E}">
        <p14:creationId xmlns:p14="http://schemas.microsoft.com/office/powerpoint/2010/main" val="12735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9225" y="576263"/>
            <a:ext cx="8829675" cy="793750"/>
          </a:xfrm>
        </p:spPr>
        <p:txBody>
          <a:bodyPr/>
          <a:lstStyle/>
          <a:p>
            <a:pPr algn="ctr"/>
            <a:r>
              <a:rPr altLang="en-US"/>
              <a:t>Federal Index</a:t>
            </a:r>
          </a:p>
        </p:txBody>
      </p:sp>
      <p:graphicFrame>
        <p:nvGraphicFramePr>
          <p:cNvPr id="4" name="Table 3"/>
          <p:cNvGraphicFramePr>
            <a:graphicFrameLocks noGrp="1"/>
          </p:cNvGraphicFramePr>
          <p:nvPr/>
        </p:nvGraphicFramePr>
        <p:xfrm>
          <a:off x="615950" y="1343025"/>
          <a:ext cx="7897813" cy="5207243"/>
        </p:xfrm>
        <a:graphic>
          <a:graphicData uri="http://schemas.openxmlformats.org/drawingml/2006/table">
            <a:tbl>
              <a:tblPr firstRow="1" firstCol="1" bandRow="1">
                <a:tableStyleId>{5C22544A-7EE6-4342-B048-85BDC9FD1C3A}</a:tableStyleId>
              </a:tblPr>
              <a:tblGrid>
                <a:gridCol w="3603482">
                  <a:extLst>
                    <a:ext uri="{9D8B030D-6E8A-4147-A177-3AD203B41FA5}">
                      <a16:colId xmlns:a16="http://schemas.microsoft.com/office/drawing/2014/main" xmlns="" val="20000"/>
                    </a:ext>
                  </a:extLst>
                </a:gridCol>
                <a:gridCol w="4294331">
                  <a:extLst>
                    <a:ext uri="{9D8B030D-6E8A-4147-A177-3AD203B41FA5}">
                      <a16:colId xmlns:a16="http://schemas.microsoft.com/office/drawing/2014/main" xmlns="" val="20001"/>
                    </a:ext>
                  </a:extLst>
                </a:gridCol>
              </a:tblGrid>
              <a:tr h="315446">
                <a:tc>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ESSA Indicator</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Florida Component</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15446">
                <a:tc rowSpan="6">
                  <a:txBody>
                    <a:bodyPr/>
                    <a:lstStyle/>
                    <a:p>
                      <a:pPr marL="0" marR="0">
                        <a:lnSpc>
                          <a:spcPct val="115000"/>
                        </a:lnSpc>
                        <a:spcBef>
                          <a:spcPts val="0"/>
                        </a:spcBef>
                        <a:spcAft>
                          <a:spcPts val="0"/>
                        </a:spcAft>
                      </a:pPr>
                      <a:r>
                        <a:rPr lang="en-US" sz="1800" dirty="0">
                          <a:solidFill>
                            <a:schemeClr val="tx1"/>
                          </a:solidFill>
                          <a:effectLst/>
                        </a:rPr>
                        <a:t>Academic Achievement – including Student Growth </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0" dirty="0">
                          <a:solidFill>
                            <a:schemeClr val="tx1"/>
                          </a:solidFill>
                          <a:effectLst/>
                        </a:rPr>
                        <a:t>English Language Arts (ELA) Achievement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5446">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Mathematics Achievement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5446">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Learning Gains ELA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5446">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Learning Gains Mathematics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5446">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Learning Gains Lowest 25% ELA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5446">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Learning Gains Lowest 25% Mathematics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98894">
                <a:tc>
                  <a:txBody>
                    <a:bodyPr/>
                    <a:lstStyle/>
                    <a:p>
                      <a:pPr marL="0" marR="0">
                        <a:lnSpc>
                          <a:spcPct val="115000"/>
                        </a:lnSpc>
                        <a:spcBef>
                          <a:spcPts val="0"/>
                        </a:spcBef>
                        <a:spcAft>
                          <a:spcPts val="0"/>
                        </a:spcAft>
                      </a:pPr>
                      <a:r>
                        <a:rPr lang="en-US" sz="1800" dirty="0">
                          <a:solidFill>
                            <a:schemeClr val="tx1"/>
                          </a:solidFill>
                          <a:effectLst/>
                        </a:rPr>
                        <a:t>Graduation Rate </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4-Year Graduation Rate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15446">
                <a:tc rowSpan="4">
                  <a:txBody>
                    <a:bodyPr/>
                    <a:lstStyle/>
                    <a:p>
                      <a:pPr marL="0" marR="0">
                        <a:lnSpc>
                          <a:spcPct val="115000"/>
                        </a:lnSpc>
                        <a:spcBef>
                          <a:spcPts val="0"/>
                        </a:spcBef>
                        <a:spcAft>
                          <a:spcPts val="0"/>
                        </a:spcAft>
                      </a:pPr>
                      <a:r>
                        <a:rPr lang="en-US" sz="1800" dirty="0">
                          <a:solidFill>
                            <a:schemeClr val="tx1"/>
                          </a:solidFill>
                          <a:effectLst/>
                        </a:rPr>
                        <a:t>School Quality or Student Success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Science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5446">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Social Studies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38700">
                <a:tc v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US" sz="1800" kern="1200" dirty="0">
                          <a:solidFill>
                            <a:schemeClr val="tx1"/>
                          </a:solidFill>
                          <a:effectLst/>
                          <a:latin typeface="+mn-lt"/>
                          <a:ea typeface="+mn-ea"/>
                          <a:cs typeface="+mn-cs"/>
                        </a:rPr>
                        <a:t>Middle School – Acceleration </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630892">
                <a:tc vMerge="1">
                  <a:txBody>
                    <a:bodyPr/>
                    <a:lstStyle/>
                    <a:p>
                      <a:endParaRPr lang="en-US"/>
                    </a:p>
                  </a:txBody>
                  <a:tcPr/>
                </a:tc>
                <a:tc>
                  <a:txBody>
                    <a:bodyPr/>
                    <a:lstStyle/>
                    <a:p>
                      <a:pPr marL="0" marR="0">
                        <a:lnSpc>
                          <a:spcPct val="115000"/>
                        </a:lnSpc>
                        <a:spcBef>
                          <a:spcPts val="0"/>
                        </a:spcBef>
                        <a:spcAft>
                          <a:spcPts val="0"/>
                        </a:spcAft>
                      </a:pPr>
                      <a:r>
                        <a:rPr lang="en-US" sz="1800" dirty="0">
                          <a:solidFill>
                            <a:schemeClr val="tx1"/>
                          </a:solidFill>
                          <a:effectLst/>
                        </a:rPr>
                        <a:t>High School – College and Career Acceleration</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899501">
                <a:tc>
                  <a:txBody>
                    <a:bodyPr/>
                    <a:lstStyle/>
                    <a:p>
                      <a:pPr marL="0" marR="0">
                        <a:lnSpc>
                          <a:spcPct val="115000"/>
                        </a:lnSpc>
                        <a:spcBef>
                          <a:spcPts val="0"/>
                        </a:spcBef>
                        <a:spcAft>
                          <a:spcPts val="0"/>
                        </a:spcAft>
                      </a:pPr>
                      <a:r>
                        <a:rPr lang="en-US" sz="1800" dirty="0">
                          <a:solidFill>
                            <a:schemeClr val="tx1"/>
                          </a:solidFill>
                          <a:effectLst/>
                        </a:rPr>
                        <a:t>Progress in Achieving English Language Proficiency (ELP) </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ELP Progress</a:t>
                      </a:r>
                    </a:p>
                    <a:p>
                      <a:pPr marL="0" marR="0">
                        <a:lnSpc>
                          <a:spcPct val="115000"/>
                        </a:lnSpc>
                        <a:spcBef>
                          <a:spcPts val="0"/>
                        </a:spcBef>
                        <a:spcAft>
                          <a:spcPts val="0"/>
                        </a:spcAft>
                      </a:pPr>
                      <a:r>
                        <a:rPr lang="en-US" sz="1800" dirty="0">
                          <a:solidFill>
                            <a:schemeClr val="tx1"/>
                          </a:solidFill>
                          <a:effectLst/>
                        </a:rPr>
                        <a:t>(new indicator for</a:t>
                      </a:r>
                      <a:r>
                        <a:rPr lang="en-US" sz="1800" baseline="0" dirty="0">
                          <a:solidFill>
                            <a:schemeClr val="tx1"/>
                          </a:solidFill>
                          <a:effectLst/>
                        </a:rPr>
                        <a:t> federal purposes</a:t>
                      </a:r>
                      <a:r>
                        <a:rPr lang="en-US"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18008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Index Calculation</a:t>
            </a:r>
          </a:p>
        </p:txBody>
      </p:sp>
      <p:sp>
        <p:nvSpPr>
          <p:cNvPr id="3" name="Content Placeholder 2"/>
          <p:cNvSpPr>
            <a:spLocks noGrp="1"/>
          </p:cNvSpPr>
          <p:nvPr>
            <p:ph idx="1"/>
          </p:nvPr>
        </p:nvSpPr>
        <p:spPr>
          <a:xfrm>
            <a:off x="628650" y="1760538"/>
            <a:ext cx="7886700" cy="4759015"/>
          </a:xfrm>
        </p:spPr>
        <p:txBody>
          <a:bodyPr>
            <a:normAutofit fontScale="92500" lnSpcReduction="20000"/>
          </a:bodyPr>
          <a:lstStyle/>
          <a:p>
            <a:r>
              <a:rPr lang="en-US" dirty="0"/>
              <a:t>Same student eligibility criteria as School Grades</a:t>
            </a:r>
          </a:p>
          <a:p>
            <a:pPr lvl="1"/>
            <a:r>
              <a:rPr lang="en-US" dirty="0"/>
              <a:t>This includes Alternative, ESE Centers, DJJ schools, and K-2 and K-3 feeder schools</a:t>
            </a:r>
          </a:p>
          <a:p>
            <a:r>
              <a:rPr lang="en-US" dirty="0"/>
              <a:t>Schools can get a Federal Index based on as little as one component</a:t>
            </a:r>
          </a:p>
          <a:p>
            <a:r>
              <a:rPr lang="en-US" dirty="0"/>
              <a:t>School-level Federal Index</a:t>
            </a:r>
          </a:p>
          <a:p>
            <a:pPr lvl="1"/>
            <a:r>
              <a:rPr lang="en-US" dirty="0"/>
              <a:t>Determines </a:t>
            </a:r>
            <a:r>
              <a:rPr lang="en-US" altLang="en-US" dirty="0"/>
              <a:t>if a school is in </a:t>
            </a:r>
            <a:r>
              <a:rPr lang="en-US" altLang="en-US" dirty="0" smtClean="0"/>
              <a:t>Comprehensive Support </a:t>
            </a:r>
            <a:r>
              <a:rPr lang="en-US" altLang="en-US" dirty="0"/>
              <a:t>and </a:t>
            </a:r>
            <a:r>
              <a:rPr lang="en-US" altLang="en-US" dirty="0" smtClean="0"/>
              <a:t>Improvement </a:t>
            </a:r>
            <a:r>
              <a:rPr lang="en-US" altLang="en-US" dirty="0"/>
              <a:t>(CS&amp;I)</a:t>
            </a:r>
            <a:endParaRPr lang="en-US" dirty="0"/>
          </a:p>
          <a:p>
            <a:r>
              <a:rPr lang="en-US" dirty="0"/>
              <a:t>Subgroup-level Federal Index</a:t>
            </a:r>
          </a:p>
          <a:p>
            <a:pPr lvl="1"/>
            <a:r>
              <a:rPr lang="en-US" dirty="0"/>
              <a:t>Subgroups Included</a:t>
            </a:r>
          </a:p>
          <a:p>
            <a:pPr lvl="2"/>
            <a:r>
              <a:rPr lang="en-US" dirty="0"/>
              <a:t>White, Black/African American, Hispanic, Asian, Native American, Multiracial, Pacific Islander, Students with Disabilities, Economically Disadvantaged, and English Language Learners. </a:t>
            </a:r>
          </a:p>
          <a:p>
            <a:pPr lvl="1"/>
            <a:r>
              <a:rPr lang="en-US" dirty="0"/>
              <a:t>Determines </a:t>
            </a:r>
            <a:r>
              <a:rPr lang="en-US" altLang="en-US" dirty="0"/>
              <a:t>if a school is in </a:t>
            </a:r>
            <a:r>
              <a:rPr lang="en-US" altLang="en-US" dirty="0" smtClean="0"/>
              <a:t>Targeted Support </a:t>
            </a:r>
            <a:r>
              <a:rPr lang="en-US" altLang="en-US" dirty="0"/>
              <a:t>and </a:t>
            </a:r>
            <a:r>
              <a:rPr lang="en-US" altLang="en-US" dirty="0" smtClean="0"/>
              <a:t>Improvement </a:t>
            </a:r>
            <a:r>
              <a:rPr lang="en-US" altLang="en-US" dirty="0"/>
              <a:t>(TS&amp;I)</a:t>
            </a:r>
          </a:p>
        </p:txBody>
      </p:sp>
    </p:spTree>
    <p:extLst>
      <p:ext uri="{BB962C8B-B14F-4D97-AF65-F5344CB8AC3E}">
        <p14:creationId xmlns:p14="http://schemas.microsoft.com/office/powerpoint/2010/main" val="123803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4013"/>
            <a:ext cx="7886700" cy="926525"/>
          </a:xfrm>
        </p:spPr>
        <p:txBody>
          <a:bodyPr>
            <a:normAutofit fontScale="90000"/>
          </a:bodyPr>
          <a:lstStyle/>
          <a:p>
            <a:pPr algn="ctr" eaLnBrk="1" hangingPunct="1"/>
            <a:r>
              <a:rPr altLang="en-US" dirty="0"/>
              <a:t>Federal Index</a:t>
            </a:r>
            <a:br>
              <a:rPr altLang="en-US" dirty="0"/>
            </a:br>
            <a:r>
              <a:rPr lang="en-US" altLang="en-US" dirty="0"/>
              <a:t>Possibility of 12 Components</a:t>
            </a:r>
            <a:endParaRPr altLang="en-US" dirty="0"/>
          </a:p>
        </p:txBody>
      </p:sp>
      <p:graphicFrame>
        <p:nvGraphicFramePr>
          <p:cNvPr id="4" name="Content Placeholder 3"/>
          <p:cNvGraphicFramePr>
            <a:graphicFrameLocks noGrp="1"/>
          </p:cNvGraphicFramePr>
          <p:nvPr>
            <p:ph idx="1"/>
            <p:extLst/>
          </p:nvPr>
        </p:nvGraphicFramePr>
        <p:xfrm>
          <a:off x="136497" y="1957996"/>
          <a:ext cx="1086108" cy="4366724"/>
        </p:xfrm>
        <a:graphic>
          <a:graphicData uri="http://schemas.openxmlformats.org/drawingml/2006/table">
            <a:tbl>
              <a:tblPr firstRow="1" bandRow="1">
                <a:tableStyleId>{5C22544A-7EE6-4342-B048-85BDC9FD1C3A}</a:tableStyleId>
              </a:tblPr>
              <a:tblGrid>
                <a:gridCol w="1086108">
                  <a:extLst>
                    <a:ext uri="{9D8B030D-6E8A-4147-A177-3AD203B41FA5}">
                      <a16:colId xmlns:a16="http://schemas.microsoft.com/office/drawing/2014/main" xmlns="" val="20000"/>
                    </a:ext>
                  </a:extLst>
                </a:gridCol>
              </a:tblGrid>
              <a:tr h="887324">
                <a:tc>
                  <a:txBody>
                    <a:bodyPr/>
                    <a:lstStyle/>
                    <a:p>
                      <a:pPr algn="ctr"/>
                      <a:r>
                        <a:rPr lang="en-US" sz="1300" dirty="0"/>
                        <a:t>English </a:t>
                      </a:r>
                    </a:p>
                    <a:p>
                      <a:pPr algn="ctr"/>
                      <a:r>
                        <a:rPr lang="en-US" sz="1300" dirty="0"/>
                        <a:t>Language Arts</a:t>
                      </a:r>
                    </a:p>
                  </a:txBody>
                  <a:tcPr marL="91473" marR="91473" marT="45700" marB="45700">
                    <a:solidFill>
                      <a:srgbClr val="CD9D2C"/>
                    </a:solidFill>
                  </a:tcPr>
                </a:tc>
                <a:extLst>
                  <a:ext uri="{0D108BD9-81ED-4DB2-BD59-A6C34878D82A}">
                    <a16:rowId xmlns:a16="http://schemas.microsoft.com/office/drawing/2014/main" xmlns="" val="10000"/>
                  </a:ext>
                </a:extLst>
              </a:tr>
              <a:tr h="1159800">
                <a:tc>
                  <a:txBody>
                    <a:bodyPr/>
                    <a:lstStyle/>
                    <a:p>
                      <a:pPr algn="ctr"/>
                      <a:r>
                        <a:rPr lang="en-US" sz="1300" dirty="0">
                          <a:solidFill>
                            <a:schemeClr val="bg1"/>
                          </a:solidFill>
                        </a:rPr>
                        <a:t>Achievement</a:t>
                      </a:r>
                    </a:p>
                    <a:p>
                      <a:pPr algn="ct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1"/>
                  </a:ext>
                </a:extLst>
              </a:tr>
              <a:tr h="1159800">
                <a:tc>
                  <a:txBody>
                    <a:bodyPr/>
                    <a:lstStyle/>
                    <a:p>
                      <a:pPr algn="ctr"/>
                      <a:r>
                        <a:rPr lang="en-US" sz="1300" dirty="0">
                          <a:solidFill>
                            <a:schemeClr val="bg1"/>
                          </a:solidFill>
                        </a:rPr>
                        <a:t>Learning</a:t>
                      </a:r>
                      <a:r>
                        <a:rPr lang="en-US" sz="1300" baseline="0" dirty="0">
                          <a:solidFill>
                            <a:schemeClr val="bg1"/>
                          </a:solidFill>
                        </a:rPr>
                        <a:t> Gains </a:t>
                      </a:r>
                    </a:p>
                    <a:p>
                      <a:pPr algn="ctr"/>
                      <a:r>
                        <a:rPr lang="en-US" sz="1300" baseline="0" dirty="0">
                          <a:solidFill>
                            <a:schemeClr val="bg1"/>
                          </a:solidFill>
                        </a:rPr>
                        <a:t>(</a:t>
                      </a: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2"/>
                  </a:ext>
                </a:extLst>
              </a:tr>
              <a:tr h="1159800">
                <a:tc>
                  <a:txBody>
                    <a:bodyPr/>
                    <a:lstStyle/>
                    <a:p>
                      <a:pPr algn="ctr"/>
                      <a:r>
                        <a:rPr lang="en-US" sz="1300" dirty="0">
                          <a:solidFill>
                            <a:schemeClr val="bg1"/>
                          </a:solidFill>
                        </a:rPr>
                        <a:t>Learning Gains of the </a:t>
                      </a:r>
                    </a:p>
                    <a:p>
                      <a:pPr algn="ctr"/>
                      <a:r>
                        <a:rPr lang="en-US" sz="1300" dirty="0">
                          <a:solidFill>
                            <a:schemeClr val="bg1"/>
                          </a:solidFill>
                        </a:rPr>
                        <a:t>Low 25%</a:t>
                      </a:r>
                      <a:endParaRPr lang="en-US" sz="1300" baseline="0" dirty="0">
                        <a:solidFill>
                          <a:schemeClr val="bg1"/>
                        </a:solidFill>
                      </a:endParaRPr>
                    </a:p>
                    <a:p>
                      <a:pPr algn="ct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3"/>
                  </a:ext>
                </a:extLst>
              </a:tr>
            </a:tbl>
          </a:graphicData>
        </a:graphic>
      </p:graphicFrame>
      <p:graphicFrame>
        <p:nvGraphicFramePr>
          <p:cNvPr id="6" name="Content Placeholder 3"/>
          <p:cNvGraphicFramePr>
            <a:graphicFrameLocks/>
          </p:cNvGraphicFramePr>
          <p:nvPr>
            <p:extLst/>
          </p:nvPr>
        </p:nvGraphicFramePr>
        <p:xfrm>
          <a:off x="1243906" y="1962303"/>
          <a:ext cx="1086397" cy="4366724"/>
        </p:xfrm>
        <a:graphic>
          <a:graphicData uri="http://schemas.openxmlformats.org/drawingml/2006/table">
            <a:tbl>
              <a:tblPr firstRow="1" bandRow="1">
                <a:tableStyleId>{5C22544A-7EE6-4342-B048-85BDC9FD1C3A}</a:tableStyleId>
              </a:tblPr>
              <a:tblGrid>
                <a:gridCol w="1086397">
                  <a:extLst>
                    <a:ext uri="{9D8B030D-6E8A-4147-A177-3AD203B41FA5}">
                      <a16:colId xmlns:a16="http://schemas.microsoft.com/office/drawing/2014/main" xmlns="" val="20000"/>
                    </a:ext>
                  </a:extLst>
                </a:gridCol>
              </a:tblGrid>
              <a:tr h="887999">
                <a:tc>
                  <a:txBody>
                    <a:bodyPr/>
                    <a:lstStyle/>
                    <a:p>
                      <a:pPr algn="ctr"/>
                      <a:r>
                        <a:rPr lang="en-US" sz="1300" dirty="0"/>
                        <a:t>Mathematics</a:t>
                      </a:r>
                    </a:p>
                  </a:txBody>
                  <a:tcPr marL="91473" marR="91473" marT="45700" marB="45700">
                    <a:solidFill>
                      <a:srgbClr val="CD9D2C"/>
                    </a:solidFill>
                  </a:tcPr>
                </a:tc>
                <a:extLst>
                  <a:ext uri="{0D108BD9-81ED-4DB2-BD59-A6C34878D82A}">
                    <a16:rowId xmlns:a16="http://schemas.microsoft.com/office/drawing/2014/main" xmlns="" val="10000"/>
                  </a:ext>
                </a:extLst>
              </a:tr>
              <a:tr h="1159575">
                <a:tc>
                  <a:txBody>
                    <a:bodyPr/>
                    <a:lstStyle/>
                    <a:p>
                      <a:pPr algn="ctr"/>
                      <a:r>
                        <a:rPr lang="en-US" sz="1300" dirty="0">
                          <a:solidFill>
                            <a:schemeClr val="bg1"/>
                          </a:solidFill>
                        </a:rPr>
                        <a:t>Achievement</a:t>
                      </a:r>
                    </a:p>
                    <a:p>
                      <a:pPr algn="ct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1"/>
                  </a:ext>
                </a:extLst>
              </a:tr>
              <a:tr h="1159575">
                <a:tc>
                  <a:txBody>
                    <a:bodyPr/>
                    <a:lstStyle/>
                    <a:p>
                      <a:pPr algn="ctr"/>
                      <a:r>
                        <a:rPr lang="en-US" sz="1300" dirty="0">
                          <a:solidFill>
                            <a:schemeClr val="bg1"/>
                          </a:solidFill>
                        </a:rPr>
                        <a:t>Learning</a:t>
                      </a:r>
                      <a:r>
                        <a:rPr lang="en-US" sz="1300" baseline="0" dirty="0">
                          <a:solidFill>
                            <a:schemeClr val="bg1"/>
                          </a:solidFill>
                        </a:rPr>
                        <a:t> Gains </a:t>
                      </a:r>
                    </a:p>
                    <a:p>
                      <a:pPr algn="ctr"/>
                      <a:r>
                        <a:rPr lang="en-US" sz="1300" baseline="0" dirty="0">
                          <a:solidFill>
                            <a:schemeClr val="bg1"/>
                          </a:solidFill>
                        </a:rPr>
                        <a:t>(</a:t>
                      </a: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2"/>
                  </a:ext>
                </a:extLst>
              </a:tr>
              <a:tr h="1159575">
                <a:tc>
                  <a:txBody>
                    <a:bodyPr/>
                    <a:lstStyle/>
                    <a:p>
                      <a:pPr algn="ctr"/>
                      <a:r>
                        <a:rPr lang="en-US" sz="1300" dirty="0">
                          <a:solidFill>
                            <a:schemeClr val="bg1"/>
                          </a:solidFill>
                        </a:rPr>
                        <a:t>Learning Gains of the </a:t>
                      </a:r>
                    </a:p>
                    <a:p>
                      <a:pPr algn="ctr"/>
                      <a:r>
                        <a:rPr lang="en-US" sz="1300" dirty="0">
                          <a:solidFill>
                            <a:schemeClr val="bg1"/>
                          </a:solidFill>
                        </a:rPr>
                        <a:t>Low 25%</a:t>
                      </a:r>
                      <a:endParaRPr lang="en-US" sz="1300" baseline="0" dirty="0">
                        <a:solidFill>
                          <a:schemeClr val="bg1"/>
                        </a:solidFill>
                      </a:endParaRPr>
                    </a:p>
                    <a:p>
                      <a:pPr algn="ct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3"/>
                  </a:ext>
                </a:extLst>
              </a:tr>
            </a:tbl>
          </a:graphicData>
        </a:graphic>
      </p:graphicFrame>
      <p:graphicFrame>
        <p:nvGraphicFramePr>
          <p:cNvPr id="7" name="Content Placeholder 3"/>
          <p:cNvGraphicFramePr>
            <a:graphicFrameLocks/>
          </p:cNvGraphicFramePr>
          <p:nvPr>
            <p:extLst/>
          </p:nvPr>
        </p:nvGraphicFramePr>
        <p:xfrm>
          <a:off x="2351604" y="1957996"/>
          <a:ext cx="1086398" cy="4366724"/>
        </p:xfrm>
        <a:graphic>
          <a:graphicData uri="http://schemas.openxmlformats.org/drawingml/2006/table">
            <a:tbl>
              <a:tblPr firstRow="1" bandRow="1">
                <a:tableStyleId>{5C22544A-7EE6-4342-B048-85BDC9FD1C3A}</a:tableStyleId>
              </a:tblPr>
              <a:tblGrid>
                <a:gridCol w="1086398">
                  <a:extLst>
                    <a:ext uri="{9D8B030D-6E8A-4147-A177-3AD203B41FA5}">
                      <a16:colId xmlns:a16="http://schemas.microsoft.com/office/drawing/2014/main" xmlns="" val="20000"/>
                    </a:ext>
                  </a:extLst>
                </a:gridCol>
              </a:tblGrid>
              <a:tr h="891731">
                <a:tc>
                  <a:txBody>
                    <a:bodyPr/>
                    <a:lstStyle/>
                    <a:p>
                      <a:pPr algn="ctr"/>
                      <a:r>
                        <a:rPr lang="en-US" sz="1300" dirty="0"/>
                        <a:t>Science</a:t>
                      </a:r>
                    </a:p>
                  </a:txBody>
                  <a:tcPr marL="91473" marR="91473" marT="45700" marB="45700">
                    <a:solidFill>
                      <a:srgbClr val="CD9D2C"/>
                    </a:solidFill>
                  </a:tcPr>
                </a:tc>
                <a:extLst>
                  <a:ext uri="{0D108BD9-81ED-4DB2-BD59-A6C34878D82A}">
                    <a16:rowId xmlns:a16="http://schemas.microsoft.com/office/drawing/2014/main" xmlns="" val="10000"/>
                  </a:ext>
                </a:extLst>
              </a:tr>
              <a:tr h="3474993">
                <a:tc>
                  <a:txBody>
                    <a:bodyPr/>
                    <a:lstStyle/>
                    <a:p>
                      <a:pPr algn="ctr"/>
                      <a:r>
                        <a:rPr lang="en-US" sz="1300" dirty="0">
                          <a:solidFill>
                            <a:schemeClr val="bg1"/>
                          </a:solidFill>
                        </a:rPr>
                        <a:t>Achievement</a:t>
                      </a:r>
                    </a:p>
                    <a:p>
                      <a:pPr algn="ct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1"/>
                  </a:ext>
                </a:extLst>
              </a:tr>
            </a:tbl>
          </a:graphicData>
        </a:graphic>
      </p:graphicFrame>
      <p:graphicFrame>
        <p:nvGraphicFramePr>
          <p:cNvPr id="8" name="Content Placeholder 3"/>
          <p:cNvGraphicFramePr>
            <a:graphicFrameLocks/>
          </p:cNvGraphicFramePr>
          <p:nvPr>
            <p:extLst/>
          </p:nvPr>
        </p:nvGraphicFramePr>
        <p:xfrm>
          <a:off x="3459303" y="1957996"/>
          <a:ext cx="1086397" cy="4366724"/>
        </p:xfrm>
        <a:graphic>
          <a:graphicData uri="http://schemas.openxmlformats.org/drawingml/2006/table">
            <a:tbl>
              <a:tblPr firstRow="1" bandRow="1">
                <a:tableStyleId>{5C22544A-7EE6-4342-B048-85BDC9FD1C3A}</a:tableStyleId>
              </a:tblPr>
              <a:tblGrid>
                <a:gridCol w="1086397">
                  <a:extLst>
                    <a:ext uri="{9D8B030D-6E8A-4147-A177-3AD203B41FA5}">
                      <a16:colId xmlns:a16="http://schemas.microsoft.com/office/drawing/2014/main" xmlns="" val="20000"/>
                    </a:ext>
                  </a:extLst>
                </a:gridCol>
              </a:tblGrid>
              <a:tr h="891731">
                <a:tc>
                  <a:txBody>
                    <a:bodyPr/>
                    <a:lstStyle/>
                    <a:p>
                      <a:pPr algn="ctr"/>
                      <a:r>
                        <a:rPr lang="en-US" sz="1300" dirty="0"/>
                        <a:t>Social Studies</a:t>
                      </a:r>
                    </a:p>
                  </a:txBody>
                  <a:tcPr marL="91473" marR="91473" marT="45700" marB="45700">
                    <a:solidFill>
                      <a:srgbClr val="CD9D2C"/>
                    </a:solidFill>
                  </a:tcPr>
                </a:tc>
                <a:extLst>
                  <a:ext uri="{0D108BD9-81ED-4DB2-BD59-A6C34878D82A}">
                    <a16:rowId xmlns:a16="http://schemas.microsoft.com/office/drawing/2014/main" xmlns="" val="10000"/>
                  </a:ext>
                </a:extLst>
              </a:tr>
              <a:tr h="3474993">
                <a:tc>
                  <a:txBody>
                    <a:bodyPr/>
                    <a:lstStyle/>
                    <a:p>
                      <a:pPr algn="ctr"/>
                      <a:r>
                        <a:rPr lang="en-US" sz="1300" dirty="0">
                          <a:solidFill>
                            <a:schemeClr val="bg1"/>
                          </a:solidFill>
                        </a:rPr>
                        <a:t>Achievement</a:t>
                      </a:r>
                    </a:p>
                    <a:p>
                      <a:pPr algn="ct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00A88D"/>
                    </a:solidFill>
                  </a:tcPr>
                </a:tc>
                <a:extLst>
                  <a:ext uri="{0D108BD9-81ED-4DB2-BD59-A6C34878D82A}">
                    <a16:rowId xmlns:a16="http://schemas.microsoft.com/office/drawing/2014/main" xmlns="" val="10001"/>
                  </a:ext>
                </a:extLst>
              </a:tr>
            </a:tbl>
          </a:graphicData>
        </a:graphic>
      </p:graphicFrame>
      <p:graphicFrame>
        <p:nvGraphicFramePr>
          <p:cNvPr id="9" name="Content Placeholder 3"/>
          <p:cNvGraphicFramePr>
            <a:graphicFrameLocks/>
          </p:cNvGraphicFramePr>
          <p:nvPr>
            <p:extLst/>
          </p:nvPr>
        </p:nvGraphicFramePr>
        <p:xfrm>
          <a:off x="5665424" y="1962303"/>
          <a:ext cx="1086397" cy="4366724"/>
        </p:xfrm>
        <a:graphic>
          <a:graphicData uri="http://schemas.openxmlformats.org/drawingml/2006/table">
            <a:tbl>
              <a:tblPr firstRow="1" bandRow="1">
                <a:tableStyleId>{5C22544A-7EE6-4342-B048-85BDC9FD1C3A}</a:tableStyleId>
              </a:tblPr>
              <a:tblGrid>
                <a:gridCol w="1086397">
                  <a:extLst>
                    <a:ext uri="{9D8B030D-6E8A-4147-A177-3AD203B41FA5}">
                      <a16:colId xmlns:a16="http://schemas.microsoft.com/office/drawing/2014/main" xmlns="" val="20000"/>
                    </a:ext>
                  </a:extLst>
                </a:gridCol>
              </a:tblGrid>
              <a:tr h="891731">
                <a:tc>
                  <a:txBody>
                    <a:bodyPr/>
                    <a:lstStyle/>
                    <a:p>
                      <a:pPr algn="ctr"/>
                      <a:r>
                        <a:rPr lang="en-US" sz="1300" dirty="0"/>
                        <a:t>Graduation Rate</a:t>
                      </a:r>
                    </a:p>
                  </a:txBody>
                  <a:tcPr marL="91473" marR="91473" marT="45700" marB="45700">
                    <a:solidFill>
                      <a:srgbClr val="CD9D2C"/>
                    </a:solidFill>
                  </a:tcPr>
                </a:tc>
                <a:extLst>
                  <a:ext uri="{0D108BD9-81ED-4DB2-BD59-A6C34878D82A}">
                    <a16:rowId xmlns:a16="http://schemas.microsoft.com/office/drawing/2014/main" xmlns="" val="10000"/>
                  </a:ext>
                </a:extLst>
              </a:tr>
              <a:tr h="3474993">
                <a:tc>
                  <a:txBody>
                    <a:bodyPr/>
                    <a:lstStyle/>
                    <a:p>
                      <a:pPr algn="ctr"/>
                      <a:r>
                        <a:rPr lang="en-US" sz="1300" dirty="0">
                          <a:solidFill>
                            <a:schemeClr val="bg1"/>
                          </a:solidFill>
                        </a:rPr>
                        <a:t>Overall,</a:t>
                      </a:r>
                      <a:r>
                        <a:rPr lang="en-US" sz="1300" baseline="0" dirty="0">
                          <a:solidFill>
                            <a:schemeClr val="bg1"/>
                          </a:solidFill>
                        </a:rPr>
                        <a:t> </a:t>
                      </a:r>
                    </a:p>
                    <a:p>
                      <a:pPr algn="ctr"/>
                      <a:r>
                        <a:rPr lang="en-US" sz="1300" baseline="0" dirty="0">
                          <a:solidFill>
                            <a:schemeClr val="bg1"/>
                          </a:solidFill>
                        </a:rPr>
                        <a:t>4-year Graduation Rate </a:t>
                      </a:r>
                    </a:p>
                    <a:p>
                      <a:pPr algn="ctr"/>
                      <a:r>
                        <a:rPr lang="en-US" sz="1300" baseline="0" dirty="0">
                          <a:solidFill>
                            <a:schemeClr val="bg1"/>
                          </a:solidFill>
                        </a:rPr>
                        <a:t>(</a:t>
                      </a: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262A63"/>
                    </a:solidFill>
                  </a:tcPr>
                </a:tc>
                <a:extLst>
                  <a:ext uri="{0D108BD9-81ED-4DB2-BD59-A6C34878D82A}">
                    <a16:rowId xmlns:a16="http://schemas.microsoft.com/office/drawing/2014/main" xmlns="" val="10001"/>
                  </a:ext>
                </a:extLst>
              </a:tr>
            </a:tbl>
          </a:graphicData>
        </a:graphic>
      </p:graphicFrame>
      <p:graphicFrame>
        <p:nvGraphicFramePr>
          <p:cNvPr id="10" name="Content Placeholder 3"/>
          <p:cNvGraphicFramePr>
            <a:graphicFrameLocks/>
          </p:cNvGraphicFramePr>
          <p:nvPr>
            <p:extLst/>
          </p:nvPr>
        </p:nvGraphicFramePr>
        <p:xfrm>
          <a:off x="6768484" y="1957996"/>
          <a:ext cx="1086398" cy="4366724"/>
        </p:xfrm>
        <a:graphic>
          <a:graphicData uri="http://schemas.openxmlformats.org/drawingml/2006/table">
            <a:tbl>
              <a:tblPr firstRow="1" bandRow="1">
                <a:tableStyleId>{5C22544A-7EE6-4342-B048-85BDC9FD1C3A}</a:tableStyleId>
              </a:tblPr>
              <a:tblGrid>
                <a:gridCol w="1086398">
                  <a:extLst>
                    <a:ext uri="{9D8B030D-6E8A-4147-A177-3AD203B41FA5}">
                      <a16:colId xmlns:a16="http://schemas.microsoft.com/office/drawing/2014/main" xmlns="" val="20000"/>
                    </a:ext>
                  </a:extLst>
                </a:gridCol>
              </a:tblGrid>
              <a:tr h="891731">
                <a:tc>
                  <a:txBody>
                    <a:bodyPr/>
                    <a:lstStyle/>
                    <a:p>
                      <a:pPr algn="ctr"/>
                      <a:r>
                        <a:rPr lang="en-US" sz="1300" dirty="0"/>
                        <a:t>College</a:t>
                      </a:r>
                      <a:r>
                        <a:rPr lang="en-US" sz="1300" baseline="0" dirty="0"/>
                        <a:t> and Career Acceleration</a:t>
                      </a:r>
                      <a:endParaRPr lang="en-US" sz="1300" dirty="0"/>
                    </a:p>
                  </a:txBody>
                  <a:tcPr marL="91473" marR="91473" marT="45700" marB="45700">
                    <a:solidFill>
                      <a:srgbClr val="CD9D2C"/>
                    </a:solidFill>
                  </a:tcPr>
                </a:tc>
                <a:extLst>
                  <a:ext uri="{0D108BD9-81ED-4DB2-BD59-A6C34878D82A}">
                    <a16:rowId xmlns:a16="http://schemas.microsoft.com/office/drawing/2014/main" xmlns="" val="10000"/>
                  </a:ext>
                </a:extLst>
              </a:tr>
              <a:tr h="3474993">
                <a:tc>
                  <a:txBody>
                    <a:bodyPr/>
                    <a:lstStyle/>
                    <a:p>
                      <a:pPr algn="ctr"/>
                      <a:r>
                        <a:rPr lang="en-US" sz="1300" dirty="0">
                          <a:solidFill>
                            <a:schemeClr val="bg1"/>
                          </a:solidFill>
                        </a:rPr>
                        <a:t>High School </a:t>
                      </a:r>
                    </a:p>
                    <a:p>
                      <a:pPr algn="ctr"/>
                      <a:r>
                        <a:rPr lang="en-US" sz="1300" baseline="0" dirty="0">
                          <a:solidFill>
                            <a:schemeClr val="bg1"/>
                          </a:solidFill>
                        </a:rPr>
                        <a:t>(AP, IB, AICE, dual enrollment or industry certification) </a:t>
                      </a:r>
                    </a:p>
                    <a:p>
                      <a:pPr algn="ctr"/>
                      <a:r>
                        <a:rPr lang="en-US" sz="1300" baseline="0" dirty="0">
                          <a:solidFill>
                            <a:schemeClr val="bg1"/>
                          </a:solidFill>
                        </a:rPr>
                        <a:t>(</a:t>
                      </a:r>
                      <a:r>
                        <a:rPr lang="en-US" sz="1300" dirty="0">
                          <a:solidFill>
                            <a:schemeClr val="bg1"/>
                          </a:solidFill>
                        </a:rPr>
                        <a:t>0% to</a:t>
                      </a:r>
                      <a:r>
                        <a:rPr lang="en-US" sz="1300" baseline="0" dirty="0">
                          <a:solidFill>
                            <a:schemeClr val="bg1"/>
                          </a:solidFill>
                        </a:rPr>
                        <a:t> 100%)</a:t>
                      </a:r>
                      <a:endParaRPr lang="en-US" sz="1300" dirty="0">
                        <a:solidFill>
                          <a:schemeClr val="bg1"/>
                        </a:solidFill>
                      </a:endParaRPr>
                    </a:p>
                  </a:txBody>
                  <a:tcPr marL="91473" marR="91473" marT="45700" marB="45700">
                    <a:solidFill>
                      <a:srgbClr val="262A63"/>
                    </a:solidFill>
                  </a:tcPr>
                </a:tc>
                <a:extLst>
                  <a:ext uri="{0D108BD9-81ED-4DB2-BD59-A6C34878D82A}">
                    <a16:rowId xmlns:a16="http://schemas.microsoft.com/office/drawing/2014/main" xmlns="" val="10001"/>
                  </a:ext>
                </a:extLst>
              </a:tr>
            </a:tbl>
          </a:graphicData>
        </a:graphic>
      </p:graphicFrame>
      <p:graphicFrame>
        <p:nvGraphicFramePr>
          <p:cNvPr id="11" name="Content Placeholder 3"/>
          <p:cNvGraphicFramePr>
            <a:graphicFrameLocks/>
          </p:cNvGraphicFramePr>
          <p:nvPr>
            <p:extLst/>
          </p:nvPr>
        </p:nvGraphicFramePr>
        <p:xfrm>
          <a:off x="4562363" y="1957996"/>
          <a:ext cx="1086398" cy="4366724"/>
        </p:xfrm>
        <a:graphic>
          <a:graphicData uri="http://schemas.openxmlformats.org/drawingml/2006/table">
            <a:tbl>
              <a:tblPr firstRow="1" bandRow="1">
                <a:tableStyleId>{5C22544A-7EE6-4342-B048-85BDC9FD1C3A}</a:tableStyleId>
              </a:tblPr>
              <a:tblGrid>
                <a:gridCol w="1086398">
                  <a:extLst>
                    <a:ext uri="{9D8B030D-6E8A-4147-A177-3AD203B41FA5}">
                      <a16:colId xmlns:a16="http://schemas.microsoft.com/office/drawing/2014/main" xmlns="" val="20000"/>
                    </a:ext>
                  </a:extLst>
                </a:gridCol>
              </a:tblGrid>
              <a:tr h="891731">
                <a:tc>
                  <a:txBody>
                    <a:bodyPr/>
                    <a:lstStyle/>
                    <a:p>
                      <a:pPr algn="ctr"/>
                      <a:r>
                        <a:rPr lang="en-US" sz="1300" dirty="0">
                          <a:solidFill>
                            <a:schemeClr val="bg1"/>
                          </a:solidFill>
                        </a:rPr>
                        <a:t>Middle School Acceleration</a:t>
                      </a:r>
                    </a:p>
                  </a:txBody>
                  <a:tcPr marL="91473" marR="91473" marT="45700" marB="45700">
                    <a:solidFill>
                      <a:srgbClr val="CD9D2C"/>
                    </a:solidFill>
                  </a:tcPr>
                </a:tc>
                <a:extLst>
                  <a:ext uri="{0D108BD9-81ED-4DB2-BD59-A6C34878D82A}">
                    <a16:rowId xmlns:a16="http://schemas.microsoft.com/office/drawing/2014/main" xmlns="" val="10000"/>
                  </a:ext>
                </a:extLst>
              </a:tr>
              <a:tr h="3474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mn-lt"/>
                        </a:rPr>
                        <a:t>Middle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mn-lt"/>
                        </a:rPr>
                        <a:t>(EOC or industry certification)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mn-lt"/>
                        </a:rPr>
                        <a:t>(0% to 100%)</a:t>
                      </a:r>
                      <a:endParaRPr lang="en-US" sz="1300" dirty="0">
                        <a:solidFill>
                          <a:schemeClr val="bg1"/>
                        </a:solidFill>
                      </a:endParaRPr>
                    </a:p>
                  </a:txBody>
                  <a:tcPr marL="91473" marR="91473" marT="45700" marB="45700">
                    <a:solidFill>
                      <a:srgbClr val="00A88D"/>
                    </a:solidFill>
                  </a:tcPr>
                </a:tc>
                <a:extLst>
                  <a:ext uri="{0D108BD9-81ED-4DB2-BD59-A6C34878D82A}">
                    <a16:rowId xmlns:a16="http://schemas.microsoft.com/office/drawing/2014/main" xmlns="" val="10001"/>
                  </a:ext>
                </a:extLst>
              </a:tr>
            </a:tbl>
          </a:graphicData>
        </a:graphic>
      </p:graphicFrame>
      <p:graphicFrame>
        <p:nvGraphicFramePr>
          <p:cNvPr id="19" name="Content Placeholder 3"/>
          <p:cNvGraphicFramePr>
            <a:graphicFrameLocks/>
          </p:cNvGraphicFramePr>
          <p:nvPr>
            <p:extLst/>
          </p:nvPr>
        </p:nvGraphicFramePr>
        <p:xfrm>
          <a:off x="7871545" y="1960867"/>
          <a:ext cx="1086398" cy="4366724"/>
        </p:xfrm>
        <a:graphic>
          <a:graphicData uri="http://schemas.openxmlformats.org/drawingml/2006/table">
            <a:tbl>
              <a:tblPr firstRow="1" bandRow="1">
                <a:tableStyleId>{5C22544A-7EE6-4342-B048-85BDC9FD1C3A}</a:tableStyleId>
              </a:tblPr>
              <a:tblGrid>
                <a:gridCol w="1086398">
                  <a:extLst>
                    <a:ext uri="{9D8B030D-6E8A-4147-A177-3AD203B41FA5}">
                      <a16:colId xmlns:a16="http://schemas.microsoft.com/office/drawing/2014/main" xmlns="" val="20000"/>
                    </a:ext>
                  </a:extLst>
                </a:gridCol>
              </a:tblGrid>
              <a:tr h="891731">
                <a:tc>
                  <a:txBody>
                    <a:bodyPr/>
                    <a:lstStyle/>
                    <a:p>
                      <a:pPr algn="ctr"/>
                      <a:r>
                        <a:rPr lang="en-US" sz="1300" dirty="0"/>
                        <a:t>English Language</a:t>
                      </a:r>
                      <a:r>
                        <a:rPr lang="en-US" sz="1300" baseline="0" dirty="0"/>
                        <a:t> </a:t>
                      </a:r>
                      <a:r>
                        <a:rPr lang="en-US" sz="1300" dirty="0"/>
                        <a:t>Proficiency Progress</a:t>
                      </a:r>
                    </a:p>
                  </a:txBody>
                  <a:tcPr marL="91473" marR="91473" marT="45700" marB="45700">
                    <a:solidFill>
                      <a:srgbClr val="CD9D2C"/>
                    </a:solidFill>
                  </a:tcPr>
                </a:tc>
                <a:extLst>
                  <a:ext uri="{0D108BD9-81ED-4DB2-BD59-A6C34878D82A}">
                    <a16:rowId xmlns:a16="http://schemas.microsoft.com/office/drawing/2014/main" xmlns="" val="10000"/>
                  </a:ext>
                </a:extLst>
              </a:tr>
              <a:tr h="3474993">
                <a:tc>
                  <a:txBody>
                    <a:bodyPr/>
                    <a:lstStyle/>
                    <a:p>
                      <a:pPr algn="ctr"/>
                      <a:r>
                        <a:rPr lang="en-US" sz="1300" dirty="0">
                          <a:solidFill>
                            <a:schemeClr val="bg1"/>
                          </a:solidFill>
                        </a:rPr>
                        <a:t>Progress of English Language Learners in Achieving English Language Proficiency (0% to 100%)</a:t>
                      </a:r>
                    </a:p>
                  </a:txBody>
                  <a:tcPr marL="91473" marR="91473" marT="45700" marB="45700">
                    <a:solidFill>
                      <a:srgbClr val="CD9D2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8496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anim calcmode="lin" valueType="num">
                                      <p:cBhvr>
                                        <p:cTn id="38" dur="2000" fill="hold"/>
                                        <p:tgtEl>
                                          <p:spTgt spid="19"/>
                                        </p:tgtEl>
                                        <p:attrNameLst>
                                          <p:attrName>ppt_w</p:attrName>
                                        </p:attrNameLst>
                                      </p:cBhvr>
                                      <p:tavLst>
                                        <p:tav tm="0" fmla="#ppt_w*sin(2.5*pi*$)">
                                          <p:val>
                                            <p:fltVal val="0"/>
                                          </p:val>
                                        </p:tav>
                                        <p:tav tm="100000">
                                          <p:val>
                                            <p:fltVal val="1"/>
                                          </p:val>
                                        </p:tav>
                                      </p:tavLst>
                                    </p:anim>
                                    <p:anim calcmode="lin" valueType="num">
                                      <p:cBhvr>
                                        <p:cTn id="3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909"/>
            <a:ext cx="9144000" cy="446374"/>
          </a:xfrm>
        </p:spPr>
        <p:txBody>
          <a:bodyPr>
            <a:noAutofit/>
          </a:bodyPr>
          <a:lstStyle/>
          <a:p>
            <a:pPr algn="ctr"/>
            <a:r>
              <a:rPr lang="en-US" sz="2800" dirty="0"/>
              <a:t>Examples for Calculating the Federal Index</a:t>
            </a:r>
          </a:p>
        </p:txBody>
      </p:sp>
      <p:graphicFrame>
        <p:nvGraphicFramePr>
          <p:cNvPr id="4" name="Content Placeholder 3"/>
          <p:cNvGraphicFramePr>
            <a:graphicFrameLocks/>
          </p:cNvGraphicFramePr>
          <p:nvPr>
            <p:extLst/>
          </p:nvPr>
        </p:nvGraphicFramePr>
        <p:xfrm>
          <a:off x="152129" y="1218388"/>
          <a:ext cx="1088136" cy="3611881"/>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3939">
                <a:tc>
                  <a:txBody>
                    <a:bodyPr/>
                    <a:lstStyle/>
                    <a:p>
                      <a:pPr algn="ctr"/>
                      <a:r>
                        <a:rPr lang="en-US" sz="1300" dirty="0"/>
                        <a:t>English </a:t>
                      </a:r>
                    </a:p>
                    <a:p>
                      <a:pPr algn="ctr"/>
                      <a:r>
                        <a:rPr lang="en-US" sz="1300" dirty="0"/>
                        <a:t>Language Arts</a:t>
                      </a:r>
                    </a:p>
                  </a:txBody>
                  <a:tcPr marL="91473" marR="91473" marT="45700" marB="45700">
                    <a:solidFill>
                      <a:srgbClr val="CD9D2C"/>
                    </a:solidFill>
                  </a:tcPr>
                </a:tc>
                <a:extLst>
                  <a:ext uri="{0D108BD9-81ED-4DB2-BD59-A6C34878D82A}">
                    <a16:rowId xmlns:a16="http://schemas.microsoft.com/office/drawing/2014/main" xmlns="" val="10000"/>
                  </a:ext>
                </a:extLst>
              </a:tr>
              <a:tr h="959314">
                <a:tc>
                  <a:txBody>
                    <a:bodyPr/>
                    <a:lstStyle/>
                    <a:p>
                      <a:pPr algn="ctr"/>
                      <a:r>
                        <a:rPr lang="en-US" sz="1300" dirty="0">
                          <a:solidFill>
                            <a:schemeClr val="bg1"/>
                          </a:solidFill>
                        </a:rPr>
                        <a:t>Achievement</a:t>
                      </a:r>
                    </a:p>
                    <a:p>
                      <a:pPr algn="ctr"/>
                      <a:r>
                        <a:rPr lang="en-US" sz="1600" b="1" dirty="0">
                          <a:solidFill>
                            <a:schemeClr val="bg1"/>
                          </a:solidFill>
                        </a:rPr>
                        <a:t>41%</a:t>
                      </a:r>
                    </a:p>
                  </a:txBody>
                  <a:tcPr marL="91473" marR="91473" marT="45700" marB="45700">
                    <a:solidFill>
                      <a:srgbClr val="00689B"/>
                    </a:solidFill>
                  </a:tcPr>
                </a:tc>
                <a:extLst>
                  <a:ext uri="{0D108BD9-81ED-4DB2-BD59-A6C34878D82A}">
                    <a16:rowId xmlns:a16="http://schemas.microsoft.com/office/drawing/2014/main" xmlns="" val="10001"/>
                  </a:ext>
                </a:extLst>
              </a:tr>
              <a:tr h="959314">
                <a:tc>
                  <a:txBody>
                    <a:bodyPr/>
                    <a:lstStyle/>
                    <a:p>
                      <a:pPr algn="ctr"/>
                      <a:r>
                        <a:rPr lang="en-US" sz="1300" dirty="0">
                          <a:solidFill>
                            <a:schemeClr val="bg1"/>
                          </a:solidFill>
                        </a:rPr>
                        <a:t>Learning</a:t>
                      </a:r>
                      <a:r>
                        <a:rPr lang="en-US" sz="1300" baseline="0" dirty="0">
                          <a:solidFill>
                            <a:schemeClr val="bg1"/>
                          </a:solidFill>
                        </a:rPr>
                        <a:t> Gains </a:t>
                      </a:r>
                    </a:p>
                    <a:p>
                      <a:pPr algn="ctr"/>
                      <a:r>
                        <a:rPr lang="en-US" sz="1600" b="1" baseline="0" dirty="0">
                          <a:solidFill>
                            <a:schemeClr val="bg1"/>
                          </a:solidFill>
                        </a:rPr>
                        <a:t>60%</a:t>
                      </a:r>
                      <a:endParaRPr lang="en-US" sz="1600" b="1"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2"/>
                  </a:ext>
                </a:extLst>
              </a:tr>
              <a:tr h="959314">
                <a:tc>
                  <a:txBody>
                    <a:bodyPr/>
                    <a:lstStyle/>
                    <a:p>
                      <a:pPr algn="ctr"/>
                      <a:r>
                        <a:rPr lang="en-US" sz="1300" dirty="0">
                          <a:solidFill>
                            <a:schemeClr val="bg1"/>
                          </a:solidFill>
                        </a:rPr>
                        <a:t>Learning Gains of the </a:t>
                      </a:r>
                    </a:p>
                    <a:p>
                      <a:pPr algn="ctr"/>
                      <a:r>
                        <a:rPr lang="en-US" sz="1300" dirty="0">
                          <a:solidFill>
                            <a:schemeClr val="bg1"/>
                          </a:solidFill>
                        </a:rPr>
                        <a:t>Low 25%</a:t>
                      </a:r>
                      <a:endParaRPr lang="en-US" sz="1300" baseline="0" dirty="0">
                        <a:solidFill>
                          <a:schemeClr val="bg1"/>
                        </a:solidFill>
                      </a:endParaRPr>
                    </a:p>
                    <a:p>
                      <a:pPr algn="ctr"/>
                      <a:r>
                        <a:rPr lang="en-US" sz="1600" b="1" dirty="0">
                          <a:solidFill>
                            <a:schemeClr val="bg1"/>
                          </a:solidFill>
                        </a:rPr>
                        <a:t>53%</a:t>
                      </a:r>
                    </a:p>
                  </a:txBody>
                  <a:tcPr marL="91473" marR="91473" marT="45700" marB="45700">
                    <a:solidFill>
                      <a:srgbClr val="00689B"/>
                    </a:solidFill>
                  </a:tcPr>
                </a:tc>
                <a:extLst>
                  <a:ext uri="{0D108BD9-81ED-4DB2-BD59-A6C34878D82A}">
                    <a16:rowId xmlns:a16="http://schemas.microsoft.com/office/drawing/2014/main" xmlns="" val="10003"/>
                  </a:ext>
                </a:extLst>
              </a:tr>
            </a:tbl>
          </a:graphicData>
        </a:graphic>
      </p:graphicFrame>
      <p:graphicFrame>
        <p:nvGraphicFramePr>
          <p:cNvPr id="5" name="Content Placeholder 3"/>
          <p:cNvGraphicFramePr>
            <a:graphicFrameLocks/>
          </p:cNvGraphicFramePr>
          <p:nvPr>
            <p:extLst/>
          </p:nvPr>
        </p:nvGraphicFramePr>
        <p:xfrm>
          <a:off x="1245839" y="1218388"/>
          <a:ext cx="1088136" cy="3611881"/>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4497">
                <a:tc>
                  <a:txBody>
                    <a:bodyPr/>
                    <a:lstStyle/>
                    <a:p>
                      <a:pPr algn="ctr"/>
                      <a:r>
                        <a:rPr lang="en-US" sz="1300" dirty="0"/>
                        <a:t>Mathematics</a:t>
                      </a:r>
                    </a:p>
                  </a:txBody>
                  <a:tcPr marL="91473" marR="91473" marT="45700" marB="45700">
                    <a:solidFill>
                      <a:srgbClr val="CD9D2C"/>
                    </a:solidFill>
                  </a:tcPr>
                </a:tc>
                <a:extLst>
                  <a:ext uri="{0D108BD9-81ED-4DB2-BD59-A6C34878D82A}">
                    <a16:rowId xmlns:a16="http://schemas.microsoft.com/office/drawing/2014/main" xmlns="" val="10000"/>
                  </a:ext>
                </a:extLst>
              </a:tr>
              <a:tr h="959128">
                <a:tc>
                  <a:txBody>
                    <a:bodyPr/>
                    <a:lstStyle/>
                    <a:p>
                      <a:pPr algn="ctr"/>
                      <a:r>
                        <a:rPr lang="en-US" sz="1300" dirty="0">
                          <a:solidFill>
                            <a:schemeClr val="bg1"/>
                          </a:solidFill>
                        </a:rPr>
                        <a:t>Achievement</a:t>
                      </a:r>
                    </a:p>
                    <a:p>
                      <a:pPr algn="ctr"/>
                      <a:r>
                        <a:rPr lang="en-US" sz="1600" b="1" dirty="0">
                          <a:solidFill>
                            <a:schemeClr val="bg1"/>
                          </a:solidFill>
                        </a:rPr>
                        <a:t>40%</a:t>
                      </a:r>
                    </a:p>
                  </a:txBody>
                  <a:tcPr marL="91473" marR="91473" marT="45700" marB="45700">
                    <a:solidFill>
                      <a:srgbClr val="00689B"/>
                    </a:solidFill>
                  </a:tcPr>
                </a:tc>
                <a:extLst>
                  <a:ext uri="{0D108BD9-81ED-4DB2-BD59-A6C34878D82A}">
                    <a16:rowId xmlns:a16="http://schemas.microsoft.com/office/drawing/2014/main" xmlns="" val="10001"/>
                  </a:ext>
                </a:extLst>
              </a:tr>
              <a:tr h="959128">
                <a:tc>
                  <a:txBody>
                    <a:bodyPr/>
                    <a:lstStyle/>
                    <a:p>
                      <a:pPr algn="ctr"/>
                      <a:r>
                        <a:rPr lang="en-US" sz="1300" dirty="0">
                          <a:solidFill>
                            <a:schemeClr val="bg1"/>
                          </a:solidFill>
                        </a:rPr>
                        <a:t>Learning</a:t>
                      </a:r>
                      <a:r>
                        <a:rPr lang="en-US" sz="1300" baseline="0" dirty="0">
                          <a:solidFill>
                            <a:schemeClr val="bg1"/>
                          </a:solidFill>
                        </a:rPr>
                        <a:t> Gains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55%</a:t>
                      </a:r>
                    </a:p>
                    <a:p>
                      <a:pPr algn="ctr"/>
                      <a:endParaRPr lang="en-US" sz="1300" baseline="0" dirty="0">
                        <a:solidFill>
                          <a:schemeClr val="bg1"/>
                        </a:solidFill>
                      </a:endParaRPr>
                    </a:p>
                  </a:txBody>
                  <a:tcPr marL="91473" marR="91473" marT="45700" marB="45700">
                    <a:solidFill>
                      <a:srgbClr val="00689B"/>
                    </a:solidFill>
                  </a:tcPr>
                </a:tc>
                <a:extLst>
                  <a:ext uri="{0D108BD9-81ED-4DB2-BD59-A6C34878D82A}">
                    <a16:rowId xmlns:a16="http://schemas.microsoft.com/office/drawing/2014/main" xmlns="" val="10002"/>
                  </a:ext>
                </a:extLst>
              </a:tr>
              <a:tr h="959128">
                <a:tc>
                  <a:txBody>
                    <a:bodyPr/>
                    <a:lstStyle/>
                    <a:p>
                      <a:pPr algn="ctr"/>
                      <a:r>
                        <a:rPr lang="en-US" sz="1300" dirty="0">
                          <a:solidFill>
                            <a:schemeClr val="bg1"/>
                          </a:solidFill>
                        </a:rPr>
                        <a:t>Learning Gains of the </a:t>
                      </a:r>
                    </a:p>
                    <a:p>
                      <a:pPr algn="ctr"/>
                      <a:r>
                        <a:rPr lang="en-US" sz="1300" dirty="0">
                          <a:solidFill>
                            <a:schemeClr val="bg1"/>
                          </a:solidFill>
                        </a:rPr>
                        <a:t>Low 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53%</a:t>
                      </a:r>
                    </a:p>
                  </a:txBody>
                  <a:tcPr marL="91473" marR="91473" marT="45700" marB="45700">
                    <a:solidFill>
                      <a:srgbClr val="00689B"/>
                    </a:solidFill>
                  </a:tcPr>
                </a:tc>
                <a:extLst>
                  <a:ext uri="{0D108BD9-81ED-4DB2-BD59-A6C34878D82A}">
                    <a16:rowId xmlns:a16="http://schemas.microsoft.com/office/drawing/2014/main" xmlns="" val="10003"/>
                  </a:ext>
                </a:extLst>
              </a:tr>
            </a:tbl>
          </a:graphicData>
        </a:graphic>
      </p:graphicFrame>
      <p:graphicFrame>
        <p:nvGraphicFramePr>
          <p:cNvPr id="6" name="Content Placeholder 3"/>
          <p:cNvGraphicFramePr>
            <a:graphicFrameLocks/>
          </p:cNvGraphicFramePr>
          <p:nvPr>
            <p:extLst/>
          </p:nvPr>
        </p:nvGraphicFramePr>
        <p:xfrm>
          <a:off x="2344276" y="1218388"/>
          <a:ext cx="1088136" cy="3611880"/>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7584">
                <a:tc>
                  <a:txBody>
                    <a:bodyPr/>
                    <a:lstStyle/>
                    <a:p>
                      <a:pPr algn="ctr"/>
                      <a:r>
                        <a:rPr lang="en-US" sz="1300" dirty="0"/>
                        <a:t>Science</a:t>
                      </a:r>
                    </a:p>
                  </a:txBody>
                  <a:tcPr marL="91473" marR="91473" marT="45700" marB="45700">
                    <a:solidFill>
                      <a:srgbClr val="CD9D2C"/>
                    </a:solidFill>
                  </a:tcPr>
                </a:tc>
                <a:extLst>
                  <a:ext uri="{0D108BD9-81ED-4DB2-BD59-A6C34878D82A}">
                    <a16:rowId xmlns:a16="http://schemas.microsoft.com/office/drawing/2014/main" xmlns="" val="10000"/>
                  </a:ext>
                </a:extLst>
              </a:tr>
              <a:tr h="2874296">
                <a:tc>
                  <a:txBody>
                    <a:bodyPr/>
                    <a:lstStyle/>
                    <a:p>
                      <a:pPr algn="ctr"/>
                      <a:r>
                        <a:rPr lang="en-US" sz="1300" dirty="0">
                          <a:solidFill>
                            <a:schemeClr val="bg1"/>
                          </a:solidFill>
                        </a:rPr>
                        <a:t>Achievement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36%</a:t>
                      </a:r>
                    </a:p>
                  </a:txBody>
                  <a:tcPr marL="91473" marR="91473" marT="45700" marB="45700">
                    <a:solidFill>
                      <a:srgbClr val="00689B"/>
                    </a:solidFill>
                  </a:tcPr>
                </a:tc>
                <a:extLst>
                  <a:ext uri="{0D108BD9-81ED-4DB2-BD59-A6C34878D82A}">
                    <a16:rowId xmlns:a16="http://schemas.microsoft.com/office/drawing/2014/main" xmlns="" val="10001"/>
                  </a:ext>
                </a:extLst>
              </a:tr>
            </a:tbl>
          </a:graphicData>
        </a:graphic>
      </p:graphicFrame>
      <p:graphicFrame>
        <p:nvGraphicFramePr>
          <p:cNvPr id="7" name="Content Placeholder 3"/>
          <p:cNvGraphicFramePr>
            <a:graphicFrameLocks/>
          </p:cNvGraphicFramePr>
          <p:nvPr>
            <p:extLst/>
          </p:nvPr>
        </p:nvGraphicFramePr>
        <p:xfrm>
          <a:off x="3442713" y="1218388"/>
          <a:ext cx="1088136" cy="3611880"/>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7584">
                <a:tc>
                  <a:txBody>
                    <a:bodyPr/>
                    <a:lstStyle/>
                    <a:p>
                      <a:pPr algn="ctr"/>
                      <a:r>
                        <a:rPr lang="en-US" sz="1300" dirty="0"/>
                        <a:t>Social Studies</a:t>
                      </a:r>
                    </a:p>
                  </a:txBody>
                  <a:tcPr marL="91473" marR="91473" marT="45700" marB="45700">
                    <a:solidFill>
                      <a:srgbClr val="CD9D2C"/>
                    </a:solidFill>
                  </a:tcPr>
                </a:tc>
                <a:extLst>
                  <a:ext uri="{0D108BD9-81ED-4DB2-BD59-A6C34878D82A}">
                    <a16:rowId xmlns:a16="http://schemas.microsoft.com/office/drawing/2014/main" xmlns="" val="10000"/>
                  </a:ext>
                </a:extLst>
              </a:tr>
              <a:tr h="2874296">
                <a:tc>
                  <a:txBody>
                    <a:bodyPr/>
                    <a:lstStyle/>
                    <a:p>
                      <a:pPr algn="ctr"/>
                      <a:r>
                        <a:rPr lang="en-US" sz="1300" dirty="0">
                          <a:solidFill>
                            <a:schemeClr val="bg1"/>
                          </a:solidFill>
                        </a:rPr>
                        <a:t>Achievement</a:t>
                      </a:r>
                    </a:p>
                    <a:p>
                      <a:pPr algn="ctr"/>
                      <a:endParaRPr lang="en-US" sz="1300" dirty="0">
                        <a:solidFill>
                          <a:schemeClr val="bg1"/>
                        </a:solidFill>
                      </a:endParaRPr>
                    </a:p>
                    <a:p>
                      <a:pPr algn="ctr"/>
                      <a:r>
                        <a:rPr lang="en-US" sz="1600" b="1" dirty="0">
                          <a:solidFill>
                            <a:schemeClr val="bg1"/>
                          </a:solidFill>
                        </a:rPr>
                        <a:t>53%</a:t>
                      </a:r>
                    </a:p>
                  </a:txBody>
                  <a:tcPr marL="91473" marR="91473" marT="45700" marB="45700">
                    <a:solidFill>
                      <a:srgbClr val="00A88D"/>
                    </a:solidFill>
                  </a:tcPr>
                </a:tc>
                <a:extLst>
                  <a:ext uri="{0D108BD9-81ED-4DB2-BD59-A6C34878D82A}">
                    <a16:rowId xmlns:a16="http://schemas.microsoft.com/office/drawing/2014/main" xmlns="" val="10001"/>
                  </a:ext>
                </a:extLst>
              </a:tr>
            </a:tbl>
          </a:graphicData>
        </a:graphic>
      </p:graphicFrame>
      <p:graphicFrame>
        <p:nvGraphicFramePr>
          <p:cNvPr id="8" name="Content Placeholder 3"/>
          <p:cNvGraphicFramePr>
            <a:graphicFrameLocks/>
          </p:cNvGraphicFramePr>
          <p:nvPr>
            <p:extLst/>
          </p:nvPr>
        </p:nvGraphicFramePr>
        <p:xfrm>
          <a:off x="5639587" y="1218388"/>
          <a:ext cx="1088136" cy="3611880"/>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7584">
                <a:tc>
                  <a:txBody>
                    <a:bodyPr/>
                    <a:lstStyle/>
                    <a:p>
                      <a:pPr algn="ctr"/>
                      <a:r>
                        <a:rPr lang="en-US" sz="1300" dirty="0"/>
                        <a:t>Graduation Rate</a:t>
                      </a:r>
                    </a:p>
                  </a:txBody>
                  <a:tcPr marL="91473" marR="91473" marT="45700" marB="45700">
                    <a:solidFill>
                      <a:srgbClr val="CD9D2C"/>
                    </a:solidFill>
                  </a:tcPr>
                </a:tc>
                <a:extLst>
                  <a:ext uri="{0D108BD9-81ED-4DB2-BD59-A6C34878D82A}">
                    <a16:rowId xmlns:a16="http://schemas.microsoft.com/office/drawing/2014/main" xmlns="" val="10000"/>
                  </a:ext>
                </a:extLst>
              </a:tr>
              <a:tr h="2874296">
                <a:tc>
                  <a:txBody>
                    <a:bodyPr/>
                    <a:lstStyle/>
                    <a:p>
                      <a:pPr algn="ctr"/>
                      <a:r>
                        <a:rPr lang="en-US" sz="1300" dirty="0">
                          <a:solidFill>
                            <a:schemeClr val="bg1"/>
                          </a:solidFill>
                        </a:rPr>
                        <a:t>Overall,</a:t>
                      </a:r>
                      <a:r>
                        <a:rPr lang="en-US" sz="1300" baseline="0" dirty="0">
                          <a:solidFill>
                            <a:schemeClr val="bg1"/>
                          </a:solidFill>
                        </a:rPr>
                        <a:t> </a:t>
                      </a:r>
                    </a:p>
                    <a:p>
                      <a:pPr algn="ctr"/>
                      <a:r>
                        <a:rPr lang="en-US" sz="1300" baseline="0" dirty="0">
                          <a:solidFill>
                            <a:schemeClr val="bg1"/>
                          </a:solidFill>
                        </a:rPr>
                        <a:t>4-year Graduation Rate </a:t>
                      </a:r>
                    </a:p>
                    <a:p>
                      <a:pPr algn="ctr"/>
                      <a:endParaRPr lang="en-US" sz="1600" b="1" baseline="0" dirty="0">
                        <a:solidFill>
                          <a:schemeClr val="bg1"/>
                        </a:solidFill>
                      </a:endParaRPr>
                    </a:p>
                    <a:p>
                      <a:pPr algn="ctr"/>
                      <a:r>
                        <a:rPr lang="en-US" sz="1600" b="1" baseline="0" dirty="0">
                          <a:solidFill>
                            <a:schemeClr val="bg1"/>
                          </a:solidFill>
                        </a:rPr>
                        <a:t>74%</a:t>
                      </a:r>
                    </a:p>
                  </a:txBody>
                  <a:tcPr marL="91473" marR="91473" marT="45700" marB="45700">
                    <a:solidFill>
                      <a:srgbClr val="262A63"/>
                    </a:solidFill>
                  </a:tcPr>
                </a:tc>
                <a:extLst>
                  <a:ext uri="{0D108BD9-81ED-4DB2-BD59-A6C34878D82A}">
                    <a16:rowId xmlns:a16="http://schemas.microsoft.com/office/drawing/2014/main" xmlns="" val="10001"/>
                  </a:ext>
                </a:extLst>
              </a:tr>
            </a:tbl>
          </a:graphicData>
        </a:graphic>
      </p:graphicFrame>
      <p:graphicFrame>
        <p:nvGraphicFramePr>
          <p:cNvPr id="9" name="Content Placeholder 3"/>
          <p:cNvGraphicFramePr>
            <a:graphicFrameLocks/>
          </p:cNvGraphicFramePr>
          <p:nvPr>
            <p:extLst/>
          </p:nvPr>
        </p:nvGraphicFramePr>
        <p:xfrm>
          <a:off x="6738024" y="1211283"/>
          <a:ext cx="1088136" cy="3611880"/>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7584">
                <a:tc>
                  <a:txBody>
                    <a:bodyPr/>
                    <a:lstStyle/>
                    <a:p>
                      <a:pPr algn="ctr"/>
                      <a:r>
                        <a:rPr lang="en-US" sz="1300" dirty="0"/>
                        <a:t>College</a:t>
                      </a:r>
                      <a:r>
                        <a:rPr lang="en-US" sz="1300" baseline="0" dirty="0"/>
                        <a:t> and Career Acceleration</a:t>
                      </a:r>
                      <a:endParaRPr lang="en-US" sz="1300" dirty="0"/>
                    </a:p>
                  </a:txBody>
                  <a:tcPr marL="91473" marR="91473" marT="45700" marB="45700">
                    <a:solidFill>
                      <a:srgbClr val="CD9D2C"/>
                    </a:solidFill>
                  </a:tcPr>
                </a:tc>
                <a:extLst>
                  <a:ext uri="{0D108BD9-81ED-4DB2-BD59-A6C34878D82A}">
                    <a16:rowId xmlns:a16="http://schemas.microsoft.com/office/drawing/2014/main" xmlns="" val="10000"/>
                  </a:ext>
                </a:extLst>
              </a:tr>
              <a:tr h="2874296">
                <a:tc>
                  <a:txBody>
                    <a:bodyPr/>
                    <a:lstStyle/>
                    <a:p>
                      <a:pPr algn="ctr"/>
                      <a:r>
                        <a:rPr lang="en-US" sz="1300" dirty="0">
                          <a:solidFill>
                            <a:schemeClr val="bg1"/>
                          </a:solidFill>
                        </a:rPr>
                        <a:t>High School </a:t>
                      </a:r>
                    </a:p>
                    <a:p>
                      <a:pPr algn="ctr"/>
                      <a:r>
                        <a:rPr lang="en-US" sz="1300" baseline="0" dirty="0">
                          <a:solidFill>
                            <a:schemeClr val="bg1"/>
                          </a:solidFill>
                        </a:rPr>
                        <a:t>(AP, IB, AICE, dual enrollment or industry certification)</a:t>
                      </a:r>
                    </a:p>
                    <a:p>
                      <a:pPr algn="ctr"/>
                      <a:endParaRPr lang="en-US" sz="1600" b="1" baseline="0" dirty="0">
                        <a:solidFill>
                          <a:schemeClr val="bg1"/>
                        </a:solidFill>
                      </a:endParaRPr>
                    </a:p>
                    <a:p>
                      <a:pPr algn="ctr"/>
                      <a:r>
                        <a:rPr lang="en-US" sz="1600" b="1" baseline="0" dirty="0">
                          <a:solidFill>
                            <a:schemeClr val="bg1"/>
                          </a:solidFill>
                        </a:rPr>
                        <a:t>38%</a:t>
                      </a:r>
                      <a:r>
                        <a:rPr lang="en-US" sz="1300" baseline="0" dirty="0">
                          <a:solidFill>
                            <a:schemeClr val="bg1"/>
                          </a:solidFill>
                        </a:rPr>
                        <a:t> </a:t>
                      </a:r>
                    </a:p>
                  </a:txBody>
                  <a:tcPr marL="91473" marR="91473" marT="45700" marB="45700">
                    <a:solidFill>
                      <a:srgbClr val="262A63"/>
                    </a:solidFill>
                  </a:tcPr>
                </a:tc>
                <a:extLst>
                  <a:ext uri="{0D108BD9-81ED-4DB2-BD59-A6C34878D82A}">
                    <a16:rowId xmlns:a16="http://schemas.microsoft.com/office/drawing/2014/main" xmlns="" val="10001"/>
                  </a:ext>
                </a:extLst>
              </a:tr>
            </a:tbl>
          </a:graphicData>
        </a:graphic>
      </p:graphicFrame>
      <p:graphicFrame>
        <p:nvGraphicFramePr>
          <p:cNvPr id="10" name="Content Placeholder 3"/>
          <p:cNvGraphicFramePr>
            <a:graphicFrameLocks/>
          </p:cNvGraphicFramePr>
          <p:nvPr>
            <p:extLst/>
          </p:nvPr>
        </p:nvGraphicFramePr>
        <p:xfrm>
          <a:off x="4541150" y="1218388"/>
          <a:ext cx="1088136" cy="3611880"/>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7584">
                <a:tc>
                  <a:txBody>
                    <a:bodyPr/>
                    <a:lstStyle/>
                    <a:p>
                      <a:pPr algn="ctr"/>
                      <a:r>
                        <a:rPr lang="en-US" sz="1300" dirty="0">
                          <a:solidFill>
                            <a:schemeClr val="bg1"/>
                          </a:solidFill>
                        </a:rPr>
                        <a:t>Middle School Acceleration</a:t>
                      </a:r>
                    </a:p>
                  </a:txBody>
                  <a:tcPr marL="91473" marR="91473" marT="45700" marB="45700">
                    <a:solidFill>
                      <a:srgbClr val="CD9D2C"/>
                    </a:solidFill>
                  </a:tcPr>
                </a:tc>
                <a:extLst>
                  <a:ext uri="{0D108BD9-81ED-4DB2-BD59-A6C34878D82A}">
                    <a16:rowId xmlns:a16="http://schemas.microsoft.com/office/drawing/2014/main" xmlns="" val="10000"/>
                  </a:ext>
                </a:extLst>
              </a:tr>
              <a:tr h="2874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mn-lt"/>
                        </a:rPr>
                        <a:t>Middle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mn-lt"/>
                        </a:rPr>
                        <a:t>(EOC or industry certification)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n-lt"/>
                        </a:rPr>
                        <a:t>64%</a:t>
                      </a:r>
                    </a:p>
                  </a:txBody>
                  <a:tcPr marL="91473" marR="91473" marT="45700" marB="45700">
                    <a:solidFill>
                      <a:srgbClr val="00A88D"/>
                    </a:solidFill>
                  </a:tcPr>
                </a:tc>
                <a:extLst>
                  <a:ext uri="{0D108BD9-81ED-4DB2-BD59-A6C34878D82A}">
                    <a16:rowId xmlns:a16="http://schemas.microsoft.com/office/drawing/2014/main" xmlns="" val="10001"/>
                  </a:ext>
                </a:extLst>
              </a:tr>
            </a:tbl>
          </a:graphicData>
        </a:graphic>
      </p:graphicFrame>
      <p:graphicFrame>
        <p:nvGraphicFramePr>
          <p:cNvPr id="12" name="Table 11"/>
          <p:cNvGraphicFramePr>
            <a:graphicFrameLocks noGrp="1"/>
          </p:cNvGraphicFramePr>
          <p:nvPr>
            <p:extLst/>
          </p:nvPr>
        </p:nvGraphicFramePr>
        <p:xfrm>
          <a:off x="556511" y="5063003"/>
          <a:ext cx="8030977" cy="1221622"/>
        </p:xfrm>
        <a:graphic>
          <a:graphicData uri="http://schemas.openxmlformats.org/drawingml/2006/table">
            <a:tbl>
              <a:tblPr firstRow="1" bandRow="1">
                <a:tableStyleId>{5C22544A-7EE6-4342-B048-85BDC9FD1C3A}</a:tableStyleId>
              </a:tblPr>
              <a:tblGrid>
                <a:gridCol w="1401206">
                  <a:extLst>
                    <a:ext uri="{9D8B030D-6E8A-4147-A177-3AD203B41FA5}">
                      <a16:colId xmlns:a16="http://schemas.microsoft.com/office/drawing/2014/main" xmlns="" val="20000"/>
                    </a:ext>
                  </a:extLst>
                </a:gridCol>
                <a:gridCol w="2185458">
                  <a:extLst>
                    <a:ext uri="{9D8B030D-6E8A-4147-A177-3AD203B41FA5}">
                      <a16:colId xmlns:a16="http://schemas.microsoft.com/office/drawing/2014/main" xmlns="" val="20001"/>
                    </a:ext>
                  </a:extLst>
                </a:gridCol>
                <a:gridCol w="1396913">
                  <a:extLst>
                    <a:ext uri="{9D8B030D-6E8A-4147-A177-3AD203B41FA5}">
                      <a16:colId xmlns:a16="http://schemas.microsoft.com/office/drawing/2014/main" xmlns="" val="20002"/>
                    </a:ext>
                  </a:extLst>
                </a:gridCol>
                <a:gridCol w="1868840">
                  <a:extLst>
                    <a:ext uri="{9D8B030D-6E8A-4147-A177-3AD203B41FA5}">
                      <a16:colId xmlns:a16="http://schemas.microsoft.com/office/drawing/2014/main" xmlns="" val="20003"/>
                    </a:ext>
                  </a:extLst>
                </a:gridCol>
                <a:gridCol w="1178560">
                  <a:extLst>
                    <a:ext uri="{9D8B030D-6E8A-4147-A177-3AD203B41FA5}">
                      <a16:colId xmlns:a16="http://schemas.microsoft.com/office/drawing/2014/main" xmlns="" val="20004"/>
                    </a:ext>
                  </a:extLst>
                </a:gridCol>
              </a:tblGrid>
              <a:tr h="551062">
                <a:tc>
                  <a:txBody>
                    <a:bodyPr/>
                    <a:lstStyle/>
                    <a:p>
                      <a:pPr algn="ctr"/>
                      <a:endParaRPr lang="en-US" sz="1600" dirty="0"/>
                    </a:p>
                  </a:txBody>
                  <a:tcPr anchor="b">
                    <a:solidFill>
                      <a:srgbClr val="CD9D2C"/>
                    </a:solidFill>
                  </a:tcPr>
                </a:tc>
                <a:tc>
                  <a:txBody>
                    <a:bodyPr/>
                    <a:lstStyle/>
                    <a:p>
                      <a:pPr algn="ctr"/>
                      <a:r>
                        <a:rPr lang="en-US" sz="1600" dirty="0"/>
                        <a:t>Points Earned</a:t>
                      </a:r>
                    </a:p>
                  </a:txBody>
                  <a:tcPr anchor="b">
                    <a:solidFill>
                      <a:srgbClr val="CD9D2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Components</a:t>
                      </a:r>
                    </a:p>
                  </a:txBody>
                  <a:tcPr anchor="b">
                    <a:solidFill>
                      <a:srgbClr val="CD9D2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Percent of Points</a:t>
                      </a:r>
                    </a:p>
                  </a:txBody>
                  <a:tcPr anchor="b">
                    <a:solidFill>
                      <a:srgbClr val="CD9D2C"/>
                    </a:solidFill>
                  </a:tcPr>
                </a:tc>
                <a:tc>
                  <a:txBody>
                    <a:bodyPr/>
                    <a:lstStyle/>
                    <a:p>
                      <a:pPr algn="ctr"/>
                      <a:r>
                        <a:rPr lang="en-US" sz="1600" dirty="0"/>
                        <a:t>Overall</a:t>
                      </a:r>
                    </a:p>
                  </a:txBody>
                  <a:tcPr anchor="b">
                    <a:solidFill>
                      <a:srgbClr val="CD9D2C"/>
                    </a:solidFill>
                  </a:tcPr>
                </a:tc>
                <a:extLst>
                  <a:ext uri="{0D108BD9-81ED-4DB2-BD59-A6C34878D82A}">
                    <a16:rowId xmlns:a16="http://schemas.microsoft.com/office/drawing/2014/main" xmlns="" val="10000"/>
                  </a:ext>
                </a:extLst>
              </a:tr>
              <a:tr h="319036">
                <a:tc>
                  <a:txBody>
                    <a:bodyPr/>
                    <a:lstStyle/>
                    <a:p>
                      <a:pPr algn="ctr"/>
                      <a:r>
                        <a:rPr lang="en-US" sz="1600" dirty="0">
                          <a:solidFill>
                            <a:schemeClr val="tx1"/>
                          </a:solidFill>
                        </a:rPr>
                        <a:t>School Grades</a:t>
                      </a:r>
                    </a:p>
                  </a:txBody>
                  <a:tcPr>
                    <a:solidFill>
                      <a:srgbClr val="EAEAEA"/>
                    </a:solidFill>
                  </a:tcPr>
                </a:tc>
                <a:tc>
                  <a:txBody>
                    <a:bodyPr/>
                    <a:lstStyle/>
                    <a:p>
                      <a:pPr algn="ctr"/>
                      <a:r>
                        <a:rPr lang="en-US" sz="1600" dirty="0">
                          <a:solidFill>
                            <a:schemeClr val="tx1"/>
                          </a:solidFill>
                        </a:rPr>
                        <a:t>567</a:t>
                      </a:r>
                    </a:p>
                  </a:txBody>
                  <a:tcPr>
                    <a:solidFill>
                      <a:srgbClr val="EAEAEA"/>
                    </a:solidFill>
                  </a:tcPr>
                </a:tc>
                <a:tc>
                  <a:txBody>
                    <a:bodyPr/>
                    <a:lstStyle/>
                    <a:p>
                      <a:pPr algn="ctr"/>
                      <a:r>
                        <a:rPr lang="en-US" sz="1600" dirty="0">
                          <a:solidFill>
                            <a:schemeClr val="tx1"/>
                          </a:solidFill>
                        </a:rPr>
                        <a:t>11</a:t>
                      </a:r>
                    </a:p>
                  </a:txBody>
                  <a:tcPr>
                    <a:solidFill>
                      <a:srgbClr val="EAEAEA"/>
                    </a:solidFill>
                  </a:tcPr>
                </a:tc>
                <a:tc>
                  <a:txBody>
                    <a:bodyPr/>
                    <a:lstStyle/>
                    <a:p>
                      <a:pPr algn="ctr"/>
                      <a:r>
                        <a:rPr lang="en-US" sz="1600" dirty="0">
                          <a:solidFill>
                            <a:schemeClr val="tx1"/>
                          </a:solidFill>
                        </a:rPr>
                        <a:t>52%</a:t>
                      </a:r>
                    </a:p>
                  </a:txBody>
                  <a:tcPr>
                    <a:solidFill>
                      <a:srgbClr val="EAEAEA"/>
                    </a:solidFill>
                  </a:tcPr>
                </a:tc>
                <a:tc>
                  <a:txBody>
                    <a:bodyPr/>
                    <a:lstStyle/>
                    <a:p>
                      <a:pPr algn="ctr"/>
                      <a:r>
                        <a:rPr lang="en-US" sz="1600" dirty="0">
                          <a:solidFill>
                            <a:schemeClr val="tx1"/>
                          </a:solidFill>
                        </a:rPr>
                        <a:t>C</a:t>
                      </a:r>
                    </a:p>
                  </a:txBody>
                  <a:tcPr>
                    <a:solidFill>
                      <a:srgbClr val="EAEAEA"/>
                    </a:solidFill>
                  </a:tcPr>
                </a:tc>
                <a:extLst>
                  <a:ext uri="{0D108BD9-81ED-4DB2-BD59-A6C34878D82A}">
                    <a16:rowId xmlns:a16="http://schemas.microsoft.com/office/drawing/2014/main" xmlns="" val="10001"/>
                  </a:ext>
                </a:extLst>
              </a:tr>
              <a:tr h="319036">
                <a:tc>
                  <a:txBody>
                    <a:bodyPr/>
                    <a:lstStyle/>
                    <a:p>
                      <a:pPr algn="ctr"/>
                      <a:r>
                        <a:rPr lang="en-US" sz="1600" dirty="0">
                          <a:solidFill>
                            <a:schemeClr val="tx1"/>
                          </a:solidFill>
                        </a:rPr>
                        <a:t>Federal Index</a:t>
                      </a:r>
                    </a:p>
                  </a:txBody>
                  <a:tcPr>
                    <a:solidFill>
                      <a:srgbClr val="EAEAEA"/>
                    </a:solidFill>
                  </a:tcPr>
                </a:tc>
                <a:tc>
                  <a:txBody>
                    <a:bodyPr/>
                    <a:lstStyle/>
                    <a:p>
                      <a:pPr algn="ctr"/>
                      <a:r>
                        <a:rPr lang="en-US" sz="1600" dirty="0">
                          <a:solidFill>
                            <a:schemeClr val="tx1"/>
                          </a:solidFill>
                        </a:rPr>
                        <a:t>627</a:t>
                      </a:r>
                    </a:p>
                  </a:txBody>
                  <a:tcPr>
                    <a:solidFill>
                      <a:srgbClr val="EAEAEA"/>
                    </a:solidFill>
                  </a:tcPr>
                </a:tc>
                <a:tc>
                  <a:txBody>
                    <a:bodyPr/>
                    <a:lstStyle/>
                    <a:p>
                      <a:pPr algn="ctr"/>
                      <a:r>
                        <a:rPr lang="en-US" sz="1600" dirty="0">
                          <a:solidFill>
                            <a:schemeClr val="tx1"/>
                          </a:solidFill>
                        </a:rPr>
                        <a:t>12</a:t>
                      </a:r>
                    </a:p>
                  </a:txBody>
                  <a:tcPr>
                    <a:solidFill>
                      <a:srgbClr val="EAEAEA"/>
                    </a:solidFill>
                  </a:tcPr>
                </a:tc>
                <a:tc>
                  <a:txBody>
                    <a:bodyPr/>
                    <a:lstStyle/>
                    <a:p>
                      <a:pPr algn="ctr"/>
                      <a:r>
                        <a:rPr lang="en-US" sz="1600" dirty="0">
                          <a:solidFill>
                            <a:schemeClr val="tx1"/>
                          </a:solidFill>
                        </a:rPr>
                        <a:t>52%</a:t>
                      </a:r>
                    </a:p>
                  </a:txBody>
                  <a:tcPr>
                    <a:solidFill>
                      <a:srgbClr val="EAEAEA"/>
                    </a:solidFill>
                  </a:tcPr>
                </a:tc>
                <a:tc>
                  <a:txBody>
                    <a:bodyPr/>
                    <a:lstStyle/>
                    <a:p>
                      <a:pPr algn="ctr"/>
                      <a:endParaRPr lang="en-US" sz="1600" dirty="0">
                        <a:solidFill>
                          <a:schemeClr val="tx1"/>
                        </a:solidFill>
                      </a:endParaRPr>
                    </a:p>
                  </a:txBody>
                  <a:tcPr>
                    <a:solidFill>
                      <a:srgbClr val="EAEAEA"/>
                    </a:solidFill>
                  </a:tcPr>
                </a:tc>
                <a:extLst>
                  <a:ext uri="{0D108BD9-81ED-4DB2-BD59-A6C34878D82A}">
                    <a16:rowId xmlns:a16="http://schemas.microsoft.com/office/drawing/2014/main" xmlns="" val="10002"/>
                  </a:ext>
                </a:extLst>
              </a:tr>
            </a:tbl>
          </a:graphicData>
        </a:graphic>
      </p:graphicFrame>
      <p:graphicFrame>
        <p:nvGraphicFramePr>
          <p:cNvPr id="13" name="Content Placeholder 3"/>
          <p:cNvGraphicFramePr>
            <a:graphicFrameLocks/>
          </p:cNvGraphicFramePr>
          <p:nvPr>
            <p:extLst/>
          </p:nvPr>
        </p:nvGraphicFramePr>
        <p:xfrm>
          <a:off x="7842035" y="1211283"/>
          <a:ext cx="1088136" cy="3611880"/>
        </p:xfrm>
        <a:graphic>
          <a:graphicData uri="http://schemas.openxmlformats.org/drawingml/2006/table">
            <a:tbl>
              <a:tblPr firstRow="1" bandRow="1">
                <a:tableStyleId>{5C22544A-7EE6-4342-B048-85BDC9FD1C3A}</a:tableStyleId>
              </a:tblPr>
              <a:tblGrid>
                <a:gridCol w="1088136">
                  <a:extLst>
                    <a:ext uri="{9D8B030D-6E8A-4147-A177-3AD203B41FA5}">
                      <a16:colId xmlns:a16="http://schemas.microsoft.com/office/drawing/2014/main" xmlns="" val="20000"/>
                    </a:ext>
                  </a:extLst>
                </a:gridCol>
              </a:tblGrid>
              <a:tr h="737584">
                <a:tc>
                  <a:txBody>
                    <a:bodyPr/>
                    <a:lstStyle/>
                    <a:p>
                      <a:pPr algn="ctr"/>
                      <a:r>
                        <a:rPr lang="en-US" sz="1300" dirty="0"/>
                        <a:t>ELP</a:t>
                      </a:r>
                      <a:r>
                        <a:rPr lang="en-US" sz="1300" baseline="0" dirty="0"/>
                        <a:t> Progress</a:t>
                      </a:r>
                      <a:endParaRPr lang="en-US" sz="1300" dirty="0"/>
                    </a:p>
                  </a:txBody>
                  <a:tcPr marL="91473" marR="91473" marT="45700" marB="45700">
                    <a:solidFill>
                      <a:srgbClr val="CD9D2C"/>
                    </a:solidFill>
                  </a:tcPr>
                </a:tc>
                <a:extLst>
                  <a:ext uri="{0D108BD9-81ED-4DB2-BD59-A6C34878D82A}">
                    <a16:rowId xmlns:a16="http://schemas.microsoft.com/office/drawing/2014/main" xmlns="" val="10000"/>
                  </a:ext>
                </a:extLst>
              </a:tr>
              <a:tr h="2874296">
                <a:tc>
                  <a:txBody>
                    <a:bodyPr/>
                    <a:lstStyle/>
                    <a:p>
                      <a:pPr algn="ctr"/>
                      <a:r>
                        <a:rPr lang="en-US" sz="1300" dirty="0">
                          <a:solidFill>
                            <a:schemeClr val="bg1"/>
                          </a:solidFill>
                        </a:rPr>
                        <a:t>Progress of English Language Learners in Achieving English Language Proficiency</a:t>
                      </a:r>
                      <a:endParaRPr lang="en-US" sz="1600" b="1" baseline="0" dirty="0">
                        <a:solidFill>
                          <a:schemeClr val="bg1"/>
                        </a:solidFill>
                      </a:endParaRPr>
                    </a:p>
                    <a:p>
                      <a:pPr algn="ctr"/>
                      <a:r>
                        <a:rPr lang="en-US" sz="1600" b="1" baseline="0" dirty="0">
                          <a:solidFill>
                            <a:schemeClr val="bg1"/>
                          </a:solidFill>
                        </a:rPr>
                        <a:t>60%</a:t>
                      </a:r>
                      <a:r>
                        <a:rPr lang="en-US" sz="1300" baseline="0" dirty="0">
                          <a:solidFill>
                            <a:schemeClr val="bg1"/>
                          </a:solidFill>
                        </a:rPr>
                        <a:t> </a:t>
                      </a:r>
                    </a:p>
                  </a:txBody>
                  <a:tcPr marL="91473" marR="91473" marT="45700" marB="45700">
                    <a:solidFill>
                      <a:srgbClr val="CD9D2C"/>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2957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628650" y="946150"/>
            <a:ext cx="7886700" cy="793750"/>
          </a:xfrm>
        </p:spPr>
        <p:txBody>
          <a:bodyPr>
            <a:normAutofit fontScale="90000"/>
          </a:bodyPr>
          <a:lstStyle/>
          <a:p>
            <a:r>
              <a:rPr altLang="en-US" dirty="0"/>
              <a:t>List of Schools Identified Under ESSA </a:t>
            </a:r>
            <a:br>
              <a:rPr altLang="en-US" dirty="0"/>
            </a:br>
            <a:r>
              <a:rPr altLang="en-US" dirty="0"/>
              <a:t>for Additional Support</a:t>
            </a:r>
          </a:p>
        </p:txBody>
      </p:sp>
      <p:sp>
        <p:nvSpPr>
          <p:cNvPr id="140291" name="Content Placeholder 5"/>
          <p:cNvSpPr>
            <a:spLocks noGrp="1"/>
          </p:cNvSpPr>
          <p:nvPr>
            <p:ph idx="1"/>
          </p:nvPr>
        </p:nvSpPr>
        <p:spPr>
          <a:xfrm>
            <a:off x="415925" y="1773238"/>
            <a:ext cx="8515350" cy="4235450"/>
          </a:xfrm>
        </p:spPr>
        <p:txBody>
          <a:bodyPr>
            <a:normAutofit/>
          </a:bodyPr>
          <a:lstStyle/>
          <a:p>
            <a:pPr marL="342900" indent="-342900">
              <a:defRPr/>
            </a:pPr>
            <a:r>
              <a:rPr lang="en-US" altLang="en-US" dirty="0"/>
              <a:t>The list is posted at </a:t>
            </a:r>
            <a:r>
              <a:rPr lang="en-US" altLang="en-US" dirty="0">
                <a:hlinkClick r:id="rId3"/>
              </a:rPr>
              <a:t>http://www.fldoe.org/academics/essa</a:t>
            </a:r>
            <a:endParaRPr lang="en-US" altLang="en-US" dirty="0"/>
          </a:p>
          <a:p>
            <a:pPr marL="342900" indent="-342900">
              <a:defRPr/>
            </a:pPr>
            <a:r>
              <a:rPr lang="en-US" altLang="en-US" dirty="0"/>
              <a:t>The list contains the school’s Federal Index, overall ESSA status </a:t>
            </a:r>
            <a:r>
              <a:rPr lang="en-US" altLang="en-US" dirty="0" smtClean="0"/>
              <a:t>(Comprehensive </a:t>
            </a:r>
            <a:r>
              <a:rPr lang="en-US" altLang="en-US" dirty="0"/>
              <a:t>(CS&amp;I) or </a:t>
            </a:r>
            <a:r>
              <a:rPr lang="en-US" altLang="en-US" dirty="0" smtClean="0"/>
              <a:t>Targeted </a:t>
            </a:r>
            <a:r>
              <a:rPr lang="en-US" altLang="en-US" dirty="0"/>
              <a:t>(TS&amp;I) support and improvement), and the subgroups identified for support </a:t>
            </a:r>
          </a:p>
          <a:p>
            <a:pPr marL="342900" indent="-342900">
              <a:defRPr/>
            </a:pPr>
            <a:r>
              <a:rPr lang="en-US" altLang="en-US" dirty="0" smtClean="0"/>
              <a:t>At </a:t>
            </a:r>
            <a:r>
              <a:rPr lang="en-US" altLang="en-US" dirty="0" smtClean="0">
                <a:hlinkClick r:id="rId4"/>
              </a:rPr>
              <a:t>www.floridacims.org</a:t>
            </a:r>
            <a:r>
              <a:rPr lang="en-US" altLang="en-US" dirty="0" smtClean="0"/>
              <a:t> the Federal Index and School Grade components are identified and the Schoolwide Improvement Plan (SIP) is available</a:t>
            </a:r>
            <a:endParaRPr lang="en-US" altLang="en-US" dirty="0"/>
          </a:p>
          <a:p>
            <a:pPr marL="0" indent="0">
              <a:buNone/>
              <a:defRPr/>
            </a:pPr>
            <a:endParaRPr lang="en-US" altLang="en-US" dirty="0"/>
          </a:p>
        </p:txBody>
      </p:sp>
    </p:spTree>
    <p:extLst>
      <p:ext uri="{BB962C8B-B14F-4D97-AF65-F5344CB8AC3E}">
        <p14:creationId xmlns:p14="http://schemas.microsoft.com/office/powerpoint/2010/main" val="386917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CS&amp;I and TS&amp;I Criteria</a:t>
            </a:r>
          </a:p>
        </p:txBody>
      </p:sp>
      <p:sp>
        <p:nvSpPr>
          <p:cNvPr id="3" name="Content Placeholder 2"/>
          <p:cNvSpPr>
            <a:spLocks noGrp="1"/>
          </p:cNvSpPr>
          <p:nvPr>
            <p:ph idx="1"/>
          </p:nvPr>
        </p:nvSpPr>
        <p:spPr/>
        <p:txBody>
          <a:bodyPr>
            <a:normAutofit/>
          </a:bodyPr>
          <a:lstStyle/>
          <a:p>
            <a:r>
              <a:rPr lang="en-US" dirty="0"/>
              <a:t>If a school meets any of the following criteria they will be identified for Comprehensive </a:t>
            </a:r>
            <a:r>
              <a:rPr lang="en-US" dirty="0" smtClean="0"/>
              <a:t>Support and Improvement </a:t>
            </a:r>
            <a:r>
              <a:rPr lang="en-US" dirty="0"/>
              <a:t>(CS&amp;I)</a:t>
            </a:r>
          </a:p>
          <a:p>
            <a:pPr lvl="1"/>
            <a:r>
              <a:rPr lang="en-US" dirty="0"/>
              <a:t>School Grade of D or F</a:t>
            </a:r>
          </a:p>
          <a:p>
            <a:pPr lvl="1"/>
            <a:r>
              <a:rPr lang="en-US" dirty="0"/>
              <a:t>Graduation Rate of </a:t>
            </a:r>
            <a:r>
              <a:rPr lang="en-US" dirty="0" smtClean="0"/>
              <a:t>67% </a:t>
            </a:r>
            <a:r>
              <a:rPr lang="en-US" dirty="0"/>
              <a:t>or below</a:t>
            </a:r>
          </a:p>
          <a:p>
            <a:pPr lvl="1"/>
            <a:r>
              <a:rPr lang="en-US" dirty="0"/>
              <a:t>Federal Index </a:t>
            </a:r>
            <a:r>
              <a:rPr lang="en-US" dirty="0" smtClean="0"/>
              <a:t>of 40% </a:t>
            </a:r>
            <a:r>
              <a:rPr lang="en-US" dirty="0"/>
              <a:t>or below</a:t>
            </a:r>
          </a:p>
          <a:p>
            <a:r>
              <a:rPr lang="en-US" dirty="0"/>
              <a:t>If a school is not identified as CS&amp;I and they </a:t>
            </a:r>
            <a:r>
              <a:rPr lang="en-US" dirty="0" smtClean="0"/>
              <a:t>have at least one subgroup with a Federal Index of 40% or they </a:t>
            </a:r>
            <a:r>
              <a:rPr lang="en-US" dirty="0"/>
              <a:t>are identified for Targeted </a:t>
            </a:r>
            <a:r>
              <a:rPr lang="en-US" dirty="0" smtClean="0"/>
              <a:t>Support and Improvement </a:t>
            </a:r>
            <a:r>
              <a:rPr lang="en-US" dirty="0"/>
              <a:t>(TS&amp;I)</a:t>
            </a:r>
          </a:p>
          <a:p>
            <a:pPr marL="0" indent="0">
              <a:buNone/>
            </a:pPr>
            <a:endParaRPr lang="en-US" dirty="0"/>
          </a:p>
        </p:txBody>
      </p:sp>
    </p:spTree>
    <p:extLst>
      <p:ext uri="{BB962C8B-B14F-4D97-AF65-F5344CB8AC3E}">
        <p14:creationId xmlns:p14="http://schemas.microsoft.com/office/powerpoint/2010/main" val="16617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8218" y="1202232"/>
            <a:ext cx="7620000" cy="595313"/>
          </a:xfrm>
        </p:spPr>
        <p:txBody>
          <a:bodyPr/>
          <a:lstStyle/>
          <a:p>
            <a:pPr algn="ctr"/>
            <a:r>
              <a:rPr lang="en-US" dirty="0" smtClean="0"/>
              <a:t>ESSA Requirements and Timeline for  </a:t>
            </a:r>
            <a:br>
              <a:rPr lang="en-US" dirty="0" smtClean="0"/>
            </a:br>
            <a:r>
              <a:rPr lang="en-US" dirty="0" smtClean="0"/>
              <a:t>School Improvement Plans </a:t>
            </a:r>
            <a:endParaRPr lang="en-US" dirty="0"/>
          </a:p>
        </p:txBody>
      </p:sp>
      <p:sp>
        <p:nvSpPr>
          <p:cNvPr id="6" name="Content Placeholder 5"/>
          <p:cNvSpPr>
            <a:spLocks noGrp="1"/>
          </p:cNvSpPr>
          <p:nvPr>
            <p:ph idx="1"/>
          </p:nvPr>
        </p:nvSpPr>
        <p:spPr>
          <a:xfrm>
            <a:off x="609599" y="2069886"/>
            <a:ext cx="8186057" cy="3710428"/>
          </a:xfrm>
        </p:spPr>
        <p:txBody>
          <a:bodyPr/>
          <a:lstStyle/>
          <a:p>
            <a:pPr marL="0" indent="0">
              <a:buNone/>
            </a:pPr>
            <a:r>
              <a:rPr lang="en-US" altLang="en-US" b="1" dirty="0" smtClean="0"/>
              <a:t>SIP required for all CS&amp;I and TS&amp;I schools </a:t>
            </a:r>
            <a:r>
              <a:rPr lang="en-US" altLang="en-US" sz="2400" dirty="0" smtClean="0"/>
              <a:t>(non-charters)</a:t>
            </a:r>
          </a:p>
          <a:p>
            <a:pPr marL="257175" indent="-257175"/>
            <a:r>
              <a:rPr lang="en-US" altLang="en-US" dirty="0" smtClean="0"/>
              <a:t>CS&amp;I-SIP shall be approved by the </a:t>
            </a:r>
            <a:r>
              <a:rPr lang="en-US" altLang="en-US" b="1" dirty="0" smtClean="0"/>
              <a:t>district </a:t>
            </a:r>
            <a:r>
              <a:rPr lang="en-US" altLang="en-US" dirty="0" smtClean="0"/>
              <a:t>and </a:t>
            </a:r>
            <a:r>
              <a:rPr lang="en-US" altLang="en-US" b="1" dirty="0" smtClean="0"/>
              <a:t>state</a:t>
            </a:r>
          </a:p>
          <a:p>
            <a:pPr marL="257175" indent="-257175"/>
            <a:r>
              <a:rPr lang="en-US" altLang="en-US" dirty="0" smtClean="0"/>
              <a:t>TS&amp;I-SIP approved by the </a:t>
            </a:r>
            <a:r>
              <a:rPr lang="en-US" altLang="en-US" b="1" dirty="0" smtClean="0"/>
              <a:t>district</a:t>
            </a:r>
          </a:p>
          <a:p>
            <a:pPr marL="257175" indent="-257175"/>
            <a:r>
              <a:rPr lang="en-US" dirty="0" smtClean="0"/>
              <a:t>Requirement begins in 2019-20 based on 2018-19 performance that will be released in summer 2019</a:t>
            </a:r>
            <a:endParaRPr lang="en-US" dirty="0"/>
          </a:p>
          <a:p>
            <a:pPr marL="257175" indent="-257175"/>
            <a:endParaRPr lang="en-US" altLang="en-US" dirty="0" smtClean="0"/>
          </a:p>
          <a:p>
            <a:pPr marL="257175" indent="-257175"/>
            <a:endParaRPr lang="en-US" altLang="en-US" dirty="0" smtClean="0"/>
          </a:p>
        </p:txBody>
      </p:sp>
    </p:spTree>
    <p:extLst>
      <p:ext uri="{BB962C8B-B14F-4D97-AF65-F5344CB8AC3E}">
        <p14:creationId xmlns:p14="http://schemas.microsoft.com/office/powerpoint/2010/main" val="277495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7479"/>
            <a:ext cx="7886700" cy="793750"/>
          </a:xfrm>
        </p:spPr>
        <p:txBody>
          <a:bodyPr/>
          <a:lstStyle/>
          <a:p>
            <a:r>
              <a:rPr lang="en-US" dirty="0" smtClean="0"/>
              <a:t>Schoolwide Improvement Plan Resources</a:t>
            </a:r>
            <a:endParaRPr lang="en-US" dirty="0"/>
          </a:p>
        </p:txBody>
      </p:sp>
      <p:sp>
        <p:nvSpPr>
          <p:cNvPr id="3" name="Content Placeholder 2"/>
          <p:cNvSpPr>
            <a:spLocks noGrp="1"/>
          </p:cNvSpPr>
          <p:nvPr>
            <p:ph idx="1"/>
          </p:nvPr>
        </p:nvSpPr>
        <p:spPr/>
        <p:txBody>
          <a:bodyPr/>
          <a:lstStyle/>
          <a:p>
            <a:r>
              <a:rPr lang="en-US" dirty="0" smtClean="0">
                <a:hlinkClick r:id="rId2"/>
              </a:rPr>
              <a:t>www.floridacims.org</a:t>
            </a:r>
            <a:endParaRPr lang="en-US" dirty="0" smtClean="0"/>
          </a:p>
          <a:p>
            <a:r>
              <a:rPr lang="en-US" dirty="0" smtClean="0"/>
              <a:t>Updated School Leadership Companion Guide </a:t>
            </a:r>
          </a:p>
          <a:p>
            <a:r>
              <a:rPr lang="en-US" dirty="0" smtClean="0"/>
              <a:t>Webinar was held on May 23, PowerPoint posted in CIMS</a:t>
            </a:r>
            <a:endParaRPr lang="en-US" dirty="0" smtClean="0">
              <a:solidFill>
                <a:srgbClr val="FF0000"/>
              </a:solidFill>
            </a:endParaRPr>
          </a:p>
          <a:p>
            <a:r>
              <a:rPr lang="en-US" dirty="0" smtClean="0"/>
              <a:t>Regional teams will facilitate district trainings</a:t>
            </a:r>
          </a:p>
          <a:p>
            <a:r>
              <a:rPr lang="en-US" dirty="0" smtClean="0"/>
              <a:t>Working on exemplar SIP for schools with underperforming subgroups of SWD or ELLs  </a:t>
            </a:r>
            <a:endParaRPr lang="en-US" dirty="0"/>
          </a:p>
        </p:txBody>
      </p:sp>
    </p:spTree>
    <p:extLst>
      <p:ext uri="{BB962C8B-B14F-4D97-AF65-F5344CB8AC3E}">
        <p14:creationId xmlns:p14="http://schemas.microsoft.com/office/powerpoint/2010/main" val="8550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FE9A6-5357-49BD-9053-595873CA1893}"/>
              </a:ext>
            </a:extLst>
          </p:cNvPr>
          <p:cNvSpPr>
            <a:spLocks noGrp="1"/>
          </p:cNvSpPr>
          <p:nvPr>
            <p:ph type="title"/>
          </p:nvPr>
        </p:nvSpPr>
        <p:spPr>
          <a:xfrm>
            <a:off x="628650" y="689697"/>
            <a:ext cx="7886700" cy="793750"/>
          </a:xfrm>
        </p:spPr>
        <p:txBody>
          <a:bodyPr/>
          <a:lstStyle/>
          <a:p>
            <a:r>
              <a:rPr lang="en-US" dirty="0"/>
              <a:t>“Setting the Stage”</a:t>
            </a:r>
          </a:p>
        </p:txBody>
      </p:sp>
      <p:sp>
        <p:nvSpPr>
          <p:cNvPr id="3" name="Content Placeholder 2">
            <a:extLst>
              <a:ext uri="{FF2B5EF4-FFF2-40B4-BE49-F238E27FC236}">
                <a16:creationId xmlns:a16="http://schemas.microsoft.com/office/drawing/2014/main" xmlns="" id="{C2CBBFD8-97D0-4A3A-AF32-753A2C866BD3}"/>
              </a:ext>
            </a:extLst>
          </p:cNvPr>
          <p:cNvSpPr>
            <a:spLocks noGrp="1"/>
          </p:cNvSpPr>
          <p:nvPr>
            <p:ph idx="1"/>
          </p:nvPr>
        </p:nvSpPr>
        <p:spPr>
          <a:xfrm>
            <a:off x="628650" y="1610784"/>
            <a:ext cx="8112678" cy="4837641"/>
          </a:xfrm>
        </p:spPr>
        <p:txBody>
          <a:bodyPr>
            <a:normAutofit lnSpcReduction="10000"/>
          </a:bodyPr>
          <a:lstStyle/>
          <a:p>
            <a:r>
              <a:rPr lang="en-US" b="1" dirty="0"/>
              <a:t>Review of major changes in the 2018-19 school year</a:t>
            </a:r>
          </a:p>
          <a:p>
            <a:pPr lvl="1"/>
            <a:r>
              <a:rPr lang="en-US" dirty="0"/>
              <a:t>New Commissioner</a:t>
            </a:r>
          </a:p>
          <a:p>
            <a:pPr lvl="1"/>
            <a:r>
              <a:rPr lang="en-US" dirty="0"/>
              <a:t>Robust Legislative Session</a:t>
            </a:r>
          </a:p>
          <a:p>
            <a:pPr lvl="1"/>
            <a:r>
              <a:rPr lang="en-US" dirty="0" smtClean="0"/>
              <a:t>Major Executive </a:t>
            </a:r>
            <a:r>
              <a:rPr lang="en-US" dirty="0"/>
              <a:t>Orders 19-31, </a:t>
            </a:r>
            <a:r>
              <a:rPr lang="en-US" dirty="0" smtClean="0"/>
              <a:t>19-32</a:t>
            </a:r>
            <a:endParaRPr lang="en-US" dirty="0"/>
          </a:p>
          <a:p>
            <a:r>
              <a:rPr lang="en-US" b="1" dirty="0"/>
              <a:t>Review of changes in K-12 Public Schools</a:t>
            </a:r>
          </a:p>
          <a:p>
            <a:pPr lvl="1"/>
            <a:r>
              <a:rPr lang="en-US" dirty="0"/>
              <a:t>Chancellor Oliva- reorganization</a:t>
            </a:r>
          </a:p>
          <a:p>
            <a:pPr lvl="1"/>
            <a:r>
              <a:rPr lang="en-US" dirty="0"/>
              <a:t>Bureau of Standards and Instruction and Just </a:t>
            </a:r>
            <a:r>
              <a:rPr lang="en-US" dirty="0" smtClean="0"/>
              <a:t>Read, Florida! </a:t>
            </a:r>
            <a:r>
              <a:rPr lang="en-US" dirty="0"/>
              <a:t>now under Educator Quality with Dr. </a:t>
            </a:r>
            <a:r>
              <a:rPr lang="en-US" dirty="0" smtClean="0"/>
              <a:t>Burns</a:t>
            </a:r>
          </a:p>
          <a:p>
            <a:pPr lvl="1"/>
            <a:r>
              <a:rPr lang="en-US" dirty="0" smtClean="0"/>
              <a:t>Shift of Federal Programs to Melissa Ramsey</a:t>
            </a:r>
            <a:endParaRPr lang="en-US" dirty="0"/>
          </a:p>
          <a:p>
            <a:pPr lvl="1"/>
            <a:r>
              <a:rPr lang="en-US" dirty="0"/>
              <a:t>Revision to support ALL students at ALL schools- CS&amp;I and </a:t>
            </a:r>
            <a:r>
              <a:rPr lang="en-US" dirty="0" smtClean="0"/>
              <a:t>TS&amp;I designation</a:t>
            </a:r>
            <a:endParaRPr lang="en-US" dirty="0"/>
          </a:p>
          <a:p>
            <a:pPr lvl="2"/>
            <a:r>
              <a:rPr lang="en-US" dirty="0"/>
              <a:t>All </a:t>
            </a:r>
            <a:r>
              <a:rPr lang="en-US" dirty="0" smtClean="0"/>
              <a:t>programs </a:t>
            </a:r>
            <a:r>
              <a:rPr lang="en-US" dirty="0"/>
              <a:t>working together</a:t>
            </a:r>
          </a:p>
          <a:p>
            <a:pPr lvl="2"/>
            <a:r>
              <a:rPr lang="en-US" dirty="0" smtClean="0"/>
              <a:t>Shape </a:t>
            </a:r>
            <a:r>
              <a:rPr lang="en-US" dirty="0"/>
              <a:t>and </a:t>
            </a:r>
            <a:r>
              <a:rPr lang="en-US" dirty="0" smtClean="0"/>
              <a:t>Collaborate for 2020-21   </a:t>
            </a:r>
            <a:r>
              <a:rPr lang="en-US" dirty="0"/>
              <a:t>(</a:t>
            </a:r>
            <a:r>
              <a:rPr lang="en-US" b="1" dirty="0"/>
              <a:t>Session</a:t>
            </a:r>
            <a:r>
              <a:rPr lang="en-US" dirty="0"/>
              <a:t>)</a:t>
            </a:r>
          </a:p>
        </p:txBody>
      </p:sp>
    </p:spTree>
    <p:extLst>
      <p:ext uri="{BB962C8B-B14F-4D97-AF65-F5344CB8AC3E}">
        <p14:creationId xmlns:p14="http://schemas.microsoft.com/office/powerpoint/2010/main" val="340572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Tiered Support for CS&amp;I and TS&amp;I </a:t>
            </a:r>
            <a:endParaRPr lang="en-US" dirty="0"/>
          </a:p>
        </p:txBody>
      </p:sp>
      <p:sp>
        <p:nvSpPr>
          <p:cNvPr id="3" name="Content Placeholder 2"/>
          <p:cNvSpPr>
            <a:spLocks noGrp="1"/>
          </p:cNvSpPr>
          <p:nvPr>
            <p:ph idx="1"/>
          </p:nvPr>
        </p:nvSpPr>
        <p:spPr/>
        <p:txBody>
          <a:bodyPr/>
          <a:lstStyle/>
          <a:p>
            <a:r>
              <a:rPr lang="en-US" altLang="en-US" sz="3200" dirty="0" smtClean="0"/>
              <a:t>State support will be p</a:t>
            </a:r>
            <a:r>
              <a:rPr lang="en-US" sz="3200" dirty="0" smtClean="0"/>
              <a:t>rioritized </a:t>
            </a:r>
            <a:r>
              <a:rPr lang="en-US" sz="3200" dirty="0"/>
              <a:t>based </a:t>
            </a:r>
            <a:r>
              <a:rPr lang="en-US" sz="3200" dirty="0" smtClean="0"/>
              <a:t>on these factors:</a:t>
            </a:r>
          </a:p>
          <a:p>
            <a:pPr lvl="1"/>
            <a:r>
              <a:rPr lang="en-US" sz="2800" dirty="0"/>
              <a:t>Number of underperforming subgroups</a:t>
            </a:r>
          </a:p>
          <a:p>
            <a:pPr lvl="1"/>
            <a:r>
              <a:rPr lang="en-US" sz="2800" dirty="0" smtClean="0"/>
              <a:t>Title I status</a:t>
            </a:r>
          </a:p>
          <a:p>
            <a:pPr lvl="1"/>
            <a:r>
              <a:rPr lang="en-US" sz="2800" dirty="0" smtClean="0"/>
              <a:t>Years in TS&amp;I </a:t>
            </a:r>
          </a:p>
        </p:txBody>
      </p:sp>
    </p:spTree>
    <p:extLst>
      <p:ext uri="{BB962C8B-B14F-4D97-AF65-F5344CB8AC3E}">
        <p14:creationId xmlns:p14="http://schemas.microsoft.com/office/powerpoint/2010/main" val="198630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2900" y="135325"/>
            <a:ext cx="8372475" cy="6421051"/>
          </a:xfrm>
          <a:prstGeom prst="rect">
            <a:avLst/>
          </a:prstGeom>
        </p:spPr>
      </p:pic>
    </p:spTree>
    <p:extLst>
      <p:ext uri="{BB962C8B-B14F-4D97-AF65-F5344CB8AC3E}">
        <p14:creationId xmlns:p14="http://schemas.microsoft.com/office/powerpoint/2010/main" val="222052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28650" y="509588"/>
            <a:ext cx="7886700" cy="793750"/>
          </a:xfrm>
        </p:spPr>
        <p:txBody>
          <a:bodyPr/>
          <a:lstStyle/>
          <a:p>
            <a:pPr algn="ctr"/>
            <a:r>
              <a:rPr altLang="en-US" dirty="0"/>
              <a:t>State, District, and School Report Cards</a:t>
            </a:r>
          </a:p>
        </p:txBody>
      </p:sp>
      <p:sp>
        <p:nvSpPr>
          <p:cNvPr id="3" name="Content Placeholder 2"/>
          <p:cNvSpPr>
            <a:spLocks noGrp="1"/>
          </p:cNvSpPr>
          <p:nvPr>
            <p:ph idx="1"/>
          </p:nvPr>
        </p:nvSpPr>
        <p:spPr>
          <a:xfrm>
            <a:off x="373063" y="1390650"/>
            <a:ext cx="8397875" cy="5117028"/>
          </a:xfrm>
        </p:spPr>
        <p:txBody>
          <a:bodyPr>
            <a:normAutofit/>
          </a:bodyPr>
          <a:lstStyle/>
          <a:p>
            <a:pPr>
              <a:defRPr/>
            </a:pPr>
            <a:r>
              <a:rPr lang="en-US" sz="2400" dirty="0"/>
              <a:t>A new interactive report </a:t>
            </a:r>
            <a:r>
              <a:rPr lang="en-US" sz="2400" dirty="0" smtClean="0"/>
              <a:t>card provides </a:t>
            </a:r>
            <a:r>
              <a:rPr lang="en-US" sz="2400" dirty="0"/>
              <a:t>the federally required components for the state, district, and school report cards</a:t>
            </a:r>
          </a:p>
          <a:p>
            <a:pPr>
              <a:defRPr/>
            </a:pPr>
            <a:r>
              <a:rPr lang="en-US" sz="2400" dirty="0"/>
              <a:t>Includes the following: </a:t>
            </a:r>
          </a:p>
          <a:p>
            <a:pPr lvl="1">
              <a:defRPr/>
            </a:pPr>
            <a:r>
              <a:rPr lang="en-US" sz="2200" dirty="0"/>
              <a:t>School grade and school grade components, and Federal Index</a:t>
            </a:r>
          </a:p>
          <a:p>
            <a:pPr marL="1485900" lvl="2" indent="-342900">
              <a:defRPr/>
            </a:pPr>
            <a:r>
              <a:rPr lang="en-US" sz="2200" dirty="0"/>
              <a:t>Components disaggregated by subgroup</a:t>
            </a:r>
          </a:p>
          <a:p>
            <a:pPr marL="1485900" lvl="2" indent="-342900">
              <a:defRPr/>
            </a:pPr>
            <a:r>
              <a:rPr lang="en-US" sz="2200" dirty="0"/>
              <a:t>State-, District-, School-level</a:t>
            </a:r>
          </a:p>
          <a:p>
            <a:pPr lvl="1">
              <a:defRPr/>
            </a:pPr>
            <a:r>
              <a:rPr lang="en-US" sz="2200" dirty="0"/>
              <a:t>English Language Proficiency Progress</a:t>
            </a:r>
          </a:p>
          <a:p>
            <a:pPr marL="1485900" lvl="2" indent="-342900">
              <a:defRPr/>
            </a:pPr>
            <a:r>
              <a:rPr lang="en-US" sz="2200" dirty="0"/>
              <a:t>State-, District-, School-level</a:t>
            </a:r>
          </a:p>
          <a:p>
            <a:pPr lvl="1">
              <a:defRPr/>
            </a:pPr>
            <a:r>
              <a:rPr lang="en-US" sz="2200" dirty="0"/>
              <a:t>Whether or not the school was identified for support</a:t>
            </a:r>
            <a:endParaRPr lang="en-US" dirty="0"/>
          </a:p>
          <a:p>
            <a:pPr marL="457200" lvl="1" indent="0">
              <a:buNone/>
              <a:defRPr/>
            </a:pPr>
            <a:endParaRPr lang="en-US" b="1" dirty="0" smtClean="0">
              <a:hlinkClick r:id="rId3"/>
            </a:endParaRPr>
          </a:p>
          <a:p>
            <a:pPr marL="457200" lvl="1" indent="0">
              <a:buNone/>
              <a:defRPr/>
            </a:pPr>
            <a:r>
              <a:rPr lang="en-US" b="1" dirty="0" smtClean="0">
                <a:hlinkClick r:id="rId3"/>
              </a:rPr>
              <a:t>https</a:t>
            </a:r>
            <a:r>
              <a:rPr lang="en-US" b="1" dirty="0">
                <a:hlinkClick r:id="rId3"/>
              </a:rPr>
              <a:t>://edudata.fldoe.org/</a:t>
            </a:r>
            <a:endParaRPr lang="en-US" b="1" dirty="0"/>
          </a:p>
          <a:p>
            <a:pPr marL="457200" lvl="1" indent="0">
              <a:buNone/>
              <a:defRPr/>
            </a:pPr>
            <a:endParaRPr lang="en-US" sz="2000" dirty="0"/>
          </a:p>
          <a:p>
            <a:pPr marL="457200" lvl="1" indent="0">
              <a:buFont typeface="Arial" panose="020B0604020202020204" pitchFamily="34" charset="0"/>
              <a:buNone/>
              <a:defRPr/>
            </a:pPr>
            <a:endParaRPr lang="en-US" sz="2200" dirty="0"/>
          </a:p>
          <a:p>
            <a:pPr marL="457200" lvl="1" indent="0">
              <a:buFont typeface="Arial" panose="020B0604020202020204" pitchFamily="34" charset="0"/>
              <a:buNone/>
              <a:defRPr/>
            </a:pPr>
            <a:endParaRPr lang="en-US" sz="2200" dirty="0"/>
          </a:p>
          <a:p>
            <a:pPr marL="1028700" lvl="1" indent="-342900">
              <a:defRPr/>
            </a:pPr>
            <a:endParaRPr lang="en-US" sz="2000" dirty="0"/>
          </a:p>
          <a:p>
            <a:pPr lvl="1">
              <a:defRPr/>
            </a:pPr>
            <a:endParaRPr lang="en-US" dirty="0"/>
          </a:p>
        </p:txBody>
      </p:sp>
    </p:spTree>
    <p:extLst>
      <p:ext uri="{BB962C8B-B14F-4D97-AF65-F5344CB8AC3E}">
        <p14:creationId xmlns:p14="http://schemas.microsoft.com/office/powerpoint/2010/main" val="229673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35316"/>
            <a:ext cx="7886700" cy="4824187"/>
          </a:xfrm>
        </p:spPr>
        <p:txBody>
          <a:bodyPr/>
          <a:lstStyle/>
          <a:p>
            <a:pPr marL="0" indent="0" algn="ctr">
              <a:buNone/>
            </a:pPr>
            <a:r>
              <a:rPr lang="en-US" sz="2000" dirty="0">
                <a:hlinkClick r:id="rId2"/>
              </a:rPr>
              <a:t>https://</a:t>
            </a:r>
            <a:r>
              <a:rPr lang="en-US" sz="2000" dirty="0" smtClean="0">
                <a:hlinkClick r:id="rId2"/>
              </a:rPr>
              <a:t>edudata.fldoe.org/index.html</a:t>
            </a:r>
            <a:r>
              <a:rPr lang="en-US" sz="2000" dirty="0" smtClean="0"/>
              <a:t> </a:t>
            </a:r>
            <a:endParaRPr lang="en-US" sz="2000" dirty="0"/>
          </a:p>
        </p:txBody>
      </p:sp>
      <p:sp>
        <p:nvSpPr>
          <p:cNvPr id="4" name="Title 1"/>
          <p:cNvSpPr txBox="1">
            <a:spLocks/>
          </p:cNvSpPr>
          <p:nvPr/>
        </p:nvSpPr>
        <p:spPr bwMode="auto">
          <a:xfrm>
            <a:off x="628650" y="509975"/>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defRPr/>
            </a:pPr>
            <a:r>
              <a:rPr dirty="0" smtClean="0"/>
              <a:t>EduData Portal and Report Cards</a:t>
            </a:r>
            <a:endParaRPr dirty="0"/>
          </a:p>
        </p:txBody>
      </p:sp>
      <p:pic>
        <p:nvPicPr>
          <p:cNvPr id="5" name="Picture 4"/>
          <p:cNvPicPr>
            <a:picLocks noChangeAspect="1"/>
          </p:cNvPicPr>
          <p:nvPr/>
        </p:nvPicPr>
        <p:blipFill>
          <a:blip r:embed="rId3"/>
          <a:stretch>
            <a:fillRect/>
          </a:stretch>
        </p:blipFill>
        <p:spPr>
          <a:xfrm>
            <a:off x="435715" y="1702617"/>
            <a:ext cx="8152931" cy="4843325"/>
          </a:xfrm>
          <a:prstGeom prst="rect">
            <a:avLst/>
          </a:prstGeom>
        </p:spPr>
      </p:pic>
    </p:spTree>
    <p:extLst>
      <p:ext uri="{BB962C8B-B14F-4D97-AF65-F5344CB8AC3E}">
        <p14:creationId xmlns:p14="http://schemas.microsoft.com/office/powerpoint/2010/main" val="221565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9487"/>
            <a:ext cx="7886700" cy="586241"/>
          </a:xfrm>
        </p:spPr>
        <p:txBody>
          <a:bodyPr/>
          <a:lstStyle/>
          <a:p>
            <a:pPr algn="ctr"/>
            <a:r>
              <a:rPr lang="en-US" dirty="0" smtClean="0"/>
              <a:t>School Report Card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9186"/>
            <a:ext cx="9144000" cy="4444355"/>
          </a:xfrm>
          <a:prstGeom prst="rect">
            <a:avLst/>
          </a:prstGeom>
        </p:spPr>
      </p:pic>
    </p:spTree>
    <p:extLst>
      <p:ext uri="{BB962C8B-B14F-4D97-AF65-F5344CB8AC3E}">
        <p14:creationId xmlns:p14="http://schemas.microsoft.com/office/powerpoint/2010/main" val="29191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4218"/>
            <a:ext cx="7886700" cy="557212"/>
          </a:xfrm>
        </p:spPr>
        <p:txBody>
          <a:bodyPr/>
          <a:lstStyle/>
          <a:p>
            <a:pPr algn="ctr"/>
            <a:r>
              <a:rPr lang="en-US" dirty="0" smtClean="0"/>
              <a:t>Support and School Grade Breakdowns</a:t>
            </a:r>
            <a:endParaRPr lang="en-US" dirty="0"/>
          </a:p>
        </p:txBody>
      </p:sp>
      <p:pic>
        <p:nvPicPr>
          <p:cNvPr id="3" name="Content Placeholder 3"/>
          <p:cNvPicPr>
            <a:picLocks noGrp="1" noChangeAspect="1"/>
          </p:cNvPicPr>
          <p:nvPr/>
        </p:nvPicPr>
        <p:blipFill rotWithShape="1">
          <a:blip r:embed="rId2">
            <a:extLst>
              <a:ext uri="{28A0092B-C50C-407E-A947-70E740481C1C}">
                <a14:useLocalDpi xmlns:a14="http://schemas.microsoft.com/office/drawing/2010/main" val="0"/>
              </a:ext>
            </a:extLst>
          </a:blip>
          <a:srcRect b="9064"/>
          <a:stretch/>
        </p:blipFill>
        <p:spPr bwMode="auto">
          <a:xfrm>
            <a:off x="228601" y="1612451"/>
            <a:ext cx="3868316" cy="476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38" y="1582062"/>
            <a:ext cx="4358309" cy="4126805"/>
          </a:xfrm>
          <a:prstGeom prst="rect">
            <a:avLst/>
          </a:prstGeom>
        </p:spPr>
      </p:pic>
      <p:cxnSp>
        <p:nvCxnSpPr>
          <p:cNvPr id="6" name="Straight Connector 5"/>
          <p:cNvCxnSpPr/>
          <p:nvPr/>
        </p:nvCxnSpPr>
        <p:spPr>
          <a:xfrm>
            <a:off x="4302577" y="1901377"/>
            <a:ext cx="0" cy="4223657"/>
          </a:xfrm>
          <a:prstGeom prst="line">
            <a:avLst/>
          </a:prstGeom>
          <a:ln w="38100">
            <a:solidFill>
              <a:schemeClr val="bg1">
                <a:lumMod val="8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49252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3438"/>
            <a:ext cx="7886700" cy="576262"/>
          </a:xfrm>
        </p:spPr>
        <p:txBody>
          <a:bodyPr/>
          <a:lstStyle/>
          <a:p>
            <a:r>
              <a:rPr lang="en-US" dirty="0" smtClean="0"/>
              <a:t>Components of School Grade by Subgroup</a:t>
            </a:r>
            <a:endParaRPr lang="en-US" dirty="0"/>
          </a:p>
        </p:txBody>
      </p:sp>
      <p:pic>
        <p:nvPicPr>
          <p:cNvPr id="4" name="Picture 3"/>
          <p:cNvPicPr>
            <a:picLocks noChangeAspect="1"/>
          </p:cNvPicPr>
          <p:nvPr/>
        </p:nvPicPr>
        <p:blipFill rotWithShape="1">
          <a:blip r:embed="rId2"/>
          <a:srcRect l="71380" t="29265" r="4245" b="22129"/>
          <a:stretch/>
        </p:blipFill>
        <p:spPr>
          <a:xfrm>
            <a:off x="840511" y="1641137"/>
            <a:ext cx="7462978" cy="4185519"/>
          </a:xfrm>
          <a:prstGeom prst="rect">
            <a:avLst/>
          </a:prstGeom>
        </p:spPr>
      </p:pic>
    </p:spTree>
    <p:extLst>
      <p:ext uri="{BB962C8B-B14F-4D97-AF65-F5344CB8AC3E}">
        <p14:creationId xmlns:p14="http://schemas.microsoft.com/office/powerpoint/2010/main" val="282469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6996"/>
            <a:ext cx="7886700" cy="629783"/>
          </a:xfrm>
        </p:spPr>
        <p:txBody>
          <a:bodyPr/>
          <a:lstStyle/>
          <a:p>
            <a:pPr algn="ctr"/>
            <a:r>
              <a:rPr lang="en-US" dirty="0" smtClean="0"/>
              <a:t>Additional Report Card Sections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979"/>
            <a:ext cx="9144000" cy="4736892"/>
          </a:xfrm>
          <a:prstGeom prst="rect">
            <a:avLst/>
          </a:prstGeom>
        </p:spPr>
      </p:pic>
    </p:spTree>
    <p:extLst>
      <p:ext uri="{BB962C8B-B14F-4D97-AF65-F5344CB8AC3E}">
        <p14:creationId xmlns:p14="http://schemas.microsoft.com/office/powerpoint/2010/main" val="524374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0259"/>
            <a:ext cx="7886700" cy="604837"/>
          </a:xfrm>
        </p:spPr>
        <p:txBody>
          <a:bodyPr/>
          <a:lstStyle/>
          <a:p>
            <a:pPr algn="ctr"/>
            <a:r>
              <a:rPr lang="en-US" dirty="0"/>
              <a:t>English Language </a:t>
            </a:r>
            <a:r>
              <a:rPr lang="en-US" dirty="0" smtClean="0"/>
              <a:t>Learners – ELA Progress</a:t>
            </a:r>
            <a:endParaRPr lang="en-US" dirty="0"/>
          </a:p>
        </p:txBody>
      </p:sp>
      <p:pic>
        <p:nvPicPr>
          <p:cNvPr id="3" name="Picture 2"/>
          <p:cNvPicPr>
            <a:picLocks noChangeAspect="1"/>
          </p:cNvPicPr>
          <p:nvPr/>
        </p:nvPicPr>
        <p:blipFill>
          <a:blip r:embed="rId3"/>
          <a:stretch>
            <a:fillRect/>
          </a:stretch>
        </p:blipFill>
        <p:spPr>
          <a:xfrm>
            <a:off x="628650" y="1724300"/>
            <a:ext cx="7886700" cy="311708"/>
          </a:xfrm>
          <a:prstGeom prst="rect">
            <a:avLst/>
          </a:prstGeom>
        </p:spPr>
      </p:pic>
      <p:graphicFrame>
        <p:nvGraphicFramePr>
          <p:cNvPr id="4" name="Object 3"/>
          <p:cNvGraphicFramePr>
            <a:graphicFrameLocks noChangeAspect="1"/>
          </p:cNvGraphicFramePr>
          <p:nvPr>
            <p:extLst/>
          </p:nvPr>
        </p:nvGraphicFramePr>
        <p:xfrm>
          <a:off x="478372" y="2335212"/>
          <a:ext cx="8151277" cy="3033378"/>
        </p:xfrm>
        <a:graphic>
          <a:graphicData uri="http://schemas.openxmlformats.org/presentationml/2006/ole">
            <mc:AlternateContent xmlns:mc="http://schemas.openxmlformats.org/markup-compatibility/2006">
              <mc:Choice xmlns:v="urn:schemas-microsoft-com:vml" Requires="v">
                <p:oleObj spid="_x0000_s2051" name="Image" r:id="rId4" imgW="15936480" imgH="5929920" progId="Photoshop.Image.7">
                  <p:embed/>
                </p:oleObj>
              </mc:Choice>
              <mc:Fallback>
                <p:oleObj name="Image" r:id="rId4" imgW="15936480" imgH="5929920" progId="Photoshop.Image.7">
                  <p:embed/>
                  <p:pic>
                    <p:nvPicPr>
                      <p:cNvPr id="0" name=""/>
                      <p:cNvPicPr/>
                      <p:nvPr/>
                    </p:nvPicPr>
                    <p:blipFill>
                      <a:blip r:embed="rId5"/>
                      <a:stretch>
                        <a:fillRect/>
                      </a:stretch>
                    </p:blipFill>
                    <p:spPr>
                      <a:xfrm>
                        <a:off x="478372" y="2335212"/>
                        <a:ext cx="8151277" cy="3033378"/>
                      </a:xfrm>
                      <a:prstGeom prst="rect">
                        <a:avLst/>
                      </a:prstGeom>
                    </p:spPr>
                  </p:pic>
                </p:oleObj>
              </mc:Fallback>
            </mc:AlternateContent>
          </a:graphicData>
        </a:graphic>
      </p:graphicFrame>
    </p:spTree>
    <p:extLst>
      <p:ext uri="{BB962C8B-B14F-4D97-AF65-F5344CB8AC3E}">
        <p14:creationId xmlns:p14="http://schemas.microsoft.com/office/powerpoint/2010/main" val="175223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01" y="1026659"/>
            <a:ext cx="7644790" cy="595313"/>
          </a:xfrm>
        </p:spPr>
        <p:txBody>
          <a:bodyPr/>
          <a:lstStyle/>
          <a:p>
            <a:pPr algn="ctr"/>
            <a:r>
              <a:rPr lang="en-US" sz="2800" dirty="0">
                <a:latin typeface="+mn-lt"/>
              </a:rPr>
              <a:t>Statewide View of 2018-19 ESSA </a:t>
            </a:r>
            <a:r>
              <a:rPr lang="en-US" sz="2800" dirty="0" smtClean="0">
                <a:latin typeface="+mn-lt"/>
              </a:rPr>
              <a:t>Data </a:t>
            </a:r>
            <a:r>
              <a:rPr lang="en-US" sz="2800" dirty="0">
                <a:latin typeface="+mn-lt"/>
              </a:rPr>
              <a:t>– CS&amp;I</a:t>
            </a:r>
          </a:p>
        </p:txBody>
      </p:sp>
      <p:sp>
        <p:nvSpPr>
          <p:cNvPr id="3" name="Content Placeholder 2"/>
          <p:cNvSpPr>
            <a:spLocks noGrp="1"/>
          </p:cNvSpPr>
          <p:nvPr>
            <p:ph idx="1"/>
          </p:nvPr>
        </p:nvSpPr>
        <p:spPr>
          <a:xfrm>
            <a:off x="799201" y="1982626"/>
            <a:ext cx="7110509" cy="3835372"/>
          </a:xfrm>
        </p:spPr>
        <p:txBody>
          <a:bodyPr/>
          <a:lstStyle/>
          <a:p>
            <a:r>
              <a:rPr lang="en-US" sz="2800" b="1" dirty="0" smtClean="0"/>
              <a:t>475 CS&amp;I schools</a:t>
            </a:r>
          </a:p>
          <a:p>
            <a:pPr marL="0" indent="0">
              <a:buNone/>
            </a:pPr>
            <a:endParaRPr lang="en-US" sz="825" b="1" dirty="0"/>
          </a:p>
          <a:p>
            <a:pPr lvl="1"/>
            <a:r>
              <a:rPr lang="en-US" sz="2000" dirty="0" smtClean="0"/>
              <a:t>D or F schools* with Federal Index below 41% 		</a:t>
            </a:r>
            <a:r>
              <a:rPr lang="en-US" sz="2000" b="1" dirty="0" smtClean="0"/>
              <a:t>123</a:t>
            </a:r>
          </a:p>
          <a:p>
            <a:pPr lvl="1"/>
            <a:r>
              <a:rPr lang="en-US" sz="2000" dirty="0" smtClean="0"/>
              <a:t>C schools* with Federal Index below 41%		</a:t>
            </a:r>
            <a:r>
              <a:rPr lang="en-US" sz="2000" b="1" dirty="0" smtClean="0"/>
              <a:t>3</a:t>
            </a:r>
          </a:p>
          <a:p>
            <a:pPr lvl="1"/>
            <a:r>
              <a:rPr lang="en-US" sz="2000" dirty="0" smtClean="0"/>
              <a:t>D schools* with Federal Index above 40%		</a:t>
            </a:r>
            <a:r>
              <a:rPr lang="en-US" sz="2000" b="1" dirty="0" smtClean="0"/>
              <a:t>49</a:t>
            </a:r>
          </a:p>
          <a:p>
            <a:pPr lvl="1"/>
            <a:r>
              <a:rPr lang="en-US" sz="2000" dirty="0" smtClean="0"/>
              <a:t>A, B, and C schools* with grad rate of 67% or lower	</a:t>
            </a:r>
            <a:r>
              <a:rPr lang="en-US" sz="2000" b="1" dirty="0" smtClean="0"/>
              <a:t>3</a:t>
            </a:r>
          </a:p>
          <a:p>
            <a:pPr lvl="1"/>
            <a:r>
              <a:rPr lang="en-US" sz="2000" dirty="0" smtClean="0"/>
              <a:t>Ungraded schools** with grad rate of </a:t>
            </a:r>
            <a:r>
              <a:rPr lang="en-US" sz="2000" dirty="0"/>
              <a:t>67% </a:t>
            </a:r>
            <a:r>
              <a:rPr lang="en-US" sz="2000" dirty="0" smtClean="0"/>
              <a:t>or lower	</a:t>
            </a:r>
            <a:r>
              <a:rPr lang="en-US" sz="2000" b="1" dirty="0"/>
              <a:t>3</a:t>
            </a:r>
            <a:endParaRPr lang="en-US" sz="2000" b="1" dirty="0" smtClean="0"/>
          </a:p>
          <a:p>
            <a:pPr lvl="1"/>
            <a:r>
              <a:rPr lang="en-US" sz="2000" dirty="0" smtClean="0"/>
              <a:t>Feeder </a:t>
            </a:r>
            <a:r>
              <a:rPr lang="en-US" sz="2000" dirty="0"/>
              <a:t>schools with Federal Index below 41% </a:t>
            </a:r>
            <a:r>
              <a:rPr lang="en-US" sz="2000" dirty="0" smtClean="0"/>
              <a:t>		</a:t>
            </a:r>
            <a:r>
              <a:rPr lang="en-US" sz="2000" b="1" dirty="0" smtClean="0"/>
              <a:t>1</a:t>
            </a:r>
          </a:p>
          <a:p>
            <a:pPr lvl="1"/>
            <a:r>
              <a:rPr lang="en-US" sz="2000" dirty="0" smtClean="0"/>
              <a:t>Ungraded schools </a:t>
            </a:r>
            <a:r>
              <a:rPr lang="en-US" sz="2000" dirty="0"/>
              <a:t>with Federal Index below 41% </a:t>
            </a:r>
            <a:r>
              <a:rPr lang="en-US" dirty="0" smtClean="0"/>
              <a:t>	</a:t>
            </a:r>
            <a:r>
              <a:rPr lang="en-US" sz="2000" b="1" dirty="0" smtClean="0"/>
              <a:t>293</a:t>
            </a:r>
          </a:p>
          <a:p>
            <a:pPr marL="342900" lvl="1" indent="0">
              <a:buNone/>
            </a:pPr>
            <a:endParaRPr lang="en-US" dirty="0" smtClean="0"/>
          </a:p>
        </p:txBody>
      </p:sp>
      <p:sp>
        <p:nvSpPr>
          <p:cNvPr id="4" name="TextBox 3"/>
          <p:cNvSpPr txBox="1"/>
          <p:nvPr/>
        </p:nvSpPr>
        <p:spPr>
          <a:xfrm>
            <a:off x="799201" y="5817998"/>
            <a:ext cx="7644790" cy="523220"/>
          </a:xfrm>
          <a:prstGeom prst="rect">
            <a:avLst/>
          </a:prstGeom>
          <a:noFill/>
        </p:spPr>
        <p:txBody>
          <a:bodyPr wrap="square" rtlCol="0">
            <a:spAutoFit/>
          </a:bodyPr>
          <a:lstStyle/>
          <a:p>
            <a:pPr fontAlgn="auto">
              <a:spcBef>
                <a:spcPts val="0"/>
              </a:spcBef>
              <a:spcAft>
                <a:spcPts val="0"/>
              </a:spcAft>
            </a:pPr>
            <a:r>
              <a:rPr lang="en-US" sz="1400" i="1" dirty="0" smtClean="0">
                <a:solidFill>
                  <a:prstClr val="black"/>
                </a:solidFill>
                <a:latin typeface="Calibri"/>
              </a:rPr>
              <a:t>* Excludes feeder schools</a:t>
            </a:r>
          </a:p>
          <a:p>
            <a:pPr fontAlgn="auto">
              <a:spcBef>
                <a:spcPts val="0"/>
              </a:spcBef>
              <a:spcAft>
                <a:spcPts val="0"/>
              </a:spcAft>
            </a:pPr>
            <a:r>
              <a:rPr lang="en-US" sz="1400" i="1" dirty="0" smtClean="0">
                <a:solidFill>
                  <a:prstClr val="black"/>
                </a:solidFill>
                <a:latin typeface="Calibri"/>
              </a:rPr>
              <a:t>** With Federal Percent of Points Index of 41% or higher</a:t>
            </a:r>
            <a:endParaRPr lang="en-US" sz="1400" i="1" dirty="0">
              <a:solidFill>
                <a:prstClr val="black"/>
              </a:solidFill>
              <a:latin typeface="Calibri"/>
            </a:endParaRPr>
          </a:p>
        </p:txBody>
      </p:sp>
    </p:spTree>
    <p:extLst>
      <p:ext uri="{BB962C8B-B14F-4D97-AF65-F5344CB8AC3E}">
        <p14:creationId xmlns:p14="http://schemas.microsoft.com/office/powerpoint/2010/main" val="77783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2370908"/>
              </p:ext>
            </p:extLst>
          </p:nvPr>
        </p:nvGraphicFramePr>
        <p:xfrm>
          <a:off x="260059" y="1275454"/>
          <a:ext cx="8461567" cy="5501751"/>
        </p:xfrm>
        <a:graphic>
          <a:graphicData uri="http://schemas.openxmlformats.org/drawingml/2006/table">
            <a:tbl>
              <a:tblPr firstRow="1" firstCol="1" bandRow="1">
                <a:tableStyleId>{5C22544A-7EE6-4342-B048-85BDC9FD1C3A}</a:tableStyleId>
              </a:tblPr>
              <a:tblGrid>
                <a:gridCol w="1208014">
                  <a:extLst>
                    <a:ext uri="{9D8B030D-6E8A-4147-A177-3AD203B41FA5}">
                      <a16:colId xmlns:a16="http://schemas.microsoft.com/office/drawing/2014/main" xmlns="" val="20000"/>
                    </a:ext>
                  </a:extLst>
                </a:gridCol>
                <a:gridCol w="7253553">
                  <a:extLst>
                    <a:ext uri="{9D8B030D-6E8A-4147-A177-3AD203B41FA5}">
                      <a16:colId xmlns:a16="http://schemas.microsoft.com/office/drawing/2014/main" xmlns="" val="20001"/>
                    </a:ext>
                  </a:extLst>
                </a:gridCol>
              </a:tblGrid>
              <a:tr h="287980">
                <a:tc>
                  <a:txBody>
                    <a:bodyPr/>
                    <a:lstStyle/>
                    <a:p>
                      <a:pPr marL="0" marR="0">
                        <a:spcBef>
                          <a:spcPts val="600"/>
                        </a:spcBef>
                        <a:spcAft>
                          <a:spcPts val="600"/>
                        </a:spcAft>
                      </a:pPr>
                      <a:r>
                        <a:rPr lang="en-US" sz="1800" dirty="0">
                          <a:effectLst/>
                          <a:latin typeface="+mn-lt"/>
                          <a:ea typeface="+mn-ea"/>
                        </a:rPr>
                        <a:t>Month</a:t>
                      </a:r>
                      <a:endParaRPr lang="en-US" sz="1800" dirty="0">
                        <a:effectLst/>
                        <a:latin typeface="Arial"/>
                        <a:ea typeface="Calibri"/>
                      </a:endParaRPr>
                    </a:p>
                  </a:txBody>
                  <a:tcPr marL="60918" marR="60918" marT="0" marB="0" anchor="ctr"/>
                </a:tc>
                <a:tc>
                  <a:txBody>
                    <a:bodyPr/>
                    <a:lstStyle/>
                    <a:p>
                      <a:pPr marL="0" marR="0" algn="ctr">
                        <a:spcBef>
                          <a:spcPts val="600"/>
                        </a:spcBef>
                        <a:spcAft>
                          <a:spcPts val="600"/>
                        </a:spcAft>
                      </a:pPr>
                      <a:r>
                        <a:rPr lang="en-US" sz="1800" dirty="0">
                          <a:effectLst/>
                        </a:rPr>
                        <a:t>Activity</a:t>
                      </a:r>
                      <a:endParaRPr lang="en-US" sz="1800" dirty="0">
                        <a:effectLst/>
                        <a:latin typeface="Arial"/>
                        <a:ea typeface="Calibri"/>
                      </a:endParaRPr>
                    </a:p>
                  </a:txBody>
                  <a:tcPr marL="60918" marR="60918" marT="0" marB="0" anchor="ctr"/>
                </a:tc>
                <a:extLst>
                  <a:ext uri="{0D108BD9-81ED-4DB2-BD59-A6C34878D82A}">
                    <a16:rowId xmlns:a16="http://schemas.microsoft.com/office/drawing/2014/main" xmlns="" val="10000"/>
                  </a:ext>
                </a:extLst>
              </a:tr>
              <a:tr h="745939">
                <a:tc>
                  <a:txBody>
                    <a:bodyPr/>
                    <a:lstStyle/>
                    <a:p>
                      <a:pPr marL="0" marR="0">
                        <a:spcBef>
                          <a:spcPts val="0"/>
                        </a:spcBef>
                        <a:spcAft>
                          <a:spcPts val="0"/>
                        </a:spcAft>
                      </a:pPr>
                      <a:r>
                        <a:rPr lang="en-US" sz="1500" dirty="0">
                          <a:effectLst/>
                          <a:latin typeface="+mn-lt"/>
                          <a:ea typeface="Calibri"/>
                          <a:cs typeface="Arial" panose="020B0604020202020204" pitchFamily="34" charset="0"/>
                        </a:rPr>
                        <a:t>February </a:t>
                      </a:r>
                    </a:p>
                  </a:txBody>
                  <a:tcPr marL="64008" marR="64008" marT="0" marB="0" anchor="ctr"/>
                </a:tc>
                <a:tc>
                  <a:txBody>
                    <a:bodyPr/>
                    <a:lstStyle/>
                    <a:p>
                      <a:pPr marL="0" marR="0" lvl="0" indent="0">
                        <a:spcBef>
                          <a:spcPts val="0"/>
                        </a:spcBef>
                        <a:spcAft>
                          <a:spcPts val="0"/>
                        </a:spcAft>
                        <a:buFont typeface="Symbol"/>
                        <a:buNone/>
                      </a:pPr>
                      <a:endParaRPr lang="en-US" sz="1500" baseline="0" dirty="0">
                        <a:effectLst/>
                        <a:latin typeface="+mn-lt"/>
                        <a:cs typeface="Arial" panose="020B0604020202020204" pitchFamily="34" charset="0"/>
                      </a:endParaRPr>
                    </a:p>
                  </a:txBody>
                  <a:tcPr marL="60918" marR="60918" marT="0" marB="0" anchor="ctr"/>
                </a:tc>
                <a:extLst>
                  <a:ext uri="{0D108BD9-81ED-4DB2-BD59-A6C34878D82A}">
                    <a16:rowId xmlns:a16="http://schemas.microsoft.com/office/drawing/2014/main" xmlns="" val="10001"/>
                  </a:ext>
                </a:extLst>
              </a:tr>
              <a:tr h="805343">
                <a:tc>
                  <a:txBody>
                    <a:bodyPr/>
                    <a:lstStyle/>
                    <a:p>
                      <a:pPr marL="0" marR="0">
                        <a:spcBef>
                          <a:spcPts val="0"/>
                        </a:spcBef>
                        <a:spcAft>
                          <a:spcPts val="0"/>
                        </a:spcAft>
                      </a:pPr>
                      <a:r>
                        <a:rPr lang="en-US" sz="1500" dirty="0">
                          <a:effectLst/>
                          <a:latin typeface="+mn-lt"/>
                          <a:ea typeface="Calibri"/>
                          <a:cs typeface="Arial" panose="020B0604020202020204" pitchFamily="34" charset="0"/>
                        </a:rPr>
                        <a:t>March </a:t>
                      </a:r>
                    </a:p>
                  </a:txBody>
                  <a:tcPr marL="64008" marR="64008" marT="0" marB="0" anchor="ctr"/>
                </a:tc>
                <a:tc>
                  <a:txBody>
                    <a:bodyPr/>
                    <a:lstStyle/>
                    <a:p>
                      <a:pPr marL="342900" marR="0" lvl="0" indent="-342900">
                        <a:spcBef>
                          <a:spcPts val="0"/>
                        </a:spcBef>
                        <a:spcAft>
                          <a:spcPts val="0"/>
                        </a:spcAft>
                        <a:buFont typeface="Symbol"/>
                        <a:buChar char=""/>
                      </a:pPr>
                      <a:endParaRPr lang="en-US" sz="1500" dirty="0">
                        <a:solidFill>
                          <a:srgbClr val="FF0000"/>
                        </a:solidFill>
                        <a:effectLst/>
                        <a:latin typeface="+mn-lt"/>
                        <a:cs typeface="Arial" panose="020B0604020202020204" pitchFamily="34" charset="0"/>
                      </a:endParaRPr>
                    </a:p>
                  </a:txBody>
                  <a:tcPr marL="60918" marR="60918" marT="0" marB="0" anchor="ctr"/>
                </a:tc>
                <a:extLst>
                  <a:ext uri="{0D108BD9-81ED-4DB2-BD59-A6C34878D82A}">
                    <a16:rowId xmlns:a16="http://schemas.microsoft.com/office/drawing/2014/main" xmlns="" val="10002"/>
                  </a:ext>
                </a:extLst>
              </a:tr>
              <a:tr h="704676">
                <a:tc>
                  <a:txBody>
                    <a:bodyPr/>
                    <a:lstStyle/>
                    <a:p>
                      <a:pPr marL="0" marR="0">
                        <a:spcBef>
                          <a:spcPts val="0"/>
                        </a:spcBef>
                        <a:spcAft>
                          <a:spcPts val="0"/>
                        </a:spcAft>
                      </a:pPr>
                      <a:r>
                        <a:rPr lang="en-US" sz="1500" dirty="0">
                          <a:effectLst/>
                          <a:latin typeface="+mn-lt"/>
                          <a:ea typeface="Calibri"/>
                          <a:cs typeface="Arial" panose="020B0604020202020204" pitchFamily="34" charset="0"/>
                        </a:rPr>
                        <a:t>April </a:t>
                      </a:r>
                    </a:p>
                  </a:txBody>
                  <a:tcPr marL="64008" marR="64008" marT="0" marB="0" anchor="ctr"/>
                </a:tc>
                <a:tc>
                  <a:txBody>
                    <a:bodyPr/>
                    <a:lstStyle/>
                    <a:p>
                      <a:pPr marL="342900" marR="0" lvl="0" indent="-342900">
                        <a:spcBef>
                          <a:spcPts val="0"/>
                        </a:spcBef>
                        <a:spcAft>
                          <a:spcPts val="0"/>
                        </a:spcAft>
                        <a:buFont typeface="Symbol"/>
                        <a:buChar char=""/>
                      </a:pPr>
                      <a:endParaRPr lang="en-US" sz="1500" dirty="0">
                        <a:effectLst/>
                        <a:latin typeface="+mn-lt"/>
                        <a:ea typeface="Calibri"/>
                        <a:cs typeface="Arial" panose="020B0604020202020204" pitchFamily="34" charset="0"/>
                      </a:endParaRPr>
                    </a:p>
                  </a:txBody>
                  <a:tcPr marL="60918" marR="60918" marT="0" marB="0" anchor="ctr"/>
                </a:tc>
                <a:extLst>
                  <a:ext uri="{0D108BD9-81ED-4DB2-BD59-A6C34878D82A}">
                    <a16:rowId xmlns:a16="http://schemas.microsoft.com/office/drawing/2014/main" xmlns="" val="10003"/>
                  </a:ext>
                </a:extLst>
              </a:tr>
              <a:tr h="721453">
                <a:tc>
                  <a:txBody>
                    <a:bodyPr/>
                    <a:lstStyle/>
                    <a:p>
                      <a:pPr marL="0" marR="0">
                        <a:spcBef>
                          <a:spcPts val="0"/>
                        </a:spcBef>
                        <a:spcAft>
                          <a:spcPts val="0"/>
                        </a:spcAft>
                      </a:pPr>
                      <a:r>
                        <a:rPr lang="en-US" sz="1500" dirty="0">
                          <a:effectLst/>
                          <a:latin typeface="+mn-lt"/>
                          <a:ea typeface="Calibri"/>
                          <a:cs typeface="Arial" panose="020B0604020202020204" pitchFamily="34" charset="0"/>
                        </a:rPr>
                        <a:t>May </a:t>
                      </a:r>
                    </a:p>
                  </a:txBody>
                  <a:tcPr marL="64008" marR="64008"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lang="en-US" sz="1500" dirty="0">
                        <a:effectLst/>
                        <a:latin typeface="+mn-lt"/>
                        <a:ea typeface="Calibri"/>
                        <a:cs typeface="Arial" panose="020B0604020202020204" pitchFamily="34" charset="0"/>
                      </a:endParaRPr>
                    </a:p>
                  </a:txBody>
                  <a:tcPr marL="60918" marR="60918" marT="0" marB="0" anchor="ctr"/>
                </a:tc>
                <a:extLst>
                  <a:ext uri="{0D108BD9-81ED-4DB2-BD59-A6C34878D82A}">
                    <a16:rowId xmlns:a16="http://schemas.microsoft.com/office/drawing/2014/main" xmlns="" val="10004"/>
                  </a:ext>
                </a:extLst>
              </a:tr>
              <a:tr h="645952">
                <a:tc>
                  <a:txBody>
                    <a:bodyPr/>
                    <a:lstStyle/>
                    <a:p>
                      <a:pPr marL="0" marR="0">
                        <a:spcBef>
                          <a:spcPts val="0"/>
                        </a:spcBef>
                        <a:spcAft>
                          <a:spcPts val="0"/>
                        </a:spcAft>
                      </a:pPr>
                      <a:r>
                        <a:rPr lang="en-US" sz="1500" dirty="0">
                          <a:effectLst/>
                          <a:latin typeface="+mn-lt"/>
                          <a:ea typeface="Calibri"/>
                          <a:cs typeface="Arial" panose="020B0604020202020204" pitchFamily="34" charset="0"/>
                        </a:rPr>
                        <a:t>June </a:t>
                      </a:r>
                    </a:p>
                  </a:txBody>
                  <a:tcPr marL="64008" marR="64008"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lang="en-US" sz="1500" dirty="0">
                        <a:effectLst/>
                        <a:latin typeface="+mn-lt"/>
                        <a:ea typeface="Calibri"/>
                        <a:cs typeface="Arial" panose="020B0604020202020204" pitchFamily="34" charset="0"/>
                      </a:endParaRPr>
                    </a:p>
                  </a:txBody>
                  <a:tcPr marL="60918" marR="60918" marT="0" marB="0" anchor="ctr"/>
                </a:tc>
                <a:extLst>
                  <a:ext uri="{0D108BD9-81ED-4DB2-BD59-A6C34878D82A}">
                    <a16:rowId xmlns:a16="http://schemas.microsoft.com/office/drawing/2014/main" xmlns="" val="3370682418"/>
                  </a:ext>
                </a:extLst>
              </a:tr>
              <a:tr h="654341">
                <a:tc>
                  <a:txBody>
                    <a:bodyPr/>
                    <a:lstStyle/>
                    <a:p>
                      <a:pPr marL="0" marR="0">
                        <a:spcBef>
                          <a:spcPts val="0"/>
                        </a:spcBef>
                        <a:spcAft>
                          <a:spcPts val="0"/>
                        </a:spcAft>
                      </a:pPr>
                      <a:r>
                        <a:rPr lang="en-US" sz="1500" dirty="0">
                          <a:effectLst/>
                          <a:latin typeface="+mn-lt"/>
                          <a:ea typeface="Calibri"/>
                          <a:cs typeface="Arial" panose="020B0604020202020204" pitchFamily="34" charset="0"/>
                        </a:rPr>
                        <a:t>July </a:t>
                      </a:r>
                    </a:p>
                  </a:txBody>
                  <a:tcPr marL="64008" marR="64008"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lang="en-US" sz="1500" dirty="0">
                        <a:effectLst/>
                        <a:latin typeface="+mn-lt"/>
                        <a:ea typeface="Calibri"/>
                        <a:cs typeface="Arial" panose="020B0604020202020204" pitchFamily="34" charset="0"/>
                      </a:endParaRPr>
                    </a:p>
                  </a:txBody>
                  <a:tcPr marL="60918" marR="60918" marT="0" marB="0" anchor="ctr"/>
                </a:tc>
                <a:extLst>
                  <a:ext uri="{0D108BD9-81ED-4DB2-BD59-A6C34878D82A}">
                    <a16:rowId xmlns:a16="http://schemas.microsoft.com/office/drawing/2014/main" xmlns="" val="2796573912"/>
                  </a:ext>
                </a:extLst>
              </a:tr>
              <a:tr h="936067">
                <a:tc>
                  <a:txBody>
                    <a:bodyPr/>
                    <a:lstStyle/>
                    <a:p>
                      <a:pPr marL="0" marR="0">
                        <a:spcBef>
                          <a:spcPts val="0"/>
                        </a:spcBef>
                        <a:spcAft>
                          <a:spcPts val="0"/>
                        </a:spcAft>
                      </a:pPr>
                      <a:r>
                        <a:rPr lang="en-US" sz="1500" dirty="0">
                          <a:effectLst/>
                          <a:latin typeface="+mn-lt"/>
                          <a:ea typeface="Calibri"/>
                          <a:cs typeface="Arial" panose="020B0604020202020204" pitchFamily="34" charset="0"/>
                        </a:rPr>
                        <a:t>August</a:t>
                      </a:r>
                    </a:p>
                  </a:txBody>
                  <a:tcPr marL="64008" marR="64008" marT="0" marB="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lang="en-US" sz="1500" dirty="0">
                        <a:effectLst/>
                        <a:latin typeface="+mn-lt"/>
                        <a:ea typeface="Calibri"/>
                        <a:cs typeface="Arial" panose="020B0604020202020204" pitchFamily="34" charset="0"/>
                      </a:endParaRPr>
                    </a:p>
                  </a:txBody>
                  <a:tcPr marL="60918" marR="60918" marT="0" marB="0" anchor="ctr"/>
                </a:tc>
                <a:extLst>
                  <a:ext uri="{0D108BD9-81ED-4DB2-BD59-A6C34878D82A}">
                    <a16:rowId xmlns:a16="http://schemas.microsoft.com/office/drawing/2014/main" xmlns="" val="3835203504"/>
                  </a:ext>
                </a:extLst>
              </a:tr>
            </a:tbl>
          </a:graphicData>
        </a:graphic>
      </p:graphicFrame>
      <p:sp>
        <p:nvSpPr>
          <p:cNvPr id="3" name="Title 1"/>
          <p:cNvSpPr>
            <a:spLocks noGrp="1"/>
          </p:cNvSpPr>
          <p:nvPr>
            <p:ph type="title"/>
          </p:nvPr>
        </p:nvSpPr>
        <p:spPr>
          <a:xfrm>
            <a:off x="341216" y="234892"/>
            <a:ext cx="8461567" cy="1040562"/>
          </a:xfrm>
        </p:spPr>
        <p:txBody>
          <a:bodyPr>
            <a:normAutofit fontScale="90000"/>
          </a:bodyPr>
          <a:lstStyle/>
          <a:p>
            <a:pPr algn="ctr"/>
            <a:r>
              <a:rPr lang="en-US" dirty="0"/>
              <a:t>Title Applications Tentative Timeline for 2020-21</a:t>
            </a:r>
          </a:p>
        </p:txBody>
      </p:sp>
    </p:spTree>
    <p:extLst>
      <p:ext uri="{BB962C8B-B14F-4D97-AF65-F5344CB8AC3E}">
        <p14:creationId xmlns:p14="http://schemas.microsoft.com/office/powerpoint/2010/main" val="3126657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83664" y="2075175"/>
          <a:ext cx="8035463" cy="3539913"/>
        </p:xfrm>
        <a:graphic>
          <a:graphicData uri="http://schemas.openxmlformats.org/drawingml/2006/table">
            <a:tbl>
              <a:tblPr firstRow="1" bandRow="1">
                <a:tableStyleId>{5C22544A-7EE6-4342-B048-85BDC9FD1C3A}</a:tableStyleId>
              </a:tblPr>
              <a:tblGrid>
                <a:gridCol w="5016616">
                  <a:extLst>
                    <a:ext uri="{9D8B030D-6E8A-4147-A177-3AD203B41FA5}">
                      <a16:colId xmlns="" xmlns:a16="http://schemas.microsoft.com/office/drawing/2014/main" val="20000"/>
                    </a:ext>
                  </a:extLst>
                </a:gridCol>
                <a:gridCol w="1083234">
                  <a:extLst>
                    <a:ext uri="{9D8B030D-6E8A-4147-A177-3AD203B41FA5}">
                      <a16:colId xmlns="" xmlns:a16="http://schemas.microsoft.com/office/drawing/2014/main" val="20001"/>
                    </a:ext>
                  </a:extLst>
                </a:gridCol>
                <a:gridCol w="1056597">
                  <a:extLst>
                    <a:ext uri="{9D8B030D-6E8A-4147-A177-3AD203B41FA5}">
                      <a16:colId xmlns="" xmlns:a16="http://schemas.microsoft.com/office/drawing/2014/main" val="20002"/>
                    </a:ext>
                  </a:extLst>
                </a:gridCol>
                <a:gridCol w="879016">
                  <a:extLst>
                    <a:ext uri="{9D8B030D-6E8A-4147-A177-3AD203B41FA5}">
                      <a16:colId xmlns="" xmlns:a16="http://schemas.microsoft.com/office/drawing/2014/main" val="20003"/>
                    </a:ext>
                  </a:extLst>
                </a:gridCol>
              </a:tblGrid>
              <a:tr h="666014">
                <a:tc>
                  <a:txBody>
                    <a:bodyPr/>
                    <a:lstStyle/>
                    <a:p>
                      <a:endParaRPr lang="en-US"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800" dirty="0" smtClean="0"/>
                        <a:t>2017-18</a:t>
                      </a:r>
                    </a:p>
                    <a:p>
                      <a:pPr algn="ctr"/>
                      <a:r>
                        <a:rPr lang="en-US" sz="1400" u="sng" dirty="0" smtClean="0"/>
                        <a:t>552</a:t>
                      </a:r>
                      <a:r>
                        <a:rPr lang="en-US" sz="1400" u="sng" baseline="0" dirty="0" smtClean="0"/>
                        <a:t> schools</a:t>
                      </a:r>
                      <a:endParaRPr lang="en-US" sz="1200" u="sng"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800" dirty="0" smtClean="0"/>
                        <a:t>2018-19</a:t>
                      </a:r>
                    </a:p>
                    <a:p>
                      <a:pPr algn="ctr"/>
                      <a:r>
                        <a:rPr lang="en-US" sz="1400" u="sng" dirty="0" smtClean="0"/>
                        <a:t>475 schools</a:t>
                      </a:r>
                      <a:endParaRPr lang="en-US" sz="1400" u="sng"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1800" dirty="0" smtClean="0"/>
                        <a:t>- 77 </a:t>
                      </a:r>
                      <a:endParaRPr lang="en-US" sz="1800" dirty="0"/>
                    </a:p>
                  </a:txBody>
                  <a:tcPr marL="68580" marR="68580" marT="34290" marB="34290"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410557">
                <a:tc>
                  <a:txBody>
                    <a:bodyPr/>
                    <a:lstStyle/>
                    <a:p>
                      <a:r>
                        <a:rPr lang="en-US" sz="1600" dirty="0" smtClean="0"/>
                        <a:t>D or F schools* with Federal Index below 41% </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179</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123</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-56</a:t>
                      </a:r>
                      <a:endParaRPr lang="en-US" sz="1800" b="1" dirty="0">
                        <a:solidFill>
                          <a:schemeClr val="bg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410557">
                <a:tc>
                  <a:txBody>
                    <a:bodyPr/>
                    <a:lstStyle/>
                    <a:p>
                      <a:r>
                        <a:rPr lang="en-US" sz="1600" dirty="0" smtClean="0"/>
                        <a:t>C schools* with Federal Index below 41%</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5</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3</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-2</a:t>
                      </a:r>
                      <a:endParaRPr lang="en-US" sz="1800" b="1"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410557">
                <a:tc>
                  <a:txBody>
                    <a:bodyPr/>
                    <a:lstStyle/>
                    <a:p>
                      <a:r>
                        <a:rPr lang="en-US" sz="1600" dirty="0" smtClean="0"/>
                        <a:t>D schools* with Federal Index above 40%</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51</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49</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-2</a:t>
                      </a:r>
                      <a:endParaRPr lang="en-US" sz="1800" b="1"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410557">
                <a:tc>
                  <a:txBody>
                    <a:bodyPr/>
                    <a:lstStyle/>
                    <a:p>
                      <a:r>
                        <a:rPr lang="en-US" sz="1600" dirty="0" smtClean="0"/>
                        <a:t>A, B, and C schools* with grad rate of 67% or lower</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13</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3</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-10</a:t>
                      </a:r>
                      <a:endParaRPr lang="en-US" sz="1800" b="1"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4"/>
                  </a:ext>
                </a:extLst>
              </a:tr>
              <a:tr h="410557">
                <a:tc>
                  <a:txBody>
                    <a:bodyPr/>
                    <a:lstStyle/>
                    <a:p>
                      <a:r>
                        <a:rPr lang="en-US" sz="1600" dirty="0" smtClean="0"/>
                        <a:t>Ungraded schools** with grad rate of 67% or lower</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4</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3</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-1</a:t>
                      </a:r>
                      <a:endParaRPr lang="en-US" sz="1800" b="1"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r h="410557">
                <a:tc>
                  <a:txBody>
                    <a:bodyPr/>
                    <a:lstStyle/>
                    <a:p>
                      <a:r>
                        <a:rPr lang="en-US" sz="1600" dirty="0" smtClean="0"/>
                        <a:t>Feeder schools with Federal Index below 41% </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4</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1</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-3</a:t>
                      </a:r>
                      <a:endParaRPr lang="en-US" sz="1800" b="1"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6"/>
                  </a:ext>
                </a:extLst>
              </a:tr>
              <a:tr h="410557">
                <a:tc>
                  <a:txBody>
                    <a:bodyPr/>
                    <a:lstStyle/>
                    <a:p>
                      <a:r>
                        <a:rPr lang="en-US" sz="1600" dirty="0" smtClean="0"/>
                        <a:t>Ungraded schools with Federal Index below 41% </a:t>
                      </a:r>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296</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293</a:t>
                      </a:r>
                      <a:endParaRPr 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bg1"/>
                          </a:solidFill>
                        </a:rPr>
                        <a:t>-3</a:t>
                      </a:r>
                      <a:endParaRPr lang="en-US" sz="1800" b="1" dirty="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7"/>
                  </a:ext>
                </a:extLst>
              </a:tr>
            </a:tbl>
          </a:graphicData>
        </a:graphic>
      </p:graphicFrame>
      <p:sp>
        <p:nvSpPr>
          <p:cNvPr id="5" name="Rectangle 4"/>
          <p:cNvSpPr/>
          <p:nvPr/>
        </p:nvSpPr>
        <p:spPr>
          <a:xfrm>
            <a:off x="2579133" y="874847"/>
            <a:ext cx="3943002" cy="1015663"/>
          </a:xfrm>
          <a:prstGeom prst="rect">
            <a:avLst/>
          </a:prstGeom>
          <a:noFill/>
        </p:spPr>
        <p:txBody>
          <a:bodyPr wrap="none" lIns="91440" tIns="45720" rIns="91440" bIns="45720">
            <a:spAutoFit/>
          </a:bodyPr>
          <a:lstStyle/>
          <a:p>
            <a:pPr algn="ctr" fontAlgn="auto">
              <a:spcBef>
                <a:spcPts val="0"/>
              </a:spcBef>
              <a:spcAft>
                <a:spcPts val="0"/>
              </a:spcAft>
            </a:pPr>
            <a:r>
              <a:rPr lang="en-US" sz="4000" b="1" dirty="0" smtClean="0">
                <a:ln w="0"/>
                <a:solidFill>
                  <a:prstClr val="black"/>
                </a:solidFill>
                <a:latin typeface="Calibri"/>
              </a:rPr>
              <a:t>CS&amp;I Comparison</a:t>
            </a:r>
          </a:p>
          <a:p>
            <a:pPr algn="ctr" fontAlgn="auto">
              <a:spcBef>
                <a:spcPts val="0"/>
              </a:spcBef>
              <a:spcAft>
                <a:spcPts val="0"/>
              </a:spcAft>
            </a:pPr>
            <a:r>
              <a:rPr lang="en-US" dirty="0" smtClean="0">
                <a:ln w="0"/>
                <a:solidFill>
                  <a:prstClr val="black"/>
                </a:solidFill>
                <a:latin typeface="Calibri"/>
              </a:rPr>
              <a:t>2017-18 (ESSA baseline) vs. 2018-19</a:t>
            </a:r>
            <a:endParaRPr lang="en-US" dirty="0">
              <a:ln w="0"/>
              <a:solidFill>
                <a:prstClr val="black"/>
              </a:solidFill>
              <a:latin typeface="Calibri"/>
            </a:endParaRPr>
          </a:p>
        </p:txBody>
      </p:sp>
      <p:sp>
        <p:nvSpPr>
          <p:cNvPr id="6" name="TextBox 5"/>
          <p:cNvSpPr txBox="1"/>
          <p:nvPr/>
        </p:nvSpPr>
        <p:spPr>
          <a:xfrm>
            <a:off x="728240" y="5875274"/>
            <a:ext cx="7644790" cy="584775"/>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 </a:t>
            </a:r>
            <a:r>
              <a:rPr lang="en-US" sz="1400" i="1" dirty="0" smtClean="0">
                <a:solidFill>
                  <a:prstClr val="black"/>
                </a:solidFill>
                <a:latin typeface="Calibri"/>
              </a:rPr>
              <a:t>Excludes feeder schools</a:t>
            </a:r>
          </a:p>
          <a:p>
            <a:pPr fontAlgn="auto">
              <a:spcBef>
                <a:spcPts val="0"/>
              </a:spcBef>
              <a:spcAft>
                <a:spcPts val="0"/>
              </a:spcAft>
            </a:pPr>
            <a:r>
              <a:rPr lang="en-US" sz="1400" i="1" dirty="0" smtClean="0">
                <a:solidFill>
                  <a:prstClr val="black"/>
                </a:solidFill>
                <a:latin typeface="Calibri"/>
              </a:rPr>
              <a:t>** With Federal Percent of Points Index of 41% or higher</a:t>
            </a:r>
            <a:endParaRPr lang="en-US" sz="1400" i="1" dirty="0">
              <a:solidFill>
                <a:prstClr val="black"/>
              </a:solidFill>
              <a:latin typeface="Calibri"/>
            </a:endParaRPr>
          </a:p>
        </p:txBody>
      </p:sp>
    </p:spTree>
    <p:extLst>
      <p:ext uri="{BB962C8B-B14F-4D97-AF65-F5344CB8AC3E}">
        <p14:creationId xmlns:p14="http://schemas.microsoft.com/office/powerpoint/2010/main" val="3028934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241300" y="1203332"/>
            <a:ext cx="6662826" cy="595313"/>
          </a:xfrm>
        </p:spPr>
        <p:txBody>
          <a:bodyPr/>
          <a:lstStyle/>
          <a:p>
            <a:pPr algn="ctr"/>
            <a:r>
              <a:rPr altLang="en-US" sz="2800" dirty="0" smtClean="0">
                <a:latin typeface="+mn-lt"/>
              </a:rPr>
              <a:t>Summary of the 2018-19 ESSA Data</a:t>
            </a:r>
          </a:p>
        </p:txBody>
      </p:sp>
      <p:sp>
        <p:nvSpPr>
          <p:cNvPr id="140291" name="Content Placeholder 5"/>
          <p:cNvSpPr>
            <a:spLocks noGrp="1"/>
          </p:cNvSpPr>
          <p:nvPr>
            <p:ph idx="1"/>
          </p:nvPr>
        </p:nvSpPr>
        <p:spPr>
          <a:xfrm>
            <a:off x="745276" y="2042446"/>
            <a:ext cx="7654873" cy="3863712"/>
          </a:xfrm>
        </p:spPr>
        <p:txBody>
          <a:bodyPr>
            <a:normAutofit/>
          </a:bodyPr>
          <a:lstStyle/>
          <a:p>
            <a:pPr marL="257175" indent="-257175">
              <a:defRPr/>
            </a:pPr>
            <a:r>
              <a:rPr lang="en-US" altLang="en-US" sz="2400" dirty="0"/>
              <a:t>A total of </a:t>
            </a:r>
            <a:r>
              <a:rPr lang="en-US" altLang="en-US" sz="2400" dirty="0" smtClean="0"/>
              <a:t>1,772 higher-performing </a:t>
            </a:r>
            <a:r>
              <a:rPr lang="en-US" altLang="en-US" sz="2400" dirty="0"/>
              <a:t>schools are identified for Targeted </a:t>
            </a:r>
            <a:r>
              <a:rPr lang="en-US" altLang="en-US" sz="2400" dirty="0" smtClean="0"/>
              <a:t>Support &amp; Improvement </a:t>
            </a:r>
            <a:r>
              <a:rPr lang="en-US" altLang="en-US" sz="2400" dirty="0"/>
              <a:t>(TS&amp;I) to address pockets of performance problems with specific student subgroups</a:t>
            </a:r>
          </a:p>
          <a:p>
            <a:pPr marL="600075" lvl="1" indent="-257175">
              <a:defRPr/>
            </a:pPr>
            <a:r>
              <a:rPr lang="en-US" altLang="en-US" sz="2000" dirty="0"/>
              <a:t>This </a:t>
            </a:r>
            <a:r>
              <a:rPr lang="en-US" altLang="en-US" sz="2000" dirty="0" smtClean="0"/>
              <a:t>stresses the </a:t>
            </a:r>
            <a:r>
              <a:rPr lang="en-US" altLang="en-US" sz="2000" dirty="0"/>
              <a:t>need to be innovative in even our high-performing schools to address the outcomes of all students, particularly students with special </a:t>
            </a:r>
            <a:r>
              <a:rPr lang="en-US" altLang="en-US" sz="2000" dirty="0" smtClean="0"/>
              <a:t>needs</a:t>
            </a:r>
          </a:p>
          <a:p>
            <a:pPr marL="600075" lvl="1" indent="-257175">
              <a:defRPr/>
            </a:pPr>
            <a:r>
              <a:rPr lang="en-US" altLang="en-US" sz="2000" dirty="0" smtClean="0"/>
              <a:t>Over half (58%) of the schools identified for TS&amp;I have only one subgroup identified, and the vast majority (96%) have three or fewer subgroups identified</a:t>
            </a:r>
          </a:p>
          <a:p>
            <a:pPr marL="342900" lvl="1" indent="0">
              <a:buNone/>
              <a:defRPr/>
            </a:pPr>
            <a:endParaRPr lang="en-US" altLang="en-US" dirty="0"/>
          </a:p>
          <a:p>
            <a:pPr marL="0" indent="0">
              <a:buNone/>
              <a:defRPr/>
            </a:pPr>
            <a:endParaRPr lang="en-US" altLang="en-US" dirty="0" smtClean="0"/>
          </a:p>
          <a:p>
            <a:pPr marL="0" indent="0">
              <a:buNone/>
              <a:defRPr/>
            </a:pPr>
            <a:endParaRPr lang="en-US" altLang="en-US" dirty="0" smtClean="0"/>
          </a:p>
        </p:txBody>
      </p:sp>
    </p:spTree>
    <p:extLst>
      <p:ext uri="{BB962C8B-B14F-4D97-AF65-F5344CB8AC3E}">
        <p14:creationId xmlns:p14="http://schemas.microsoft.com/office/powerpoint/2010/main" val="2511273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nvPr>
        </p:nvGraphicFramePr>
        <p:xfrm>
          <a:off x="1145780" y="1659552"/>
          <a:ext cx="6803737" cy="45933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08169" y="690563"/>
            <a:ext cx="7886700" cy="793750"/>
          </a:xfrm>
        </p:spPr>
        <p:txBody>
          <a:bodyPr/>
          <a:lstStyle/>
          <a:p>
            <a:pPr algn="ctr"/>
            <a:r>
              <a:rPr lang="en-US" dirty="0" smtClean="0"/>
              <a:t>1,772 schools with ESSA </a:t>
            </a:r>
            <a:r>
              <a:rPr lang="en-US" dirty="0"/>
              <a:t>identified </a:t>
            </a:r>
            <a:r>
              <a:rPr lang="en-US" dirty="0" smtClean="0"/>
              <a:t>subgroups</a:t>
            </a:r>
            <a:endParaRPr lang="en-US" dirty="0"/>
          </a:p>
        </p:txBody>
      </p:sp>
      <p:sp>
        <p:nvSpPr>
          <p:cNvPr id="18" name="TextBox 1"/>
          <p:cNvSpPr txBox="1"/>
          <p:nvPr/>
        </p:nvSpPr>
        <p:spPr>
          <a:xfrm>
            <a:off x="7598715" y="5651279"/>
            <a:ext cx="1661576" cy="328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prstClr val="black"/>
                </a:solidFill>
              </a:rPr>
              <a:t>(5) 17 schools</a:t>
            </a:r>
            <a:endParaRPr lang="en-US" sz="1600" b="1" dirty="0">
              <a:solidFill>
                <a:prstClr val="black"/>
              </a:solidFill>
            </a:endParaRPr>
          </a:p>
        </p:txBody>
      </p:sp>
      <p:sp>
        <p:nvSpPr>
          <p:cNvPr id="19" name="TextBox 1"/>
          <p:cNvSpPr txBox="1"/>
          <p:nvPr/>
        </p:nvSpPr>
        <p:spPr>
          <a:xfrm>
            <a:off x="7598715" y="6006257"/>
            <a:ext cx="1403208" cy="2197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prstClr val="black"/>
                </a:solidFill>
              </a:rPr>
              <a:t>(</a:t>
            </a:r>
            <a:r>
              <a:rPr lang="en-US" sz="1600" b="1" dirty="0" smtClean="0">
                <a:solidFill>
                  <a:prstClr val="black"/>
                </a:solidFill>
              </a:rPr>
              <a:t>6) 2 schools</a:t>
            </a:r>
            <a:endParaRPr lang="en-US" sz="1600" b="1" dirty="0">
              <a:solidFill>
                <a:prstClr val="black"/>
              </a:solidFill>
            </a:endParaRPr>
          </a:p>
        </p:txBody>
      </p:sp>
      <p:sp>
        <p:nvSpPr>
          <p:cNvPr id="10" name="TextBox 1"/>
          <p:cNvSpPr txBox="1"/>
          <p:nvPr/>
        </p:nvSpPr>
        <p:spPr>
          <a:xfrm>
            <a:off x="7598715" y="4996795"/>
            <a:ext cx="1661576" cy="328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prstClr val="black"/>
                </a:solidFill>
              </a:rPr>
              <a:t>(3) 203 schools</a:t>
            </a:r>
            <a:endParaRPr lang="en-US" sz="1600" b="1" dirty="0">
              <a:solidFill>
                <a:prstClr val="black"/>
              </a:solidFill>
            </a:endParaRPr>
          </a:p>
        </p:txBody>
      </p:sp>
      <p:sp>
        <p:nvSpPr>
          <p:cNvPr id="11" name="TextBox 1"/>
          <p:cNvSpPr txBox="1"/>
          <p:nvPr/>
        </p:nvSpPr>
        <p:spPr>
          <a:xfrm>
            <a:off x="7598715" y="4628536"/>
            <a:ext cx="1661576" cy="328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prstClr val="black"/>
                </a:solidFill>
              </a:rPr>
              <a:t>(2) 473 schools</a:t>
            </a:r>
            <a:endParaRPr lang="en-US" sz="1600" b="1" dirty="0">
              <a:solidFill>
                <a:prstClr val="black"/>
              </a:solidFill>
            </a:endParaRPr>
          </a:p>
        </p:txBody>
      </p:sp>
      <p:sp>
        <p:nvSpPr>
          <p:cNvPr id="12" name="TextBox 1"/>
          <p:cNvSpPr txBox="1"/>
          <p:nvPr/>
        </p:nvSpPr>
        <p:spPr>
          <a:xfrm>
            <a:off x="7598715" y="4258816"/>
            <a:ext cx="1661576" cy="328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prstClr val="black"/>
                </a:solidFill>
              </a:rPr>
              <a:t>(1) 1031 schools</a:t>
            </a:r>
            <a:endParaRPr lang="en-US" sz="1600" b="1" dirty="0">
              <a:solidFill>
                <a:prstClr val="black"/>
              </a:solidFill>
            </a:endParaRPr>
          </a:p>
        </p:txBody>
      </p:sp>
      <p:sp>
        <p:nvSpPr>
          <p:cNvPr id="14" name="TextBox 1"/>
          <p:cNvSpPr txBox="1"/>
          <p:nvPr/>
        </p:nvSpPr>
        <p:spPr>
          <a:xfrm>
            <a:off x="7598715" y="5324099"/>
            <a:ext cx="1661576" cy="328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prstClr val="black"/>
                </a:solidFill>
              </a:rPr>
              <a:t>(4) 46 schools</a:t>
            </a:r>
            <a:endParaRPr lang="en-US" sz="1600" b="1" dirty="0">
              <a:solidFill>
                <a:prstClr val="black"/>
              </a:solidFill>
            </a:endParaRPr>
          </a:p>
        </p:txBody>
      </p:sp>
    </p:spTree>
    <p:extLst>
      <p:ext uri="{BB962C8B-B14F-4D97-AF65-F5344CB8AC3E}">
        <p14:creationId xmlns:p14="http://schemas.microsoft.com/office/powerpoint/2010/main" val="329723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5333"/>
            <a:ext cx="7886700" cy="79375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Of </a:t>
            </a:r>
            <a:r>
              <a:rPr lang="en-US" dirty="0"/>
              <a:t>the </a:t>
            </a:r>
            <a:r>
              <a:rPr lang="en-US" dirty="0" smtClean="0"/>
              <a:t>1,772 </a:t>
            </a:r>
            <a:r>
              <a:rPr lang="en-US" dirty="0"/>
              <a:t>Schools Identified for TS&amp;I - Which Subgroup Missed the Target of 41</a:t>
            </a:r>
            <a:r>
              <a:rPr lang="en-US" dirty="0" smtClean="0"/>
              <a:t>%</a:t>
            </a:r>
            <a:endParaRPr lang="en-US" dirty="0"/>
          </a:p>
        </p:txBody>
      </p:sp>
      <p:graphicFrame>
        <p:nvGraphicFramePr>
          <p:cNvPr id="4" name="Content Placeholder 3"/>
          <p:cNvGraphicFramePr>
            <a:graphicFrameLocks noGrp="1"/>
          </p:cNvGraphicFramePr>
          <p:nvPr>
            <p:ph idx="1"/>
            <p:extLst/>
          </p:nvPr>
        </p:nvGraphicFramePr>
        <p:xfrm>
          <a:off x="988292" y="2140168"/>
          <a:ext cx="6747822" cy="3781657"/>
        </p:xfrm>
        <a:graphic>
          <a:graphicData uri="http://schemas.openxmlformats.org/drawingml/2006/table">
            <a:tbl>
              <a:tblPr>
                <a:tableStyleId>{5C22544A-7EE6-4342-B048-85BDC9FD1C3A}</a:tableStyleId>
              </a:tblPr>
              <a:tblGrid>
                <a:gridCol w="3209716">
                  <a:extLst>
                    <a:ext uri="{9D8B030D-6E8A-4147-A177-3AD203B41FA5}">
                      <a16:colId xmlns="" xmlns:a16="http://schemas.microsoft.com/office/drawing/2014/main" val="20000"/>
                    </a:ext>
                  </a:extLst>
                </a:gridCol>
                <a:gridCol w="1727913">
                  <a:extLst>
                    <a:ext uri="{9D8B030D-6E8A-4147-A177-3AD203B41FA5}">
                      <a16:colId xmlns="" xmlns:a16="http://schemas.microsoft.com/office/drawing/2014/main" val="20001"/>
                    </a:ext>
                  </a:extLst>
                </a:gridCol>
                <a:gridCol w="1810193">
                  <a:extLst>
                    <a:ext uri="{9D8B030D-6E8A-4147-A177-3AD203B41FA5}">
                      <a16:colId xmlns="" xmlns:a16="http://schemas.microsoft.com/office/drawing/2014/main" val="20002"/>
                    </a:ext>
                  </a:extLst>
                </a:gridCol>
              </a:tblGrid>
              <a:tr h="343787">
                <a:tc>
                  <a:txBody>
                    <a:bodyPr/>
                    <a:lstStyle/>
                    <a:p>
                      <a:pPr algn="l" fontAlgn="b"/>
                      <a:r>
                        <a:rPr lang="en-US" sz="1800" b="1" u="none" strike="noStrike" dirty="0" smtClean="0">
                          <a:solidFill>
                            <a:schemeClr val="bg1"/>
                          </a:solidFill>
                          <a:effectLst/>
                        </a:rPr>
                        <a:t>Subgroup</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1800" b="1" u="none" strike="noStrike" dirty="0">
                          <a:solidFill>
                            <a:schemeClr val="bg1"/>
                          </a:solidFill>
                          <a:effectLst/>
                        </a:rPr>
                        <a:t> </a:t>
                      </a:r>
                      <a:r>
                        <a:rPr lang="en-US" sz="1800" b="1" u="none" strike="noStrike" dirty="0" smtClean="0">
                          <a:solidFill>
                            <a:schemeClr val="bg1"/>
                          </a:solidFill>
                          <a:effectLst/>
                        </a:rPr>
                        <a:t># of Schools</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1800" b="1" u="none" strike="noStrike" dirty="0" smtClean="0">
                          <a:solidFill>
                            <a:schemeClr val="bg1"/>
                          </a:solidFill>
                          <a:effectLst/>
                        </a:rPr>
                        <a:t>% of Schools </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extLst>
                  <a:ext uri="{0D108BD9-81ED-4DB2-BD59-A6C34878D82A}">
                    <a16:rowId xmlns="" xmlns:a16="http://schemas.microsoft.com/office/drawing/2014/main" val="10000"/>
                  </a:ext>
                </a:extLst>
              </a:tr>
              <a:tr h="343787">
                <a:tc>
                  <a:txBody>
                    <a:bodyPr/>
                    <a:lstStyle/>
                    <a:p>
                      <a:pPr algn="l" fontAlgn="b"/>
                      <a:r>
                        <a:rPr lang="en-US" sz="1800" u="none" strike="noStrike" dirty="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35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343787">
                <a:tc>
                  <a:txBody>
                    <a:bodyPr/>
                    <a:lstStyle/>
                    <a:p>
                      <a:pPr algn="l" fontAlgn="b"/>
                      <a:r>
                        <a:rPr lang="en-US" sz="1800" u="none" strike="noStrike" dirty="0">
                          <a:effectLst/>
                        </a:rPr>
                        <a:t>Black/African American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534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30%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343787">
                <a:tc>
                  <a:txBody>
                    <a:bodyPr/>
                    <a:lstStyle/>
                    <a:p>
                      <a:pPr algn="l" fontAlgn="b"/>
                      <a:r>
                        <a:rPr lang="en-US" sz="1800" u="none" strike="noStrike">
                          <a:effectLst/>
                        </a:rPr>
                        <a:t>Hispanic</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65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343787">
                <a:tc>
                  <a:txBody>
                    <a:bodyPr/>
                    <a:lstStyle/>
                    <a:p>
                      <a:pPr algn="l" fontAlgn="b"/>
                      <a:r>
                        <a:rPr lang="en-US" sz="1800" u="none" strike="noStrike">
                          <a:effectLst/>
                        </a:rPr>
                        <a:t>Asian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343787">
                <a:tc>
                  <a:txBody>
                    <a:bodyPr/>
                    <a:lstStyle/>
                    <a:p>
                      <a:pPr algn="l" fontAlgn="b"/>
                      <a:r>
                        <a:rPr lang="en-US" sz="1800" u="none" strike="noStrike">
                          <a:effectLst/>
                        </a:rPr>
                        <a:t>Native American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343787">
                <a:tc>
                  <a:txBody>
                    <a:bodyPr/>
                    <a:lstStyle/>
                    <a:p>
                      <a:pPr algn="l" fontAlgn="b"/>
                      <a:r>
                        <a:rPr lang="en-US" sz="1800" u="none" strike="noStrike">
                          <a:effectLst/>
                        </a:rPr>
                        <a:t>Multiracial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111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343787">
                <a:tc>
                  <a:txBody>
                    <a:bodyPr/>
                    <a:lstStyle/>
                    <a:p>
                      <a:pPr algn="l" fontAlgn="b"/>
                      <a:r>
                        <a:rPr lang="en-US" sz="1800" u="none" strike="noStrike">
                          <a:effectLst/>
                        </a:rPr>
                        <a:t>Pacific Islander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r h="343787">
                <a:tc>
                  <a:txBody>
                    <a:bodyPr/>
                    <a:lstStyle/>
                    <a:p>
                      <a:pPr algn="l" fontAlgn="b"/>
                      <a:r>
                        <a:rPr lang="en-US" sz="1800" u="none" strike="noStrike" dirty="0">
                          <a:effectLst/>
                        </a:rPr>
                        <a:t>Students with Disabilities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1,621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91%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r h="343787">
                <a:tc>
                  <a:txBody>
                    <a:bodyPr/>
                    <a:lstStyle/>
                    <a:p>
                      <a:pPr algn="l" fontAlgn="b"/>
                      <a:r>
                        <a:rPr lang="en-US" sz="1800" u="none" strike="noStrike">
                          <a:effectLst/>
                        </a:rPr>
                        <a:t>Economically Disadvantaged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76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9"/>
                  </a:ext>
                </a:extLst>
              </a:tr>
              <a:tr h="343787">
                <a:tc>
                  <a:txBody>
                    <a:bodyPr/>
                    <a:lstStyle/>
                    <a:p>
                      <a:pPr algn="l" fontAlgn="b"/>
                      <a:r>
                        <a:rPr lang="en-US" sz="1800" u="none" strike="noStrike">
                          <a:effectLst/>
                        </a:rPr>
                        <a:t>English Language Learners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411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23%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132306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7648" y="1875249"/>
          <a:ext cx="8377053" cy="4339822"/>
        </p:xfrm>
        <a:graphic>
          <a:graphicData uri="http://schemas.openxmlformats.org/drawingml/2006/table">
            <a:tbl>
              <a:tblPr>
                <a:tableStyleId>{5C22544A-7EE6-4342-B048-85BDC9FD1C3A}</a:tableStyleId>
              </a:tblPr>
              <a:tblGrid>
                <a:gridCol w="2635131">
                  <a:extLst>
                    <a:ext uri="{9D8B030D-6E8A-4147-A177-3AD203B41FA5}">
                      <a16:colId xmlns="" xmlns:a16="http://schemas.microsoft.com/office/drawing/2014/main" val="20000"/>
                    </a:ext>
                  </a:extLst>
                </a:gridCol>
                <a:gridCol w="1418593">
                  <a:extLst>
                    <a:ext uri="{9D8B030D-6E8A-4147-A177-3AD203B41FA5}">
                      <a16:colId xmlns="" xmlns:a16="http://schemas.microsoft.com/office/drawing/2014/main" val="20003"/>
                    </a:ext>
                  </a:extLst>
                </a:gridCol>
                <a:gridCol w="1418593">
                  <a:extLst>
                    <a:ext uri="{9D8B030D-6E8A-4147-A177-3AD203B41FA5}">
                      <a16:colId xmlns="" xmlns:a16="http://schemas.microsoft.com/office/drawing/2014/main" val="20004"/>
                    </a:ext>
                  </a:extLst>
                </a:gridCol>
                <a:gridCol w="1418593">
                  <a:extLst>
                    <a:ext uri="{9D8B030D-6E8A-4147-A177-3AD203B41FA5}">
                      <a16:colId xmlns="" xmlns:a16="http://schemas.microsoft.com/office/drawing/2014/main" val="20001"/>
                    </a:ext>
                  </a:extLst>
                </a:gridCol>
                <a:gridCol w="1486143">
                  <a:extLst>
                    <a:ext uri="{9D8B030D-6E8A-4147-A177-3AD203B41FA5}">
                      <a16:colId xmlns="" xmlns:a16="http://schemas.microsoft.com/office/drawing/2014/main" val="20002"/>
                    </a:ext>
                  </a:extLst>
                </a:gridCol>
              </a:tblGrid>
              <a:tr h="343787">
                <a:tc rowSpan="2">
                  <a:txBody>
                    <a:bodyPr/>
                    <a:lstStyle/>
                    <a:p>
                      <a:pPr algn="ctr" fontAlgn="b"/>
                      <a:r>
                        <a:rPr lang="en-US" sz="2400" b="1" u="none" strike="noStrike" dirty="0" smtClean="0">
                          <a:solidFill>
                            <a:schemeClr val="bg1"/>
                          </a:solidFill>
                          <a:effectLst/>
                        </a:rPr>
                        <a:t>Subgroup</a:t>
                      </a:r>
                      <a:endParaRPr lang="en-US" sz="2400" b="1" i="0" u="none" strike="noStrike" dirty="0">
                        <a:solidFill>
                          <a:schemeClr val="bg1"/>
                        </a:solidFill>
                        <a:effectLst/>
                        <a:latin typeface="Calibri" panose="020F0502020204030204" pitchFamily="34" charset="0"/>
                      </a:endParaRPr>
                    </a:p>
                  </a:txBody>
                  <a:tcPr marL="9525" marR="9525" marT="9525" marB="0" anchor="ctr">
                    <a:solidFill>
                      <a:schemeClr val="tx1"/>
                    </a:solidFill>
                  </a:tcPr>
                </a:tc>
                <a:tc gridSpan="2">
                  <a:txBody>
                    <a:bodyPr/>
                    <a:lstStyle/>
                    <a:p>
                      <a:pPr algn="ctr" fontAlgn="b"/>
                      <a:r>
                        <a:rPr lang="en-US" sz="1800" b="1" i="0" u="none" strike="noStrike" dirty="0" smtClean="0">
                          <a:solidFill>
                            <a:schemeClr val="bg1"/>
                          </a:solidFill>
                          <a:effectLst/>
                          <a:latin typeface="Calibri" panose="020F0502020204030204" pitchFamily="34" charset="0"/>
                        </a:rPr>
                        <a:t>2017-18</a:t>
                      </a:r>
                      <a:r>
                        <a:rPr lang="en-US" sz="1800" b="1" i="0" u="none" strike="noStrike" baseline="0" dirty="0" smtClean="0">
                          <a:solidFill>
                            <a:schemeClr val="bg1"/>
                          </a:solidFill>
                          <a:effectLst/>
                          <a:latin typeface="Calibri" panose="020F0502020204030204" pitchFamily="34" charset="0"/>
                        </a:rPr>
                        <a:t> ESSA Baseline</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gridSpan="2">
                  <a:txBody>
                    <a:bodyPr/>
                    <a:lstStyle/>
                    <a:p>
                      <a:pPr algn="ctr" fontAlgn="b"/>
                      <a:r>
                        <a:rPr lang="en-US" sz="1800" b="1" i="0" u="none" strike="noStrike" dirty="0" smtClean="0">
                          <a:solidFill>
                            <a:schemeClr val="bg1"/>
                          </a:solidFill>
                          <a:effectLst/>
                          <a:latin typeface="Calibri" panose="020F0502020204030204" pitchFamily="34" charset="0"/>
                        </a:rPr>
                        <a:t>2018-19 ESSA</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extLst>
                  <a:ext uri="{0D108BD9-81ED-4DB2-BD59-A6C34878D82A}">
                    <a16:rowId xmlns="" xmlns:a16="http://schemas.microsoft.com/office/drawing/2014/main" val="10011"/>
                  </a:ext>
                </a:extLst>
              </a:tr>
              <a:tr h="343787">
                <a:tc vMerge="1">
                  <a:txBody>
                    <a:bodyPr/>
                    <a:lstStyle/>
                    <a:p>
                      <a:pPr algn="l" fontAlgn="b"/>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1800" b="1" u="none" strike="noStrike" dirty="0">
                          <a:solidFill>
                            <a:schemeClr val="bg1"/>
                          </a:solidFill>
                          <a:effectLst/>
                        </a:rPr>
                        <a:t> </a:t>
                      </a:r>
                      <a:r>
                        <a:rPr lang="en-US" sz="1800" b="1" u="none" strike="noStrike" dirty="0" smtClean="0">
                          <a:solidFill>
                            <a:schemeClr val="bg1"/>
                          </a:solidFill>
                          <a:effectLst/>
                        </a:rPr>
                        <a:t># of Schools</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1800" b="1" u="none" strike="noStrike" dirty="0" smtClean="0">
                          <a:solidFill>
                            <a:schemeClr val="bg1"/>
                          </a:solidFill>
                          <a:effectLst/>
                        </a:rPr>
                        <a:t>% of Schools </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1800" b="1" u="none" strike="noStrike" dirty="0">
                          <a:solidFill>
                            <a:schemeClr val="bg1"/>
                          </a:solidFill>
                          <a:effectLst/>
                        </a:rPr>
                        <a:t> </a:t>
                      </a:r>
                      <a:r>
                        <a:rPr lang="en-US" sz="1800" b="1" u="none" strike="noStrike" dirty="0" smtClean="0">
                          <a:solidFill>
                            <a:schemeClr val="bg1"/>
                          </a:solidFill>
                          <a:effectLst/>
                        </a:rPr>
                        <a:t># of Schools</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n-US" sz="1800" b="1" u="none" strike="noStrike" dirty="0" smtClean="0">
                          <a:solidFill>
                            <a:schemeClr val="bg1"/>
                          </a:solidFill>
                          <a:effectLst/>
                        </a:rPr>
                        <a:t>% of Schools </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tx1"/>
                    </a:solidFill>
                  </a:tcPr>
                </a:tc>
                <a:extLst>
                  <a:ext uri="{0D108BD9-81ED-4DB2-BD59-A6C34878D82A}">
                    <a16:rowId xmlns="" xmlns:a16="http://schemas.microsoft.com/office/drawing/2014/main" val="10000"/>
                  </a:ext>
                </a:extLst>
              </a:tr>
              <a:tr h="343787">
                <a:tc>
                  <a:txBody>
                    <a:bodyPr/>
                    <a:lstStyle/>
                    <a:p>
                      <a:pPr algn="l" fontAlgn="b"/>
                      <a:r>
                        <a:rPr lang="en-US" sz="1800" u="none" strike="noStrike" dirty="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35</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 xmlns:a16="http://schemas.microsoft.com/office/drawing/2014/main" val="10001"/>
                  </a:ext>
                </a:extLst>
              </a:tr>
              <a:tr h="343787">
                <a:tc>
                  <a:txBody>
                    <a:bodyPr/>
                    <a:lstStyle/>
                    <a:p>
                      <a:pPr algn="l" fontAlgn="b"/>
                      <a:r>
                        <a:rPr lang="en-US" sz="1800" u="none" strike="noStrike" dirty="0">
                          <a:effectLst/>
                        </a:rPr>
                        <a:t>Black/African American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639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534 (2) </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smtClean="0">
                          <a:effectLst/>
                        </a:rPr>
                        <a:t>30%</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2"/>
                  </a:ext>
                </a:extLst>
              </a:tr>
              <a:tr h="343787">
                <a:tc>
                  <a:txBody>
                    <a:bodyPr/>
                    <a:lstStyle/>
                    <a:p>
                      <a:pPr algn="l" fontAlgn="b"/>
                      <a:r>
                        <a:rPr lang="en-US" sz="1800" u="none" strike="noStrike" dirty="0">
                          <a:effectLst/>
                        </a:rPr>
                        <a:t>Hispanic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65</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smtClean="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3"/>
                  </a:ext>
                </a:extLst>
              </a:tr>
              <a:tr h="343787">
                <a:tc>
                  <a:txBody>
                    <a:bodyPr/>
                    <a:lstStyle/>
                    <a:p>
                      <a:pPr algn="l" fontAlgn="b"/>
                      <a:r>
                        <a:rPr lang="en-US" sz="1800" u="none" strike="noStrike">
                          <a:effectLst/>
                        </a:rPr>
                        <a:t>Asian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4"/>
                  </a:ext>
                </a:extLst>
              </a:tr>
              <a:tr h="343787">
                <a:tc>
                  <a:txBody>
                    <a:bodyPr/>
                    <a:lstStyle/>
                    <a:p>
                      <a:pPr algn="l" fontAlgn="b"/>
                      <a:r>
                        <a:rPr lang="en-US" sz="1800" u="none" strike="noStrike">
                          <a:effectLst/>
                        </a:rPr>
                        <a:t>Native American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smtClean="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5"/>
                  </a:ext>
                </a:extLst>
              </a:tr>
              <a:tr h="343787">
                <a:tc>
                  <a:txBody>
                    <a:bodyPr/>
                    <a:lstStyle/>
                    <a:p>
                      <a:pPr algn="l" fontAlgn="b"/>
                      <a:r>
                        <a:rPr lang="en-US" sz="1800" u="none" strike="noStrike">
                          <a:effectLst/>
                        </a:rPr>
                        <a:t>Multiracial</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111</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800" u="none" strike="noStrike" dirty="0" smtClean="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 xmlns:a16="http://schemas.microsoft.com/office/drawing/2014/main" val="10006"/>
                  </a:ext>
                </a:extLst>
              </a:tr>
              <a:tr h="343787">
                <a:tc>
                  <a:txBody>
                    <a:bodyPr/>
                    <a:lstStyle/>
                    <a:p>
                      <a:pPr algn="l" fontAlgn="b"/>
                      <a:r>
                        <a:rPr lang="en-US" sz="1800" u="none" strike="noStrike">
                          <a:effectLst/>
                        </a:rPr>
                        <a:t>Pacific Islander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 xmlns:a16="http://schemas.microsoft.com/office/drawing/2014/main" val="10007"/>
                  </a:ext>
                </a:extLst>
              </a:tr>
              <a:tr h="343787">
                <a:tc>
                  <a:txBody>
                    <a:bodyPr/>
                    <a:lstStyle/>
                    <a:p>
                      <a:pPr algn="l" fontAlgn="b"/>
                      <a:r>
                        <a:rPr lang="en-US" sz="1800" u="none" strike="noStrike" dirty="0">
                          <a:effectLst/>
                        </a:rPr>
                        <a:t>Students with Disabilities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1,793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1,621 (1)</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smtClean="0">
                          <a:effectLst/>
                        </a:rPr>
                        <a:t>91%</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8"/>
                  </a:ext>
                </a:extLst>
              </a:tr>
              <a:tr h="343787">
                <a:tc>
                  <a:txBody>
                    <a:bodyPr/>
                    <a:lstStyle/>
                    <a:p>
                      <a:pPr algn="l" fontAlgn="b"/>
                      <a:r>
                        <a:rPr lang="en-US" sz="1800" u="none" strike="noStrike">
                          <a:effectLst/>
                        </a:rPr>
                        <a:t>Economically Disadvantaged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76</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09"/>
                  </a:ext>
                </a:extLst>
              </a:tr>
              <a:tr h="343787">
                <a:tc>
                  <a:txBody>
                    <a:bodyPr/>
                    <a:lstStyle/>
                    <a:p>
                      <a:pPr algn="l" fontAlgn="b"/>
                      <a:r>
                        <a:rPr lang="en-US" sz="1800" u="none" strike="noStrike">
                          <a:effectLst/>
                        </a:rPr>
                        <a:t>English Language Learners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411 (3)</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US" sz="1800" u="none" strike="noStrike" dirty="0" smtClean="0">
                          <a:effectLst/>
                        </a:rPr>
                        <a:t>23%</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 xmlns:a16="http://schemas.microsoft.com/office/drawing/2014/main" val="10010"/>
                  </a:ext>
                </a:extLst>
              </a:tr>
            </a:tbl>
          </a:graphicData>
        </a:graphic>
      </p:graphicFrame>
      <p:sp>
        <p:nvSpPr>
          <p:cNvPr id="5" name="Rectangle 4"/>
          <p:cNvSpPr/>
          <p:nvPr/>
        </p:nvSpPr>
        <p:spPr>
          <a:xfrm>
            <a:off x="1351743" y="830415"/>
            <a:ext cx="6459781" cy="769441"/>
          </a:xfrm>
          <a:prstGeom prst="rect">
            <a:avLst/>
          </a:prstGeom>
          <a:noFill/>
        </p:spPr>
        <p:txBody>
          <a:bodyPr wrap="none" lIns="91440" tIns="45720" rIns="91440" bIns="45720">
            <a:spAutoFit/>
          </a:bodyPr>
          <a:lstStyle/>
          <a:p>
            <a:pPr algn="ctr" fontAlgn="auto">
              <a:spcBef>
                <a:spcPts val="0"/>
              </a:spcBef>
              <a:spcAft>
                <a:spcPts val="0"/>
              </a:spcAft>
            </a:pPr>
            <a:r>
              <a:rPr lang="en-US" sz="4400" dirty="0" smtClean="0">
                <a:ln w="0"/>
                <a:solidFill>
                  <a:prstClr val="black"/>
                </a:solidFill>
                <a:effectLst>
                  <a:outerShdw blurRad="38100" dist="19050" dir="2700000" algn="tl" rotWithShape="0">
                    <a:prstClr val="black">
                      <a:alpha val="40000"/>
                    </a:prstClr>
                  </a:outerShdw>
                </a:effectLst>
                <a:latin typeface="Calibri"/>
              </a:rPr>
              <a:t>TS&amp;I Subgroup Comparison</a:t>
            </a:r>
          </a:p>
        </p:txBody>
      </p:sp>
    </p:spTree>
    <p:extLst>
      <p:ext uri="{BB962C8B-B14F-4D97-AF65-F5344CB8AC3E}">
        <p14:creationId xmlns:p14="http://schemas.microsoft.com/office/powerpoint/2010/main" val="374053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011959" y="1144847"/>
          <a:ext cx="7397750" cy="53467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68992" y="430066"/>
            <a:ext cx="8164368" cy="793750"/>
          </a:xfrm>
        </p:spPr>
        <p:txBody>
          <a:bodyPr/>
          <a:lstStyle/>
          <a:p>
            <a:pPr algn="ctr"/>
            <a:r>
              <a:rPr lang="en-US" sz="2800" dirty="0"/>
              <a:t>Statewide View of 2018-19 ESSA </a:t>
            </a:r>
            <a:r>
              <a:rPr lang="en-US" sz="2800" dirty="0" smtClean="0"/>
              <a:t>Data – TS&amp;I</a:t>
            </a:r>
            <a:endParaRPr lang="en-US" sz="2800" dirty="0"/>
          </a:p>
        </p:txBody>
      </p:sp>
      <p:sp>
        <p:nvSpPr>
          <p:cNvPr id="3" name="Content Placeholder 2"/>
          <p:cNvSpPr>
            <a:spLocks noGrp="1"/>
          </p:cNvSpPr>
          <p:nvPr>
            <p:ph idx="1"/>
          </p:nvPr>
        </p:nvSpPr>
        <p:spPr>
          <a:xfrm>
            <a:off x="628650" y="1560945"/>
            <a:ext cx="8164368" cy="4700157"/>
          </a:xfrm>
        </p:spPr>
        <p:txBody>
          <a:bodyPr/>
          <a:lstStyle/>
          <a:p>
            <a:pPr marL="457200" lvl="1" indent="0">
              <a:buNone/>
            </a:pPr>
            <a:r>
              <a:rPr lang="en-US" dirty="0" smtClean="0"/>
              <a:t> </a:t>
            </a:r>
            <a:endParaRPr lang="en-US" dirty="0"/>
          </a:p>
        </p:txBody>
      </p:sp>
      <p:sp>
        <p:nvSpPr>
          <p:cNvPr id="11" name="TextBox 1"/>
          <p:cNvSpPr txBox="1"/>
          <p:nvPr/>
        </p:nvSpPr>
        <p:spPr>
          <a:xfrm>
            <a:off x="4107830" y="4742874"/>
            <a:ext cx="886692" cy="2493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rPr>
              <a:t>585 schools</a:t>
            </a:r>
            <a:endParaRPr lang="en-US" b="1" dirty="0">
              <a:solidFill>
                <a:prstClr val="black"/>
              </a:solidFill>
            </a:endParaRPr>
          </a:p>
        </p:txBody>
      </p:sp>
      <p:sp>
        <p:nvSpPr>
          <p:cNvPr id="12" name="TextBox 1"/>
          <p:cNvSpPr txBox="1"/>
          <p:nvPr/>
        </p:nvSpPr>
        <p:spPr>
          <a:xfrm>
            <a:off x="6023427" y="4493492"/>
            <a:ext cx="1043709" cy="2493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prstClr val="black"/>
                </a:solidFill>
              </a:rPr>
              <a:t>944 schools</a:t>
            </a:r>
            <a:endParaRPr lang="en-US" b="1" dirty="0">
              <a:solidFill>
                <a:prstClr val="black"/>
              </a:solidFill>
            </a:endParaRPr>
          </a:p>
        </p:txBody>
      </p:sp>
    </p:spTree>
    <p:extLst>
      <p:ext uri="{BB962C8B-B14F-4D97-AF65-F5344CB8AC3E}">
        <p14:creationId xmlns:p14="http://schemas.microsoft.com/office/powerpoint/2010/main" val="3566749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nvPr>
        </p:nvGraphicFramePr>
        <p:xfrm>
          <a:off x="1524000" y="164482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2290273" y="4279890"/>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25%</a:t>
            </a:r>
            <a:endParaRPr lang="en-US" sz="1400" b="1" dirty="0">
              <a:solidFill>
                <a:prstClr val="white"/>
              </a:solidFill>
              <a:latin typeface="Calibri"/>
            </a:endParaRPr>
          </a:p>
        </p:txBody>
      </p:sp>
      <p:sp>
        <p:nvSpPr>
          <p:cNvPr id="34" name="TextBox 33"/>
          <p:cNvSpPr txBox="1"/>
          <p:nvPr/>
        </p:nvSpPr>
        <p:spPr>
          <a:xfrm>
            <a:off x="2785929" y="4380906"/>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19%</a:t>
            </a:r>
            <a:endParaRPr lang="en-US" sz="1400" b="1" dirty="0">
              <a:solidFill>
                <a:prstClr val="white"/>
              </a:solidFill>
              <a:latin typeface="Calibri"/>
            </a:endParaRPr>
          </a:p>
        </p:txBody>
      </p:sp>
      <p:sp>
        <p:nvSpPr>
          <p:cNvPr id="35" name="TextBox 34"/>
          <p:cNvSpPr txBox="1"/>
          <p:nvPr/>
        </p:nvSpPr>
        <p:spPr>
          <a:xfrm>
            <a:off x="4490815" y="3676827"/>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65%</a:t>
            </a:r>
            <a:endParaRPr lang="en-US" sz="1400" b="1" dirty="0">
              <a:solidFill>
                <a:prstClr val="white"/>
              </a:solidFill>
              <a:latin typeface="Calibri"/>
            </a:endParaRPr>
          </a:p>
        </p:txBody>
      </p:sp>
      <p:sp>
        <p:nvSpPr>
          <p:cNvPr id="36" name="TextBox 35"/>
          <p:cNvSpPr txBox="1"/>
          <p:nvPr/>
        </p:nvSpPr>
        <p:spPr>
          <a:xfrm>
            <a:off x="3995159" y="3522938"/>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71%</a:t>
            </a:r>
            <a:endParaRPr lang="en-US" sz="1400" b="1" dirty="0">
              <a:solidFill>
                <a:prstClr val="white"/>
              </a:solidFill>
              <a:latin typeface="Calibri"/>
            </a:endParaRPr>
          </a:p>
        </p:txBody>
      </p:sp>
      <p:sp>
        <p:nvSpPr>
          <p:cNvPr id="37" name="TextBox 36"/>
          <p:cNvSpPr txBox="1"/>
          <p:nvPr/>
        </p:nvSpPr>
        <p:spPr>
          <a:xfrm>
            <a:off x="2899873" y="5044867"/>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25%</a:t>
            </a:r>
            <a:endParaRPr lang="en-US" sz="1400" b="1" dirty="0">
              <a:solidFill>
                <a:prstClr val="white"/>
              </a:solidFill>
              <a:latin typeface="Calibri"/>
            </a:endParaRPr>
          </a:p>
        </p:txBody>
      </p:sp>
      <p:sp>
        <p:nvSpPr>
          <p:cNvPr id="38" name="TextBox 37"/>
          <p:cNvSpPr txBox="1"/>
          <p:nvPr/>
        </p:nvSpPr>
        <p:spPr>
          <a:xfrm>
            <a:off x="6180033" y="3239567"/>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89%</a:t>
            </a:r>
            <a:endParaRPr lang="en-US" sz="1400" b="1" dirty="0">
              <a:solidFill>
                <a:prstClr val="white"/>
              </a:solidFill>
              <a:latin typeface="Calibri"/>
            </a:endParaRPr>
          </a:p>
        </p:txBody>
      </p:sp>
      <p:sp>
        <p:nvSpPr>
          <p:cNvPr id="39" name="TextBox 38"/>
          <p:cNvSpPr txBox="1"/>
          <p:nvPr/>
        </p:nvSpPr>
        <p:spPr>
          <a:xfrm>
            <a:off x="5684377" y="2998860"/>
            <a:ext cx="495656" cy="307777"/>
          </a:xfrm>
          <a:prstGeom prst="rect">
            <a:avLst/>
          </a:prstGeom>
          <a:noFill/>
        </p:spPr>
        <p:txBody>
          <a:bodyPr wrap="square" rtlCol="0">
            <a:spAutoFit/>
          </a:bodyPr>
          <a:lstStyle/>
          <a:p>
            <a:pPr algn="ctr" fontAlgn="auto">
              <a:spcBef>
                <a:spcPts val="0"/>
              </a:spcBef>
              <a:spcAft>
                <a:spcPts val="0"/>
              </a:spcAft>
            </a:pPr>
            <a:r>
              <a:rPr lang="en-US" sz="1400" b="1" dirty="0" smtClean="0">
                <a:solidFill>
                  <a:prstClr val="white"/>
                </a:solidFill>
                <a:latin typeface="Calibri"/>
              </a:rPr>
              <a:t>91%</a:t>
            </a:r>
            <a:endParaRPr lang="en-US" sz="1400" b="1" dirty="0">
              <a:solidFill>
                <a:prstClr val="white"/>
              </a:solidFill>
              <a:latin typeface="Calibri"/>
            </a:endParaRPr>
          </a:p>
        </p:txBody>
      </p:sp>
      <p:sp>
        <p:nvSpPr>
          <p:cNvPr id="40" name="Rectangle 39"/>
          <p:cNvSpPr/>
          <p:nvPr/>
        </p:nvSpPr>
        <p:spPr>
          <a:xfrm>
            <a:off x="593507" y="967719"/>
            <a:ext cx="7467429" cy="523220"/>
          </a:xfrm>
          <a:prstGeom prst="rect">
            <a:avLst/>
          </a:prstGeom>
        </p:spPr>
        <p:txBody>
          <a:bodyPr wrap="none">
            <a:spAutoFit/>
          </a:bodyPr>
          <a:lstStyle/>
          <a:p>
            <a:pPr algn="ctr" fontAlgn="auto">
              <a:spcBef>
                <a:spcPts val="0"/>
              </a:spcBef>
              <a:spcAft>
                <a:spcPts val="0"/>
              </a:spcAft>
            </a:pPr>
            <a:r>
              <a:rPr lang="en-US" sz="2800" b="1" dirty="0" smtClean="0">
                <a:solidFill>
                  <a:prstClr val="black"/>
                </a:solidFill>
                <a:latin typeface="Calibri"/>
              </a:rPr>
              <a:t>TS&amp;I Statewide View – ESSA Baseline vs. 2018-19</a:t>
            </a:r>
            <a:endParaRPr lang="en-US" sz="2800" b="1" dirty="0">
              <a:solidFill>
                <a:prstClr val="black"/>
              </a:solidFill>
              <a:latin typeface="Calibri"/>
            </a:endParaRPr>
          </a:p>
        </p:txBody>
      </p:sp>
    </p:spTree>
    <p:extLst>
      <p:ext uri="{BB962C8B-B14F-4D97-AF65-F5344CB8AC3E}">
        <p14:creationId xmlns:p14="http://schemas.microsoft.com/office/powerpoint/2010/main" val="374737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0450" y="2735263"/>
            <a:ext cx="7013575" cy="1076325"/>
          </a:xfrm>
        </p:spPr>
        <p:txBody>
          <a:bodyPr/>
          <a:lstStyle/>
          <a:p>
            <a:pPr eaLnBrk="1" hangingPunct="1"/>
            <a:r>
              <a:rPr lang="en-US" altLang="en-US" dirty="0" smtClean="0"/>
              <a:t>Support for School Improvement</a:t>
            </a:r>
            <a:endParaRPr altLang="en-US" dirty="0" smtClean="0"/>
          </a:p>
        </p:txBody>
      </p:sp>
    </p:spTree>
    <p:extLst>
      <p:ext uri="{BB962C8B-B14F-4D97-AF65-F5344CB8AC3E}">
        <p14:creationId xmlns:p14="http://schemas.microsoft.com/office/powerpoint/2010/main" val="512627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292" y="1638792"/>
            <a:ext cx="8451667" cy="4354753"/>
          </a:xfrm>
        </p:spPr>
        <p:txBody>
          <a:bodyPr/>
          <a:lstStyle/>
          <a:p>
            <a:pPr marL="0" indent="0">
              <a:buNone/>
            </a:pPr>
            <a:r>
              <a:rPr lang="en-US" sz="1400" b="1" dirty="0" smtClean="0">
                <a:solidFill>
                  <a:srgbClr val="262A63"/>
                </a:solidFill>
              </a:rPr>
              <a:t>Federal Comprehensive Support and Improvement (CS&amp;I) for DA Schools/</a:t>
            </a:r>
            <a:r>
              <a:rPr lang="en-US" sz="1400" b="1" dirty="0" smtClean="0">
                <a:solidFill>
                  <a:srgbClr val="FF0000"/>
                </a:solidFill>
              </a:rPr>
              <a:t>Current</a:t>
            </a:r>
            <a:r>
              <a:rPr lang="en-US" sz="1400" b="1" dirty="0" smtClean="0">
                <a:solidFill>
                  <a:srgbClr val="262A63"/>
                </a:solidFill>
              </a:rPr>
              <a:t> State CS&amp;I and TS&amp;I</a:t>
            </a:r>
          </a:p>
          <a:p>
            <a:endParaRPr lang="en-US" sz="1400" dirty="0">
              <a:solidFill>
                <a:srgbClr val="FF0000"/>
              </a:solidFill>
            </a:endParaRPr>
          </a:p>
          <a:p>
            <a:endParaRPr lang="en-US" sz="1400" dirty="0" smtClean="0">
              <a:solidFill>
                <a:srgbClr val="FF0000"/>
              </a:solidFill>
            </a:endParaRPr>
          </a:p>
          <a:p>
            <a:endParaRPr lang="en-US" sz="1400" dirty="0" smtClean="0"/>
          </a:p>
          <a:p>
            <a:pPr marL="457200" lvl="1" indent="0">
              <a:buNone/>
            </a:pPr>
            <a:endParaRPr lang="en-US" sz="1400" dirty="0">
              <a:solidFill>
                <a:srgbClr val="FF0000"/>
              </a:solidFill>
            </a:endParaRPr>
          </a:p>
          <a:p>
            <a:pPr marL="0" indent="0">
              <a:spcBef>
                <a:spcPts val="0"/>
              </a:spcBef>
              <a:buNone/>
            </a:pPr>
            <a:r>
              <a:rPr lang="en-US" sz="1400" b="1" dirty="0" smtClean="0">
                <a:solidFill>
                  <a:srgbClr val="FF0000"/>
                </a:solidFill>
              </a:rPr>
              <a:t>NEW </a:t>
            </a:r>
            <a:r>
              <a:rPr lang="en-US" sz="1400" b="1" dirty="0" smtClean="0">
                <a:solidFill>
                  <a:srgbClr val="262A63"/>
                </a:solidFill>
              </a:rPr>
              <a:t>Federal </a:t>
            </a:r>
            <a:r>
              <a:rPr lang="en-US" sz="1400" b="1" dirty="0">
                <a:solidFill>
                  <a:srgbClr val="262A63"/>
                </a:solidFill>
              </a:rPr>
              <a:t>Comprehensive Support and Improvement (CS&amp;I</a:t>
            </a:r>
            <a:r>
              <a:rPr lang="en-US" sz="1400" b="1" dirty="0" smtClean="0">
                <a:solidFill>
                  <a:srgbClr val="262A63"/>
                </a:solidFill>
              </a:rPr>
              <a:t>) </a:t>
            </a:r>
            <a:r>
              <a:rPr lang="en-US" sz="1400" b="1" dirty="0" smtClean="0">
                <a:solidFill>
                  <a:srgbClr val="FF0000"/>
                </a:solidFill>
              </a:rPr>
              <a:t>Based on 2017-18 performance</a:t>
            </a:r>
            <a:endParaRPr lang="en-US" sz="1400" b="1" dirty="0" smtClean="0">
              <a:solidFill>
                <a:srgbClr val="262A63"/>
              </a:solidFill>
            </a:endParaRPr>
          </a:p>
          <a:p>
            <a:endParaRPr lang="en-US" sz="1400" dirty="0" smtClean="0"/>
          </a:p>
          <a:p>
            <a:endParaRPr lang="en-US" sz="1400" dirty="0" smtClean="0"/>
          </a:p>
          <a:p>
            <a:endParaRPr lang="en-US" sz="1400" dirty="0" smtClean="0"/>
          </a:p>
          <a:p>
            <a:pPr marL="457200" lvl="1" indent="0">
              <a:buNone/>
            </a:pPr>
            <a:endParaRPr lang="en-US" sz="1400" dirty="0">
              <a:solidFill>
                <a:srgbClr val="FF0000"/>
              </a:solidFill>
            </a:endParaRPr>
          </a:p>
          <a:p>
            <a:pPr marL="0" indent="0">
              <a:spcBef>
                <a:spcPts val="0"/>
              </a:spcBef>
              <a:buNone/>
            </a:pPr>
            <a:r>
              <a:rPr lang="en-US" sz="1400" b="1" dirty="0">
                <a:solidFill>
                  <a:srgbClr val="FF0000"/>
                </a:solidFill>
              </a:rPr>
              <a:t>NEW </a:t>
            </a:r>
            <a:r>
              <a:rPr lang="en-US" sz="1400" b="1" dirty="0" smtClean="0">
                <a:solidFill>
                  <a:srgbClr val="262A63"/>
                </a:solidFill>
              </a:rPr>
              <a:t>Federal Targeted Support and Improvement (TS&amp;I) </a:t>
            </a:r>
            <a:r>
              <a:rPr lang="en-US" sz="1400" b="1" dirty="0">
                <a:solidFill>
                  <a:srgbClr val="FF0000"/>
                </a:solidFill>
              </a:rPr>
              <a:t>Based on 2017-18 performance</a:t>
            </a:r>
            <a:endParaRPr lang="en-US" sz="1400" b="1" dirty="0">
              <a:solidFill>
                <a:srgbClr val="262A63"/>
              </a:solidFill>
            </a:endParaRPr>
          </a:p>
          <a:p>
            <a:pPr marL="0" indent="0">
              <a:spcBef>
                <a:spcPts val="0"/>
              </a:spcBef>
              <a:buNone/>
            </a:pPr>
            <a:endParaRPr lang="en-US" sz="1400" b="1" dirty="0" smtClean="0">
              <a:solidFill>
                <a:srgbClr val="262A63"/>
              </a:solidFill>
            </a:endParaRPr>
          </a:p>
          <a:p>
            <a:pPr lvl="1"/>
            <a:endParaRPr lang="en-US" sz="1400" dirty="0"/>
          </a:p>
        </p:txBody>
      </p:sp>
      <p:graphicFrame>
        <p:nvGraphicFramePr>
          <p:cNvPr id="4" name="Table 3"/>
          <p:cNvGraphicFramePr>
            <a:graphicFrameLocks noGrp="1"/>
          </p:cNvGraphicFramePr>
          <p:nvPr>
            <p:extLst/>
          </p:nvPr>
        </p:nvGraphicFramePr>
        <p:xfrm>
          <a:off x="853522" y="1907774"/>
          <a:ext cx="7720318" cy="955182"/>
        </p:xfrm>
        <a:graphic>
          <a:graphicData uri="http://schemas.openxmlformats.org/drawingml/2006/table">
            <a:tbl>
              <a:tblPr firstRow="1" bandRow="1">
                <a:effectLst/>
                <a:tableStyleId>{5C22544A-7EE6-4342-B048-85BDC9FD1C3A}</a:tableStyleId>
              </a:tblPr>
              <a:tblGrid>
                <a:gridCol w="4361573">
                  <a:extLst>
                    <a:ext uri="{9D8B030D-6E8A-4147-A177-3AD203B41FA5}">
                      <a16:colId xmlns="" xmlns:a16="http://schemas.microsoft.com/office/drawing/2014/main" val="20000"/>
                    </a:ext>
                  </a:extLst>
                </a:gridCol>
                <a:gridCol w="3358745">
                  <a:extLst>
                    <a:ext uri="{9D8B030D-6E8A-4147-A177-3AD203B41FA5}">
                      <a16:colId xmlns="" xmlns:a16="http://schemas.microsoft.com/office/drawing/2014/main" val="20001"/>
                    </a:ext>
                  </a:extLst>
                </a:gridCol>
              </a:tblGrid>
              <a:tr h="338260">
                <a:tc>
                  <a:txBody>
                    <a:bodyPr/>
                    <a:lstStyle/>
                    <a:p>
                      <a:r>
                        <a:rPr lang="en-US" sz="1400" b="0" dirty="0" smtClean="0">
                          <a:solidFill>
                            <a:schemeClr val="tx1"/>
                          </a:solidFill>
                        </a:rPr>
                        <a:t>Current grade “D”</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Differentiated Accountability (DA) Support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08461">
                <a:tc>
                  <a:txBody>
                    <a:bodyPr/>
                    <a:lstStyle/>
                    <a:p>
                      <a:r>
                        <a:rPr lang="en-US" sz="1400" b="0" dirty="0" smtClean="0">
                          <a:solidFill>
                            <a:schemeClr val="tx1"/>
                          </a:solidFill>
                        </a:rPr>
                        <a:t>Current grade “F”</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DA Support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08461">
                <a:tc>
                  <a:txBody>
                    <a:bodyPr/>
                    <a:lstStyle/>
                    <a:p>
                      <a:r>
                        <a:rPr lang="en-US" sz="1400" b="0" dirty="0" smtClean="0">
                          <a:solidFill>
                            <a:sysClr val="windowText" lastClr="000000"/>
                          </a:solidFill>
                        </a:rPr>
                        <a:t>Not “D” or “F” but graduation rate 67% or lower</a:t>
                      </a:r>
                      <a:endParaRPr lang="en-US" sz="14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DA </a:t>
                      </a:r>
                      <a:r>
                        <a:rPr lang="en-US" sz="1400" b="0" dirty="0" smtClean="0">
                          <a:solidFill>
                            <a:sysClr val="windowText" lastClr="000000"/>
                          </a:solidFill>
                        </a:rPr>
                        <a:t>Support </a:t>
                      </a:r>
                      <a:endParaRPr lang="en-US" sz="14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nvPr>
        </p:nvGraphicFramePr>
        <p:xfrm>
          <a:off x="824675" y="4697065"/>
          <a:ext cx="7720317" cy="1379760"/>
        </p:xfrm>
        <a:graphic>
          <a:graphicData uri="http://schemas.openxmlformats.org/drawingml/2006/table">
            <a:tbl>
              <a:tblPr firstRow="1" bandRow="1">
                <a:effectLst/>
                <a:tableStyleId>{5C22544A-7EE6-4342-B048-85BDC9FD1C3A}</a:tableStyleId>
              </a:tblPr>
              <a:tblGrid>
                <a:gridCol w="5577422">
                  <a:extLst>
                    <a:ext uri="{9D8B030D-6E8A-4147-A177-3AD203B41FA5}">
                      <a16:colId xmlns="" xmlns:a16="http://schemas.microsoft.com/office/drawing/2014/main" val="20000"/>
                    </a:ext>
                  </a:extLst>
                </a:gridCol>
                <a:gridCol w="2142895">
                  <a:extLst>
                    <a:ext uri="{9D8B030D-6E8A-4147-A177-3AD203B41FA5}">
                      <a16:colId xmlns="" xmlns:a16="http://schemas.microsoft.com/office/drawing/2014/main" val="20001"/>
                    </a:ext>
                  </a:extLst>
                </a:gridCol>
              </a:tblGrid>
              <a:tr h="648240">
                <a:tc>
                  <a:txBody>
                    <a:bodyPr/>
                    <a:lstStyle/>
                    <a:p>
                      <a:pPr marL="0" marR="0">
                        <a:lnSpc>
                          <a:spcPct val="100000"/>
                        </a:lnSpc>
                        <a:spcBef>
                          <a:spcPts val="0"/>
                        </a:spcBef>
                        <a:spcAft>
                          <a:spcPts val="0"/>
                        </a:spcAft>
                      </a:pP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 </a:t>
                      </a: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subgroup performance on Federal </a:t>
                      </a: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Index of 40</a:t>
                      </a: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lower in the current </a:t>
                      </a: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 </a:t>
                      </a:r>
                    </a:p>
                    <a:p>
                      <a:pPr marL="0" marR="0">
                        <a:lnSpc>
                          <a:spcPct val="100000"/>
                        </a:lnSpc>
                        <a:spcBef>
                          <a:spcPts val="0"/>
                        </a:spcBef>
                        <a:spcAft>
                          <a:spcPts val="0"/>
                        </a:spcAft>
                      </a:pP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*moves </a:t>
                      </a: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CS&amp;I after 6 </a:t>
                      </a: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68145" algn="l"/>
                        </a:tabLst>
                        <a:defRPr/>
                      </a:pPr>
                      <a:r>
                        <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Tiered </a:t>
                      </a:r>
                      <a:r>
                        <a:rPr lang="en-US"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648240">
                <a:tc>
                  <a:txBody>
                    <a:bodyPr/>
                    <a:lstStyle/>
                    <a:p>
                      <a:r>
                        <a:rPr lang="en-US" sz="1400" b="0" dirty="0" smtClean="0">
                          <a:solidFill>
                            <a:schemeClr val="tx1"/>
                          </a:solidFill>
                        </a:rPr>
                        <a:t>Any subgroup performance on Federal Index of 31% or lower for 3 consecutive years</a:t>
                      </a:r>
                      <a:endParaRPr lang="en-US"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rPr>
                        <a:t>Tiered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7" name="Title 1"/>
          <p:cNvSpPr txBox="1">
            <a:spLocks/>
          </p:cNvSpPr>
          <p:nvPr/>
        </p:nvSpPr>
        <p:spPr bwMode="auto">
          <a:xfrm>
            <a:off x="658292" y="751113"/>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a:lstStyle>
          <a:p>
            <a:pPr algn="ctr">
              <a:defRPr/>
            </a:pPr>
            <a:r>
              <a:rPr dirty="0" smtClean="0"/>
              <a:t>School Improvement</a:t>
            </a:r>
            <a:r>
              <a:rPr dirty="0"/>
              <a:t> </a:t>
            </a:r>
            <a:r>
              <a:rPr dirty="0" smtClean="0"/>
              <a:t>Categories</a:t>
            </a:r>
          </a:p>
          <a:p>
            <a:pPr algn="ctr">
              <a:defRPr/>
            </a:pPr>
            <a:r>
              <a:rPr sz="2400" b="0" dirty="0" smtClean="0"/>
              <a:t>Will be identified on new report cards </a:t>
            </a:r>
          </a:p>
        </p:txBody>
      </p:sp>
      <p:graphicFrame>
        <p:nvGraphicFramePr>
          <p:cNvPr id="6" name="Table 5"/>
          <p:cNvGraphicFramePr>
            <a:graphicFrameLocks noGrp="1"/>
          </p:cNvGraphicFramePr>
          <p:nvPr>
            <p:extLst/>
          </p:nvPr>
        </p:nvGraphicFramePr>
        <p:xfrm>
          <a:off x="853522" y="3353760"/>
          <a:ext cx="7720318" cy="852500"/>
        </p:xfrm>
        <a:graphic>
          <a:graphicData uri="http://schemas.openxmlformats.org/drawingml/2006/table">
            <a:tbl>
              <a:tblPr firstRow="1" bandRow="1">
                <a:effectLst/>
                <a:tableStyleId>{5C22544A-7EE6-4342-B048-85BDC9FD1C3A}</a:tableStyleId>
              </a:tblPr>
              <a:tblGrid>
                <a:gridCol w="5557326">
                  <a:extLst>
                    <a:ext uri="{9D8B030D-6E8A-4147-A177-3AD203B41FA5}">
                      <a16:colId xmlns="" xmlns:a16="http://schemas.microsoft.com/office/drawing/2014/main" val="20000"/>
                    </a:ext>
                  </a:extLst>
                </a:gridCol>
                <a:gridCol w="2162992">
                  <a:extLst>
                    <a:ext uri="{9D8B030D-6E8A-4147-A177-3AD203B41FA5}">
                      <a16:colId xmlns="" xmlns:a16="http://schemas.microsoft.com/office/drawing/2014/main" val="20001"/>
                    </a:ext>
                  </a:extLst>
                </a:gridCol>
              </a:tblGrid>
              <a:tr h="319703">
                <a:tc>
                  <a:txBody>
                    <a:bodyPr/>
                    <a:lstStyle/>
                    <a:p>
                      <a:r>
                        <a:rPr lang="en-US" sz="1400" b="0" dirty="0" smtClean="0">
                          <a:solidFill>
                            <a:schemeClr val="tx1"/>
                          </a:solidFill>
                        </a:rPr>
                        <a:t>Not “D” or “F” but overall Federal Index of 40% or lower</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0" dirty="0" smtClean="0">
                          <a:solidFill>
                            <a:schemeClr val="tx1"/>
                          </a:solidFill>
                        </a:rPr>
                        <a:t>Tiered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532797">
                <a:tc>
                  <a:txBody>
                    <a:bodyPr/>
                    <a:lstStyle/>
                    <a:p>
                      <a:r>
                        <a:rPr lang="en-US" sz="1400" kern="1200" dirty="0" smtClean="0">
                          <a:solidFill>
                            <a:schemeClr val="tx1"/>
                          </a:solidFill>
                          <a:effectLst/>
                          <a:latin typeface="+mn-lt"/>
                          <a:ea typeface="+mn-ea"/>
                          <a:cs typeface="+mn-cs"/>
                        </a:rPr>
                        <a:t>A TS&amp;I school with a subgroup Federal Index of 40% or lower for 6 years*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smtClean="0">
                          <a:solidFill>
                            <a:schemeClr val="tx1"/>
                          </a:solidFill>
                          <a:effectLst/>
                          <a:latin typeface="+mn-lt"/>
                          <a:ea typeface="+mn-ea"/>
                          <a:cs typeface="+mn-cs"/>
                        </a:rPr>
                        <a:t>Tiered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67857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979451" y="947378"/>
          <a:ext cx="7278723" cy="492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348983" y="1481320"/>
            <a:ext cx="813043" cy="738664"/>
          </a:xfrm>
          <a:prstGeom prst="rect">
            <a:avLst/>
          </a:prstGeom>
          <a:noFill/>
        </p:spPr>
        <p:txBody>
          <a:bodyPr wrap="none">
            <a:spAutoFit/>
          </a:bodyPr>
          <a:lstStyle/>
          <a:p>
            <a:pPr algn="ctr">
              <a:defRPr/>
            </a:pPr>
            <a:r>
              <a:rPr lang="en-US" sz="2100" b="1" dirty="0">
                <a:solidFill>
                  <a:prstClr val="black"/>
                </a:solidFill>
              </a:rPr>
              <a:t>Tier </a:t>
            </a:r>
            <a:r>
              <a:rPr lang="en-US" sz="2100" b="1" dirty="0" smtClean="0">
                <a:solidFill>
                  <a:prstClr val="black"/>
                </a:solidFill>
              </a:rPr>
              <a:t>3</a:t>
            </a:r>
          </a:p>
          <a:p>
            <a:pPr algn="ctr">
              <a:defRPr/>
            </a:pPr>
            <a:endParaRPr lang="en-US" sz="2100" b="1" dirty="0">
              <a:solidFill>
                <a:prstClr val="black"/>
              </a:solidFill>
            </a:endParaRPr>
          </a:p>
        </p:txBody>
      </p:sp>
      <p:sp>
        <p:nvSpPr>
          <p:cNvPr id="9" name="TextBox 8"/>
          <p:cNvSpPr txBox="1"/>
          <p:nvPr/>
        </p:nvSpPr>
        <p:spPr>
          <a:xfrm>
            <a:off x="7025109" y="2775159"/>
            <a:ext cx="813043" cy="738664"/>
          </a:xfrm>
          <a:prstGeom prst="rect">
            <a:avLst/>
          </a:prstGeom>
          <a:noFill/>
        </p:spPr>
        <p:txBody>
          <a:bodyPr wrap="none">
            <a:spAutoFit/>
          </a:bodyPr>
          <a:lstStyle/>
          <a:p>
            <a:pPr algn="ctr">
              <a:defRPr/>
            </a:pPr>
            <a:r>
              <a:rPr lang="en-US" sz="2100" b="1" dirty="0">
                <a:solidFill>
                  <a:prstClr val="black"/>
                </a:solidFill>
              </a:rPr>
              <a:t>Tier </a:t>
            </a:r>
            <a:r>
              <a:rPr lang="en-US" sz="2100" b="1" dirty="0" smtClean="0">
                <a:solidFill>
                  <a:prstClr val="black"/>
                </a:solidFill>
              </a:rPr>
              <a:t>2</a:t>
            </a:r>
          </a:p>
          <a:p>
            <a:pPr algn="ctr">
              <a:defRPr/>
            </a:pPr>
            <a:endParaRPr lang="en-US" sz="2100" b="1" dirty="0">
              <a:solidFill>
                <a:prstClr val="black"/>
              </a:solidFill>
            </a:endParaRPr>
          </a:p>
        </p:txBody>
      </p:sp>
      <p:sp>
        <p:nvSpPr>
          <p:cNvPr id="10" name="TextBox 9"/>
          <p:cNvSpPr txBox="1"/>
          <p:nvPr/>
        </p:nvSpPr>
        <p:spPr>
          <a:xfrm>
            <a:off x="7781055" y="3836988"/>
            <a:ext cx="813043" cy="969496"/>
          </a:xfrm>
          <a:prstGeom prst="rect">
            <a:avLst/>
          </a:prstGeom>
          <a:noFill/>
        </p:spPr>
        <p:txBody>
          <a:bodyPr wrap="none">
            <a:spAutoFit/>
          </a:bodyPr>
          <a:lstStyle/>
          <a:p>
            <a:pPr algn="ctr">
              <a:defRPr/>
            </a:pPr>
            <a:r>
              <a:rPr lang="en-US" sz="2100" b="1" dirty="0">
                <a:solidFill>
                  <a:prstClr val="black"/>
                </a:solidFill>
              </a:rPr>
              <a:t>Tier </a:t>
            </a:r>
            <a:r>
              <a:rPr lang="en-US" sz="2100" b="1" dirty="0" smtClean="0">
                <a:solidFill>
                  <a:prstClr val="black"/>
                </a:solidFill>
              </a:rPr>
              <a:t>1</a:t>
            </a:r>
          </a:p>
          <a:p>
            <a:pPr algn="ctr">
              <a:defRPr/>
            </a:pPr>
            <a:endParaRPr lang="en-US" sz="2100" b="1" dirty="0">
              <a:solidFill>
                <a:prstClr val="black"/>
              </a:solidFill>
            </a:endParaRPr>
          </a:p>
          <a:p>
            <a:pPr algn="ctr">
              <a:defRPr/>
            </a:pPr>
            <a:endParaRPr lang="en-US" sz="1500" dirty="0">
              <a:solidFill>
                <a:prstClr val="black"/>
              </a:solidFill>
            </a:endParaRPr>
          </a:p>
        </p:txBody>
      </p:sp>
      <p:sp>
        <p:nvSpPr>
          <p:cNvPr id="11" name="TextBox 10"/>
          <p:cNvSpPr txBox="1"/>
          <p:nvPr/>
        </p:nvSpPr>
        <p:spPr>
          <a:xfrm>
            <a:off x="2902724" y="5823014"/>
            <a:ext cx="3432175" cy="338138"/>
          </a:xfrm>
          <a:prstGeom prst="rect">
            <a:avLst/>
          </a:prstGeom>
          <a:noFill/>
        </p:spPr>
        <p:txBody>
          <a:bodyPr>
            <a:spAutoFit/>
          </a:bodyPr>
          <a:lstStyle/>
          <a:p>
            <a:pPr algn="ctr">
              <a:defRPr/>
            </a:pPr>
            <a:r>
              <a:rPr lang="en-US" sz="1600" i="1" dirty="0">
                <a:solidFill>
                  <a:prstClr val="black"/>
                </a:solidFill>
              </a:rPr>
              <a:t>* Tiering requirements escalate</a:t>
            </a:r>
          </a:p>
        </p:txBody>
      </p:sp>
      <p:sp>
        <p:nvSpPr>
          <p:cNvPr id="123911" name="TextBox 11"/>
          <p:cNvSpPr txBox="1">
            <a:spLocks noChangeArrowheads="1"/>
          </p:cNvSpPr>
          <p:nvPr/>
        </p:nvSpPr>
        <p:spPr bwMode="auto">
          <a:xfrm>
            <a:off x="196850" y="850900"/>
            <a:ext cx="3079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defRPr/>
            </a:pPr>
            <a:r>
              <a:rPr lang="en-US" altLang="en-US" b="1" dirty="0">
                <a:solidFill>
                  <a:srgbClr val="002060"/>
                </a:solidFill>
              </a:rPr>
              <a:t>Tiers of Support to </a:t>
            </a:r>
          </a:p>
          <a:p>
            <a:pPr>
              <a:lnSpc>
                <a:spcPct val="100000"/>
              </a:lnSpc>
              <a:spcBef>
                <a:spcPct val="0"/>
              </a:spcBef>
              <a:buClrTx/>
              <a:buFontTx/>
              <a:buNone/>
              <a:defRPr/>
            </a:pPr>
            <a:r>
              <a:rPr lang="en-US" altLang="en-US" b="1" dirty="0" smtClean="0">
                <a:solidFill>
                  <a:srgbClr val="002060"/>
                </a:solidFill>
              </a:rPr>
              <a:t>SI </a:t>
            </a:r>
            <a:r>
              <a:rPr lang="en-US" altLang="en-US" b="1" dirty="0">
                <a:solidFill>
                  <a:srgbClr val="002060"/>
                </a:solidFill>
              </a:rPr>
              <a:t>Schools </a:t>
            </a:r>
          </a:p>
        </p:txBody>
      </p:sp>
      <p:sp>
        <p:nvSpPr>
          <p:cNvPr id="12" name="Rectangle 11"/>
          <p:cNvSpPr/>
          <p:nvPr/>
        </p:nvSpPr>
        <p:spPr>
          <a:xfrm>
            <a:off x="1209964" y="6108088"/>
            <a:ext cx="6663539" cy="369332"/>
          </a:xfrm>
          <a:prstGeom prst="rect">
            <a:avLst/>
          </a:prstGeom>
        </p:spPr>
        <p:txBody>
          <a:bodyPr wrap="square">
            <a:spAutoFit/>
          </a:bodyPr>
          <a:lstStyle/>
          <a:p>
            <a:pPr algn="ctr">
              <a:defRPr/>
            </a:pPr>
            <a:r>
              <a:rPr lang="en-US" b="1" dirty="0" smtClean="0">
                <a:solidFill>
                  <a:srgbClr val="FF0000"/>
                </a:solidFill>
              </a:rPr>
              <a:t>Federal </a:t>
            </a:r>
            <a:r>
              <a:rPr lang="en-US" b="1" dirty="0">
                <a:solidFill>
                  <a:srgbClr val="FF0000"/>
                </a:solidFill>
              </a:rPr>
              <a:t>CS&amp;I </a:t>
            </a:r>
            <a:r>
              <a:rPr lang="en-US" b="1" dirty="0" smtClean="0">
                <a:solidFill>
                  <a:srgbClr val="FF0000"/>
                </a:solidFill>
              </a:rPr>
              <a:t>(</a:t>
            </a:r>
            <a:r>
              <a:rPr lang="en-US" b="1" dirty="0">
                <a:solidFill>
                  <a:srgbClr val="FF0000"/>
                </a:solidFill>
              </a:rPr>
              <a:t>D, F, Grad Only)</a:t>
            </a:r>
          </a:p>
        </p:txBody>
      </p:sp>
    </p:spTree>
    <p:extLst>
      <p:ext uri="{BB962C8B-B14F-4D97-AF65-F5344CB8AC3E}">
        <p14:creationId xmlns:p14="http://schemas.microsoft.com/office/powerpoint/2010/main" val="140272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97955-82F1-4CAD-9678-DD1B59CD9713}"/>
              </a:ext>
            </a:extLst>
          </p:cNvPr>
          <p:cNvSpPr>
            <a:spLocks noGrp="1"/>
          </p:cNvSpPr>
          <p:nvPr>
            <p:ph type="title"/>
          </p:nvPr>
        </p:nvSpPr>
        <p:spPr>
          <a:xfrm>
            <a:off x="628650" y="800533"/>
            <a:ext cx="7886700" cy="793750"/>
          </a:xfrm>
        </p:spPr>
        <p:txBody>
          <a:bodyPr/>
          <a:lstStyle/>
          <a:p>
            <a:r>
              <a:rPr lang="en-US" dirty="0"/>
              <a:t>Questions to ask</a:t>
            </a:r>
          </a:p>
        </p:txBody>
      </p:sp>
      <p:sp>
        <p:nvSpPr>
          <p:cNvPr id="3" name="Content Placeholder 2">
            <a:extLst>
              <a:ext uri="{FF2B5EF4-FFF2-40B4-BE49-F238E27FC236}">
                <a16:creationId xmlns:a16="http://schemas.microsoft.com/office/drawing/2014/main" xmlns="" id="{FB1C28C5-A3EB-4E5E-A0F8-3CE96186E98D}"/>
              </a:ext>
            </a:extLst>
          </p:cNvPr>
          <p:cNvSpPr>
            <a:spLocks noGrp="1"/>
          </p:cNvSpPr>
          <p:nvPr>
            <p:ph idx="1"/>
          </p:nvPr>
        </p:nvSpPr>
        <p:spPr>
          <a:xfrm>
            <a:off x="628650" y="1594283"/>
            <a:ext cx="7886700" cy="4354753"/>
          </a:xfrm>
        </p:spPr>
        <p:txBody>
          <a:bodyPr/>
          <a:lstStyle/>
          <a:p>
            <a:r>
              <a:rPr lang="en-US" b="1" dirty="0"/>
              <a:t>What time? </a:t>
            </a:r>
            <a:r>
              <a:rPr lang="en-US" dirty="0"/>
              <a:t>Create comprehensive calendar for the 2020-21 grants</a:t>
            </a:r>
          </a:p>
          <a:p>
            <a:r>
              <a:rPr lang="en-US" b="1" dirty="0"/>
              <a:t>What </a:t>
            </a:r>
            <a:r>
              <a:rPr lang="en-US" b="1" dirty="0" smtClean="0"/>
              <a:t>is the plot? </a:t>
            </a:r>
            <a:r>
              <a:rPr lang="en-US" dirty="0"/>
              <a:t>Program specifics including allocation process (</a:t>
            </a:r>
            <a:r>
              <a:rPr lang="en-US" b="1" dirty="0"/>
              <a:t>Basics 101 session</a:t>
            </a:r>
            <a:r>
              <a:rPr lang="en-US" dirty="0"/>
              <a:t>)</a:t>
            </a:r>
          </a:p>
          <a:p>
            <a:r>
              <a:rPr lang="en-US" b="1" dirty="0" smtClean="0"/>
              <a:t>Where is my seat? </a:t>
            </a:r>
            <a:r>
              <a:rPr lang="en-US" dirty="0"/>
              <a:t>Identify programs </a:t>
            </a:r>
            <a:r>
              <a:rPr lang="en-US" dirty="0" smtClean="0"/>
              <a:t>to supplement </a:t>
            </a:r>
            <a:r>
              <a:rPr lang="en-US" dirty="0"/>
              <a:t>and support one another</a:t>
            </a:r>
          </a:p>
          <a:p>
            <a:r>
              <a:rPr lang="en-US" b="1" dirty="0" smtClean="0"/>
              <a:t>What would the critics say? </a:t>
            </a:r>
            <a:r>
              <a:rPr lang="en-US" dirty="0"/>
              <a:t>Program monitoring versus </a:t>
            </a:r>
            <a:r>
              <a:rPr lang="en-US" dirty="0" smtClean="0"/>
              <a:t>an audit</a:t>
            </a:r>
            <a:endParaRPr lang="en-US" dirty="0"/>
          </a:p>
          <a:p>
            <a:pPr lvl="1"/>
            <a:r>
              <a:rPr lang="en-US" dirty="0"/>
              <a:t>Learning strategies and systems from each other (</a:t>
            </a:r>
            <a:r>
              <a:rPr lang="en-US" b="1" dirty="0"/>
              <a:t>Monitoring session</a:t>
            </a:r>
            <a:r>
              <a:rPr lang="en-US" dirty="0"/>
              <a:t>)</a:t>
            </a:r>
          </a:p>
          <a:p>
            <a:pPr marL="0" indent="0">
              <a:buNone/>
            </a:pPr>
            <a:endParaRPr lang="en-US" dirty="0"/>
          </a:p>
        </p:txBody>
      </p:sp>
    </p:spTree>
    <p:extLst>
      <p:ext uri="{BB962C8B-B14F-4D97-AF65-F5344CB8AC3E}">
        <p14:creationId xmlns:p14="http://schemas.microsoft.com/office/powerpoint/2010/main" val="107821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39273" y="2908698"/>
            <a:ext cx="6400801" cy="807244"/>
          </a:xfrm>
        </p:spPr>
        <p:txBody>
          <a:bodyPr>
            <a:normAutofit fontScale="90000"/>
          </a:bodyPr>
          <a:lstStyle/>
          <a:p>
            <a:pPr eaLnBrk="1" hangingPunct="1"/>
            <a:r>
              <a:rPr lang="en-US" altLang="en-US" dirty="0" smtClean="0"/>
              <a:t>Tiered Support for Schools Not in SI</a:t>
            </a:r>
            <a:endParaRPr altLang="en-US" dirty="0" smtClean="0"/>
          </a:p>
        </p:txBody>
      </p:sp>
    </p:spTree>
    <p:extLst>
      <p:ext uri="{BB962C8B-B14F-4D97-AF65-F5344CB8AC3E}">
        <p14:creationId xmlns:p14="http://schemas.microsoft.com/office/powerpoint/2010/main" val="4033965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defRPr/>
            </a:pPr>
            <a:fld id="{DD17F73D-E982-4C52-816D-507CA4AAE3A6}" type="slidenum">
              <a:rPr lang="en-US" altLang="en-US" sz="1200" smtClean="0">
                <a:solidFill>
                  <a:srgbClr val="898989"/>
                </a:solidFill>
              </a:rPr>
              <a:pPr>
                <a:spcBef>
                  <a:spcPct val="0"/>
                </a:spcBef>
                <a:buClrTx/>
                <a:buFontTx/>
                <a:buNone/>
                <a:defRPr/>
              </a:pPr>
              <a:t>41</a:t>
            </a:fld>
            <a:endParaRPr lang="en-US" altLang="en-US" sz="1200" smtClean="0">
              <a:solidFill>
                <a:srgbClr val="898989"/>
              </a:solidFill>
            </a:endParaRPr>
          </a:p>
        </p:txBody>
      </p:sp>
      <p:graphicFrame>
        <p:nvGraphicFramePr>
          <p:cNvPr id="5" name="Diagram 4"/>
          <p:cNvGraphicFramePr/>
          <p:nvPr/>
        </p:nvGraphicFramePr>
        <p:xfrm>
          <a:off x="185228" y="1019174"/>
          <a:ext cx="7815772" cy="5702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53886" y="2849563"/>
            <a:ext cx="5595257" cy="584775"/>
          </a:xfrm>
          <a:prstGeom prst="rect">
            <a:avLst/>
          </a:prstGeom>
          <a:solidFill>
            <a:schemeClr val="tx1"/>
          </a:solidFill>
        </p:spPr>
        <p:txBody>
          <a:bodyPr wrap="square">
            <a:spAutoFit/>
          </a:bodyPr>
          <a:lstStyle/>
          <a:p>
            <a:pPr marL="214313" indent="-214313" fontAlgn="auto">
              <a:spcBef>
                <a:spcPts val="0"/>
              </a:spcBef>
              <a:spcAft>
                <a:spcPts val="0"/>
              </a:spcAft>
              <a:buFont typeface="Wingdings" panose="05000000000000000000" pitchFamily="2" charset="2"/>
              <a:buChar char="Ø"/>
              <a:defRPr/>
            </a:pPr>
            <a:r>
              <a:rPr lang="en-US" sz="1600" b="1" dirty="0">
                <a:solidFill>
                  <a:srgbClr val="FFFF00"/>
                </a:solidFill>
                <a:latin typeface="Calibri"/>
              </a:rPr>
              <a:t>Annual OVERALL school </a:t>
            </a:r>
            <a:r>
              <a:rPr lang="en-US" sz="1600" b="1" dirty="0" smtClean="0">
                <a:solidFill>
                  <a:srgbClr val="FFFF00"/>
                </a:solidFill>
                <a:latin typeface="Calibri"/>
              </a:rPr>
              <a:t>Federal Index </a:t>
            </a:r>
            <a:r>
              <a:rPr lang="en-US" sz="1600" b="1" dirty="0">
                <a:solidFill>
                  <a:srgbClr val="FFFF00"/>
                </a:solidFill>
                <a:latin typeface="Calibri"/>
              </a:rPr>
              <a:t>(40% or lower) 2019-20</a:t>
            </a:r>
          </a:p>
          <a:p>
            <a:pPr marL="214313" indent="-214313" fontAlgn="auto">
              <a:spcBef>
                <a:spcPts val="0"/>
              </a:spcBef>
              <a:spcAft>
                <a:spcPts val="0"/>
              </a:spcAft>
              <a:buFont typeface="Wingdings" panose="05000000000000000000" pitchFamily="2" charset="2"/>
              <a:buChar char="Ø"/>
              <a:defRPr/>
            </a:pPr>
            <a:r>
              <a:rPr lang="en-US" sz="1600" b="1" dirty="0">
                <a:solidFill>
                  <a:prstClr val="white"/>
                </a:solidFill>
                <a:latin typeface="Calibri"/>
              </a:rPr>
              <a:t>6 years of same low subgroup (40% or lower) 2023-24</a:t>
            </a:r>
          </a:p>
        </p:txBody>
      </p:sp>
      <p:sp>
        <p:nvSpPr>
          <p:cNvPr id="7" name="TextBox 6"/>
          <p:cNvSpPr txBox="1"/>
          <p:nvPr/>
        </p:nvSpPr>
        <p:spPr>
          <a:xfrm>
            <a:off x="1573213" y="4724400"/>
            <a:ext cx="4967287" cy="339725"/>
          </a:xfrm>
          <a:prstGeom prst="rect">
            <a:avLst/>
          </a:prstGeom>
          <a:solidFill>
            <a:schemeClr val="tx1"/>
          </a:solidFill>
        </p:spPr>
        <p:txBody>
          <a:bodyPr>
            <a:spAutoFit/>
          </a:bodyPr>
          <a:lstStyle/>
          <a:p>
            <a:pPr marL="214313" indent="-214313" fontAlgn="auto">
              <a:spcBef>
                <a:spcPts val="0"/>
              </a:spcBef>
              <a:spcAft>
                <a:spcPts val="0"/>
              </a:spcAft>
              <a:buFont typeface="Wingdings" panose="05000000000000000000" pitchFamily="2" charset="2"/>
              <a:buChar char="Ø"/>
              <a:defRPr/>
            </a:pPr>
            <a:r>
              <a:rPr lang="en-US" sz="1600" b="1" dirty="0">
                <a:solidFill>
                  <a:prstClr val="white"/>
                </a:solidFill>
                <a:latin typeface="Calibri"/>
              </a:rPr>
              <a:t>3 years of same low subgroup (31% or lower) 2020-21</a:t>
            </a:r>
          </a:p>
        </p:txBody>
      </p:sp>
      <p:sp>
        <p:nvSpPr>
          <p:cNvPr id="8" name="TextBox 7"/>
          <p:cNvSpPr txBox="1"/>
          <p:nvPr/>
        </p:nvSpPr>
        <p:spPr>
          <a:xfrm>
            <a:off x="1573213" y="6354763"/>
            <a:ext cx="5556930" cy="338554"/>
          </a:xfrm>
          <a:prstGeom prst="rect">
            <a:avLst/>
          </a:prstGeom>
          <a:solidFill>
            <a:schemeClr val="tx1"/>
          </a:solidFill>
        </p:spPr>
        <p:txBody>
          <a:bodyPr wrap="square">
            <a:spAutoFit/>
          </a:bodyPr>
          <a:lstStyle/>
          <a:p>
            <a:pPr marL="214313" indent="-214313" fontAlgn="auto">
              <a:spcBef>
                <a:spcPts val="0"/>
              </a:spcBef>
              <a:spcAft>
                <a:spcPts val="0"/>
              </a:spcAft>
              <a:buFont typeface="Wingdings" panose="05000000000000000000" pitchFamily="2" charset="2"/>
              <a:buChar char="Ø"/>
              <a:defRPr/>
            </a:pPr>
            <a:r>
              <a:rPr lang="en-US" sz="1600" b="1" dirty="0">
                <a:solidFill>
                  <a:srgbClr val="FFFF00"/>
                </a:solidFill>
                <a:latin typeface="Calibri"/>
              </a:rPr>
              <a:t>Annual low </a:t>
            </a:r>
            <a:r>
              <a:rPr lang="en-US" sz="1600" b="1" dirty="0" smtClean="0">
                <a:solidFill>
                  <a:srgbClr val="FFFF00"/>
                </a:solidFill>
                <a:latin typeface="Calibri"/>
              </a:rPr>
              <a:t>subgroup Federal Index </a:t>
            </a:r>
            <a:r>
              <a:rPr lang="en-US" sz="1600" b="1" dirty="0">
                <a:solidFill>
                  <a:srgbClr val="FFFF00"/>
                </a:solidFill>
                <a:latin typeface="Calibri"/>
              </a:rPr>
              <a:t>(40% or lower) 2019-20</a:t>
            </a:r>
          </a:p>
        </p:txBody>
      </p:sp>
      <p:sp>
        <p:nvSpPr>
          <p:cNvPr id="10" name="Line Callout 1 9"/>
          <p:cNvSpPr/>
          <p:nvPr/>
        </p:nvSpPr>
        <p:spPr>
          <a:xfrm>
            <a:off x="6581775" y="1905000"/>
            <a:ext cx="1266825" cy="381000"/>
          </a:xfrm>
          <a:prstGeom prst="borderCallout1">
            <a:avLst>
              <a:gd name="adj1" fmla="val 56770"/>
              <a:gd name="adj2" fmla="val -1107"/>
              <a:gd name="adj3" fmla="val 250321"/>
              <a:gd name="adj4" fmla="val -90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0000"/>
                </a:solidFill>
              </a:rPr>
              <a:t>3 </a:t>
            </a:r>
            <a:r>
              <a:rPr lang="en-US" b="1" dirty="0">
                <a:solidFill>
                  <a:srgbClr val="FF0000"/>
                </a:solidFill>
              </a:rPr>
              <a:t>Schools</a:t>
            </a:r>
          </a:p>
        </p:txBody>
      </p:sp>
      <p:sp>
        <p:nvSpPr>
          <p:cNvPr id="62472" name="Rectangle 10"/>
          <p:cNvSpPr>
            <a:spLocks noChangeArrowheads="1"/>
          </p:cNvSpPr>
          <p:nvPr/>
        </p:nvSpPr>
        <p:spPr bwMode="auto">
          <a:xfrm>
            <a:off x="288234" y="643116"/>
            <a:ext cx="27630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62A63"/>
              </a:buClr>
              <a:buFont typeface="Wingdings" panose="05000000000000000000" pitchFamily="2" charset="2"/>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DBAB27"/>
              </a:buClr>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DBAB27"/>
              </a:buClr>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Bef>
                <a:spcPct val="0"/>
              </a:spcBef>
              <a:spcAft>
                <a:spcPts val="0"/>
              </a:spcAft>
              <a:buClrTx/>
              <a:buFontTx/>
              <a:buNone/>
              <a:defRPr/>
            </a:pPr>
            <a:r>
              <a:rPr lang="en-US" altLang="en-US" sz="2400" b="1" dirty="0">
                <a:solidFill>
                  <a:srgbClr val="262A63"/>
                </a:solidFill>
                <a:latin typeface="Calibri"/>
                <a:cs typeface="Aharoni" panose="02010803020104030203" pitchFamily="2" charset="-79"/>
              </a:rPr>
              <a:t>Tiered Support for Schools </a:t>
            </a:r>
            <a:r>
              <a:rPr lang="en-US" altLang="en-US" sz="2400" b="1" dirty="0">
                <a:solidFill>
                  <a:srgbClr val="FF0000"/>
                </a:solidFill>
                <a:latin typeface="Calibri"/>
                <a:cs typeface="Aharoni" panose="02010803020104030203" pitchFamily="2" charset="-79"/>
              </a:rPr>
              <a:t>not in </a:t>
            </a:r>
            <a:r>
              <a:rPr lang="en-US" altLang="en-US" sz="2400" b="1" dirty="0" smtClean="0">
                <a:solidFill>
                  <a:srgbClr val="FF0000"/>
                </a:solidFill>
                <a:latin typeface="Calibri"/>
                <a:cs typeface="Aharoni" panose="02010803020104030203" pitchFamily="2" charset="-79"/>
              </a:rPr>
              <a:t>SI</a:t>
            </a:r>
            <a:endParaRPr lang="en-US" altLang="en-US" sz="2400" b="1" dirty="0">
              <a:solidFill>
                <a:srgbClr val="FF0000"/>
              </a:solidFill>
              <a:latin typeface="Calibri"/>
              <a:cs typeface="Aharoni" panose="02010803020104030203" pitchFamily="2" charset="-79"/>
            </a:endParaRPr>
          </a:p>
          <a:p>
            <a:pPr algn="ctr" fontAlgn="auto">
              <a:spcBef>
                <a:spcPct val="0"/>
              </a:spcBef>
              <a:spcAft>
                <a:spcPts val="0"/>
              </a:spcAft>
              <a:buClrTx/>
              <a:buFontTx/>
              <a:buNone/>
              <a:defRPr/>
            </a:pPr>
            <a:r>
              <a:rPr lang="en-US" altLang="en-US" sz="2000" b="1" dirty="0">
                <a:solidFill>
                  <a:srgbClr val="262A63"/>
                </a:solidFill>
                <a:latin typeface="Calibri"/>
                <a:cs typeface="Aharoni" panose="02010803020104030203" pitchFamily="2" charset="-79"/>
              </a:rPr>
              <a:t>Identification Based on Federal Index</a:t>
            </a:r>
          </a:p>
        </p:txBody>
      </p:sp>
      <p:sp>
        <p:nvSpPr>
          <p:cNvPr id="9" name="Line Callout 1 8"/>
          <p:cNvSpPr/>
          <p:nvPr/>
        </p:nvSpPr>
        <p:spPr>
          <a:xfrm>
            <a:off x="7270750" y="5356225"/>
            <a:ext cx="1644650" cy="381000"/>
          </a:xfrm>
          <a:prstGeom prst="borderCallout1">
            <a:avLst>
              <a:gd name="adj1" fmla="val 56770"/>
              <a:gd name="adj2" fmla="val -1107"/>
              <a:gd name="adj3" fmla="val 261067"/>
              <a:gd name="adj4" fmla="val -599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0000"/>
                </a:solidFill>
              </a:rPr>
              <a:t>1,772 </a:t>
            </a:r>
            <a:r>
              <a:rPr lang="en-US" b="1" dirty="0">
                <a:solidFill>
                  <a:srgbClr val="FF0000"/>
                </a:solidFill>
              </a:rPr>
              <a:t>Schools</a:t>
            </a:r>
          </a:p>
        </p:txBody>
      </p:sp>
    </p:spTree>
    <p:extLst>
      <p:ext uri="{BB962C8B-B14F-4D97-AF65-F5344CB8AC3E}">
        <p14:creationId xmlns:p14="http://schemas.microsoft.com/office/powerpoint/2010/main" val="4088756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66706" y="1118160"/>
            <a:ext cx="6319548" cy="489347"/>
          </a:xfrm>
          <a:solidFill>
            <a:srgbClr val="00FFFF"/>
          </a:solidFill>
        </p:spPr>
        <p:txBody>
          <a:bodyPr/>
          <a:lstStyle/>
          <a:p>
            <a:pPr algn="ctr" eaLnBrk="1" hangingPunct="1"/>
            <a:r>
              <a:rPr altLang="en-US" sz="2600" dirty="0" smtClean="0"/>
              <a:t>Universal Supports (Tier 1, TS&amp;I)</a:t>
            </a:r>
          </a:p>
        </p:txBody>
      </p:sp>
      <p:sp>
        <p:nvSpPr>
          <p:cNvPr id="17411" name="Content Placeholder 2"/>
          <p:cNvSpPr>
            <a:spLocks noGrp="1"/>
          </p:cNvSpPr>
          <p:nvPr>
            <p:ph idx="1"/>
          </p:nvPr>
        </p:nvSpPr>
        <p:spPr>
          <a:xfrm>
            <a:off x="932873" y="1893834"/>
            <a:ext cx="7398327" cy="3669506"/>
          </a:xfrm>
        </p:spPr>
        <p:txBody>
          <a:bodyPr/>
          <a:lstStyle/>
          <a:p>
            <a:pPr marL="0" indent="0">
              <a:spcBef>
                <a:spcPts val="375"/>
              </a:spcBef>
              <a:buNone/>
              <a:defRPr/>
            </a:pPr>
            <a:r>
              <a:rPr lang="en-US" altLang="en-US" sz="2200" dirty="0"/>
              <a:t>General, statewide support designed to inform, assist and improve </a:t>
            </a:r>
            <a:r>
              <a:rPr lang="en-US" altLang="en-US" sz="2200" dirty="0" smtClean="0"/>
              <a:t>student achievement, </a:t>
            </a:r>
            <a:r>
              <a:rPr lang="en-US" altLang="en-US" sz="2200" dirty="0"/>
              <a:t>including:</a:t>
            </a:r>
          </a:p>
          <a:p>
            <a:pPr lvl="1">
              <a:spcBef>
                <a:spcPts val="375"/>
              </a:spcBef>
              <a:defRPr/>
            </a:pPr>
            <a:r>
              <a:rPr lang="en-US" altLang="en-US" sz="2200" dirty="0"/>
              <a:t>Technical </a:t>
            </a:r>
            <a:r>
              <a:rPr lang="en-US" altLang="en-US" sz="2200" dirty="0" smtClean="0"/>
              <a:t>assistance and conference calls</a:t>
            </a:r>
          </a:p>
          <a:p>
            <a:pPr lvl="1">
              <a:spcBef>
                <a:spcPts val="375"/>
              </a:spcBef>
              <a:defRPr/>
            </a:pPr>
            <a:r>
              <a:rPr lang="en-US" altLang="en-US" sz="2200" dirty="0" smtClean="0"/>
              <a:t>Professional </a:t>
            </a:r>
            <a:r>
              <a:rPr lang="en-US" altLang="en-US" sz="2200" dirty="0"/>
              <a:t>D</a:t>
            </a:r>
            <a:r>
              <a:rPr lang="en-US" altLang="en-US" sz="2200" dirty="0" smtClean="0"/>
              <a:t>evelopment</a:t>
            </a:r>
            <a:endParaRPr lang="en-US" altLang="en-US" sz="2200" dirty="0"/>
          </a:p>
          <a:p>
            <a:pPr lvl="1">
              <a:spcBef>
                <a:spcPts val="375"/>
              </a:spcBef>
              <a:defRPr/>
            </a:pPr>
            <a:r>
              <a:rPr lang="en-US" altLang="en-US" sz="2200" dirty="0"/>
              <a:t>Size-alike or issue-alike problem-solving groups</a:t>
            </a:r>
          </a:p>
          <a:p>
            <a:pPr lvl="1">
              <a:spcBef>
                <a:spcPts val="375"/>
              </a:spcBef>
              <a:defRPr/>
            </a:pPr>
            <a:r>
              <a:rPr lang="en-US" altLang="en-US" sz="2200" dirty="0" smtClean="0"/>
              <a:t>Best </a:t>
            </a:r>
            <a:r>
              <a:rPr lang="en-US" altLang="en-US" sz="2200" dirty="0"/>
              <a:t>Practices for Inclusive Education </a:t>
            </a:r>
            <a:r>
              <a:rPr lang="en-US" altLang="en-US" sz="2200" dirty="0" smtClean="0"/>
              <a:t>(BPIE)</a:t>
            </a:r>
            <a:endParaRPr lang="en-US" altLang="en-US" sz="2200" dirty="0"/>
          </a:p>
          <a:p>
            <a:pPr lvl="1">
              <a:spcBef>
                <a:spcPts val="375"/>
              </a:spcBef>
              <a:defRPr/>
            </a:pPr>
            <a:r>
              <a:rPr lang="en-US" altLang="en-US" sz="2200" dirty="0"/>
              <a:t>District ELL </a:t>
            </a:r>
            <a:r>
              <a:rPr lang="en-US" altLang="en-US" sz="2200" dirty="0" smtClean="0"/>
              <a:t>plan</a:t>
            </a:r>
          </a:p>
          <a:p>
            <a:pPr lvl="1">
              <a:spcBef>
                <a:spcPts val="375"/>
              </a:spcBef>
              <a:defRPr/>
            </a:pPr>
            <a:r>
              <a:rPr lang="en-US" altLang="en-US" sz="2200" dirty="0" smtClean="0"/>
              <a:t>K-12 </a:t>
            </a:r>
            <a:r>
              <a:rPr lang="en-US" altLang="en-US" sz="2200" dirty="0"/>
              <a:t>Reading Plan</a:t>
            </a:r>
          </a:p>
          <a:p>
            <a:pPr marL="457200" lvl="1" indent="0">
              <a:spcBef>
                <a:spcPts val="375"/>
              </a:spcBef>
              <a:buNone/>
              <a:defRPr/>
            </a:pPr>
            <a:endParaRPr lang="en-US" sz="2200" dirty="0" smtClean="0">
              <a:solidFill>
                <a:srgbClr val="0000FF"/>
              </a:solidFill>
            </a:endParaRPr>
          </a:p>
          <a:p>
            <a:pPr marL="457200" lvl="1" indent="0">
              <a:spcBef>
                <a:spcPts val="375"/>
              </a:spcBef>
              <a:buNone/>
              <a:defRPr/>
            </a:pPr>
            <a:r>
              <a:rPr lang="en-US" sz="2200" dirty="0" smtClean="0">
                <a:solidFill>
                  <a:srgbClr val="0000FF"/>
                </a:solidFill>
              </a:rPr>
              <a:t>NEW in 2019-20: </a:t>
            </a:r>
            <a:r>
              <a:rPr lang="en-US" sz="2200" b="1" dirty="0" smtClean="0">
                <a:solidFill>
                  <a:srgbClr val="0000FF"/>
                </a:solidFill>
              </a:rPr>
              <a:t>Districts</a:t>
            </a:r>
            <a:r>
              <a:rPr lang="en-US" sz="2200" dirty="0" smtClean="0">
                <a:solidFill>
                  <a:srgbClr val="0000FF"/>
                </a:solidFill>
              </a:rPr>
              <a:t> will approve School Improvement Plans (SIPs) identifying the sub-group(s) and outline specific goals and interventions. </a:t>
            </a:r>
            <a:endParaRPr lang="en-US" altLang="en-US" sz="2200" dirty="0"/>
          </a:p>
        </p:txBody>
      </p:sp>
    </p:spTree>
    <p:extLst>
      <p:ext uri="{BB962C8B-B14F-4D97-AF65-F5344CB8AC3E}">
        <p14:creationId xmlns:p14="http://schemas.microsoft.com/office/powerpoint/2010/main" val="1944790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06664" y="1086645"/>
            <a:ext cx="7239808" cy="595313"/>
          </a:xfrm>
          <a:solidFill>
            <a:srgbClr val="66FF66"/>
          </a:solidFill>
        </p:spPr>
        <p:txBody>
          <a:bodyPr/>
          <a:lstStyle/>
          <a:p>
            <a:pPr algn="ctr" eaLnBrk="1" hangingPunct="1"/>
            <a:r>
              <a:rPr altLang="en-US" sz="2800" dirty="0" smtClean="0"/>
              <a:t>Supplemental Supports (Tier 2, TS&amp;I)</a:t>
            </a:r>
          </a:p>
        </p:txBody>
      </p:sp>
      <p:sp>
        <p:nvSpPr>
          <p:cNvPr id="18435" name="Content Placeholder 2"/>
          <p:cNvSpPr>
            <a:spLocks noGrp="1"/>
          </p:cNvSpPr>
          <p:nvPr>
            <p:ph idx="1"/>
          </p:nvPr>
        </p:nvSpPr>
        <p:spPr>
          <a:xfrm>
            <a:off x="729673" y="2028573"/>
            <a:ext cx="7823199" cy="3265884"/>
          </a:xfrm>
        </p:spPr>
        <p:txBody>
          <a:bodyPr/>
          <a:lstStyle/>
          <a:p>
            <a:pPr marL="0" indent="0">
              <a:buNone/>
              <a:defRPr/>
            </a:pPr>
            <a:r>
              <a:rPr lang="en-US" altLang="en-US" sz="2200" dirty="0"/>
              <a:t>More </a:t>
            </a:r>
            <a:r>
              <a:rPr lang="en-US" altLang="en-US" sz="2200" dirty="0" smtClean="0"/>
              <a:t>focused and frequent </a:t>
            </a:r>
            <a:r>
              <a:rPr lang="en-US" altLang="en-US" sz="2200" dirty="0"/>
              <a:t>support in addition to and aligned with universal supports that are </a:t>
            </a:r>
            <a:r>
              <a:rPr lang="en-US" altLang="en-US" sz="2200" dirty="0" smtClean="0"/>
              <a:t>specialized to </a:t>
            </a:r>
            <a:r>
              <a:rPr lang="en-US" altLang="en-US" sz="2200" dirty="0"/>
              <a:t>identified </a:t>
            </a:r>
            <a:r>
              <a:rPr lang="en-US" altLang="en-US" sz="2200" dirty="0" smtClean="0"/>
              <a:t>subgroup(s) </a:t>
            </a:r>
            <a:r>
              <a:rPr lang="en-US" altLang="en-US" sz="2200" dirty="0"/>
              <a:t>including:</a:t>
            </a:r>
          </a:p>
          <a:p>
            <a:pPr lvl="1">
              <a:defRPr/>
            </a:pPr>
            <a:r>
              <a:rPr lang="en-US" altLang="en-US" sz="2200" dirty="0" smtClean="0"/>
              <a:t>Grade-level and content-level specific</a:t>
            </a:r>
          </a:p>
          <a:p>
            <a:pPr lvl="1">
              <a:defRPr/>
            </a:pPr>
            <a:r>
              <a:rPr lang="en-US" altLang="en-US" sz="2200" dirty="0" smtClean="0"/>
              <a:t>Assistance from </a:t>
            </a:r>
            <a:r>
              <a:rPr lang="en-US" altLang="en-US" sz="2200" dirty="0"/>
              <a:t>FDOE staff and </a:t>
            </a:r>
            <a:r>
              <a:rPr lang="en-US" altLang="en-US" sz="2200" dirty="0" smtClean="0"/>
              <a:t>partners</a:t>
            </a:r>
          </a:p>
          <a:p>
            <a:pPr marL="457200" lvl="1" indent="0">
              <a:buNone/>
              <a:defRPr/>
            </a:pPr>
            <a:endParaRPr lang="en-US" sz="2200" dirty="0">
              <a:solidFill>
                <a:srgbClr val="0000FF"/>
              </a:solidFill>
            </a:endParaRPr>
          </a:p>
          <a:p>
            <a:pPr marL="457200" lvl="1" indent="0">
              <a:buNone/>
              <a:defRPr/>
            </a:pPr>
            <a:r>
              <a:rPr lang="en-US" sz="2200" dirty="0" smtClean="0">
                <a:solidFill>
                  <a:srgbClr val="0000FF"/>
                </a:solidFill>
              </a:rPr>
              <a:t>NEW in 2020-21: Schools will only qualify for Tier 2 after three years of the same subgroup’s underperformance in Tier 1. </a:t>
            </a:r>
            <a:r>
              <a:rPr lang="en-US" sz="2200" b="1" dirty="0" smtClean="0">
                <a:solidFill>
                  <a:srgbClr val="0000FF"/>
                </a:solidFill>
              </a:rPr>
              <a:t>Districts</a:t>
            </a:r>
            <a:r>
              <a:rPr lang="en-US" sz="2200" dirty="0" smtClean="0">
                <a:solidFill>
                  <a:srgbClr val="0000FF"/>
                </a:solidFill>
              </a:rPr>
              <a:t> will approve a SIP identifying </a:t>
            </a:r>
            <a:r>
              <a:rPr lang="en-US" sz="2200" dirty="0">
                <a:solidFill>
                  <a:srgbClr val="0000FF"/>
                </a:solidFill>
              </a:rPr>
              <a:t>the specific sub-group(s) and outline specific goals and </a:t>
            </a:r>
            <a:r>
              <a:rPr lang="en-US" sz="2200" dirty="0" smtClean="0">
                <a:solidFill>
                  <a:srgbClr val="0000FF"/>
                </a:solidFill>
              </a:rPr>
              <a:t>interventions. </a:t>
            </a:r>
            <a:endParaRPr lang="en-US" sz="2200" dirty="0">
              <a:solidFill>
                <a:srgbClr val="0000FF"/>
              </a:solidFill>
            </a:endParaRPr>
          </a:p>
          <a:p>
            <a:pPr marL="0" indent="0" eaLnBrk="1" hangingPunct="1">
              <a:buNone/>
              <a:defRPr/>
            </a:pPr>
            <a:endParaRPr lang="en-US" altLang="en-US" sz="1800" dirty="0"/>
          </a:p>
        </p:txBody>
      </p:sp>
    </p:spTree>
    <p:extLst>
      <p:ext uri="{BB962C8B-B14F-4D97-AF65-F5344CB8AC3E}">
        <p14:creationId xmlns:p14="http://schemas.microsoft.com/office/powerpoint/2010/main" val="257142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72921" y="1072779"/>
            <a:ext cx="5915025" cy="595313"/>
          </a:xfrm>
          <a:solidFill>
            <a:srgbClr val="FF99FF"/>
          </a:solidFill>
        </p:spPr>
        <p:txBody>
          <a:bodyPr/>
          <a:lstStyle/>
          <a:p>
            <a:pPr algn="ctr" eaLnBrk="1" hangingPunct="1"/>
            <a:r>
              <a:rPr altLang="en-US" dirty="0" smtClean="0"/>
              <a:t>Intensive Supports (</a:t>
            </a:r>
            <a:r>
              <a:rPr lang="en-US" altLang="en-US" dirty="0"/>
              <a:t>Tier 3, </a:t>
            </a:r>
            <a:r>
              <a:rPr lang="en-US" altLang="en-US" dirty="0" smtClean="0"/>
              <a:t>CS&amp;I</a:t>
            </a:r>
            <a:r>
              <a:rPr lang="en-US" altLang="en-US" dirty="0"/>
              <a:t>)</a:t>
            </a:r>
            <a:endParaRPr altLang="en-US" dirty="0" smtClean="0"/>
          </a:p>
        </p:txBody>
      </p:sp>
      <p:sp>
        <p:nvSpPr>
          <p:cNvPr id="19459" name="Content Placeholder 2"/>
          <p:cNvSpPr>
            <a:spLocks noGrp="1"/>
          </p:cNvSpPr>
          <p:nvPr>
            <p:ph idx="1"/>
          </p:nvPr>
        </p:nvSpPr>
        <p:spPr>
          <a:xfrm>
            <a:off x="868214" y="1765655"/>
            <a:ext cx="7324437" cy="3265885"/>
          </a:xfrm>
        </p:spPr>
        <p:txBody>
          <a:bodyPr/>
          <a:lstStyle/>
          <a:p>
            <a:pPr marL="0" indent="0">
              <a:buNone/>
              <a:defRPr/>
            </a:pPr>
            <a:r>
              <a:rPr lang="en-US" altLang="en-US" sz="2200" dirty="0">
                <a:solidFill>
                  <a:srgbClr val="000000"/>
                </a:solidFill>
              </a:rPr>
              <a:t>Most focused, </a:t>
            </a:r>
            <a:r>
              <a:rPr lang="en-US" altLang="en-US" sz="2200" dirty="0" smtClean="0">
                <a:solidFill>
                  <a:srgbClr val="000000"/>
                </a:solidFill>
              </a:rPr>
              <a:t>and frequent </a:t>
            </a:r>
            <a:r>
              <a:rPr lang="en-US" altLang="en-US" sz="2200" dirty="0">
                <a:solidFill>
                  <a:srgbClr val="000000"/>
                </a:solidFill>
              </a:rPr>
              <a:t>support in addition to and aligned with universal and supplemental supports, including:</a:t>
            </a:r>
          </a:p>
          <a:p>
            <a:pPr lvl="1">
              <a:defRPr/>
            </a:pPr>
            <a:r>
              <a:rPr lang="en-US" sz="2200" dirty="0" smtClean="0"/>
              <a:t>Monitoring </a:t>
            </a:r>
            <a:r>
              <a:rPr lang="en-US" sz="2200" dirty="0"/>
              <a:t>of </a:t>
            </a:r>
            <a:r>
              <a:rPr lang="en-US" sz="2200" dirty="0" smtClean="0"/>
              <a:t>progress of SIPs to </a:t>
            </a:r>
            <a:r>
              <a:rPr lang="en-US" sz="2200" dirty="0"/>
              <a:t>ensure use of resources and </a:t>
            </a:r>
            <a:r>
              <a:rPr lang="en-US" sz="2200" dirty="0" smtClean="0"/>
              <a:t>best (evidence-based) practices</a:t>
            </a:r>
          </a:p>
          <a:p>
            <a:pPr lvl="1">
              <a:defRPr/>
            </a:pPr>
            <a:r>
              <a:rPr lang="en-US" sz="2200" dirty="0" smtClean="0"/>
              <a:t>Review </a:t>
            </a:r>
            <a:r>
              <a:rPr lang="en-US" sz="2200" dirty="0"/>
              <a:t>prioritization of </a:t>
            </a:r>
            <a:r>
              <a:rPr lang="en-US" sz="2200" dirty="0" smtClean="0"/>
              <a:t>support and disbursement of federal </a:t>
            </a:r>
            <a:r>
              <a:rPr lang="en-US" sz="2200" dirty="0"/>
              <a:t>funds at the district level</a:t>
            </a:r>
          </a:p>
          <a:p>
            <a:pPr marL="457200" lvl="1" indent="0">
              <a:buNone/>
              <a:defRPr/>
            </a:pPr>
            <a:endParaRPr lang="en-US" sz="2200" dirty="0" smtClean="0">
              <a:solidFill>
                <a:srgbClr val="0000FF"/>
              </a:solidFill>
            </a:endParaRPr>
          </a:p>
          <a:p>
            <a:pPr marL="457200" lvl="1" indent="0">
              <a:buNone/>
              <a:defRPr/>
            </a:pPr>
            <a:r>
              <a:rPr lang="en-US" sz="2200" dirty="0" smtClean="0">
                <a:solidFill>
                  <a:srgbClr val="0000FF"/>
                </a:solidFill>
              </a:rPr>
              <a:t>NEW </a:t>
            </a:r>
            <a:r>
              <a:rPr lang="en-US" sz="2200" dirty="0">
                <a:solidFill>
                  <a:srgbClr val="0000FF"/>
                </a:solidFill>
              </a:rPr>
              <a:t>in 2019-20: </a:t>
            </a:r>
            <a:r>
              <a:rPr lang="en-US" sz="2200" b="1" dirty="0">
                <a:solidFill>
                  <a:srgbClr val="0000FF"/>
                </a:solidFill>
              </a:rPr>
              <a:t>Districts</a:t>
            </a:r>
            <a:r>
              <a:rPr lang="en-US" sz="2200" dirty="0">
                <a:solidFill>
                  <a:srgbClr val="0000FF"/>
                </a:solidFill>
              </a:rPr>
              <a:t> </a:t>
            </a:r>
            <a:r>
              <a:rPr lang="en-US" sz="2200" dirty="0" smtClean="0">
                <a:solidFill>
                  <a:srgbClr val="0000FF"/>
                </a:solidFill>
              </a:rPr>
              <a:t>and the </a:t>
            </a:r>
            <a:r>
              <a:rPr lang="en-US" sz="2200" b="1" dirty="0" smtClean="0">
                <a:solidFill>
                  <a:srgbClr val="0000FF"/>
                </a:solidFill>
              </a:rPr>
              <a:t>Department</a:t>
            </a:r>
            <a:r>
              <a:rPr lang="en-US" sz="2200" dirty="0" smtClean="0">
                <a:solidFill>
                  <a:srgbClr val="0000FF"/>
                </a:solidFill>
              </a:rPr>
              <a:t> will </a:t>
            </a:r>
            <a:r>
              <a:rPr lang="en-US" sz="2200" dirty="0">
                <a:solidFill>
                  <a:srgbClr val="0000FF"/>
                </a:solidFill>
              </a:rPr>
              <a:t>approve School Improvement Plans (SIPs) identifying the sub-group(s) and </a:t>
            </a:r>
            <a:r>
              <a:rPr lang="en-US" sz="2200" dirty="0" smtClean="0">
                <a:solidFill>
                  <a:srgbClr val="0000FF"/>
                </a:solidFill>
              </a:rPr>
              <a:t>or school achievement gap and outline </a:t>
            </a:r>
            <a:r>
              <a:rPr lang="en-US" sz="2200" dirty="0">
                <a:solidFill>
                  <a:srgbClr val="0000FF"/>
                </a:solidFill>
              </a:rPr>
              <a:t>specific goals and interventions. </a:t>
            </a:r>
            <a:endParaRPr lang="en-US" altLang="en-US" sz="2200" dirty="0"/>
          </a:p>
        </p:txBody>
      </p:sp>
    </p:spTree>
    <p:extLst>
      <p:ext uri="{BB962C8B-B14F-4D97-AF65-F5344CB8AC3E}">
        <p14:creationId xmlns:p14="http://schemas.microsoft.com/office/powerpoint/2010/main" val="953127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defRPr/>
            </a:pPr>
            <a:r>
              <a:rPr altLang="en-US" dirty="0"/>
              <a:t>Understanding VAM</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448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50" y="1025091"/>
            <a:ext cx="8229600" cy="612878"/>
          </a:xfrm>
        </p:spPr>
        <p:txBody>
          <a:bodyPr>
            <a:noAutofit/>
          </a:bodyPr>
          <a:lstStyle/>
          <a:p>
            <a:pPr algn="ctr"/>
            <a:r>
              <a:rPr lang="en-US" dirty="0">
                <a:effectLst>
                  <a:outerShdw blurRad="38100" dist="38100" dir="2700000" algn="tl">
                    <a:srgbClr val="000000">
                      <a:alpha val="43137"/>
                    </a:srgbClr>
                  </a:outerShdw>
                </a:effectLst>
              </a:rPr>
              <a:t>VAM Models</a:t>
            </a:r>
          </a:p>
        </p:txBody>
      </p:sp>
      <p:sp>
        <p:nvSpPr>
          <p:cNvPr id="3" name="Content Placeholder 2"/>
          <p:cNvSpPr>
            <a:spLocks noGrp="1"/>
          </p:cNvSpPr>
          <p:nvPr>
            <p:ph idx="1"/>
          </p:nvPr>
        </p:nvSpPr>
        <p:spPr>
          <a:xfrm>
            <a:off x="552651" y="1804947"/>
            <a:ext cx="8229600" cy="4212130"/>
          </a:xfrm>
        </p:spPr>
        <p:txBody>
          <a:bodyPr>
            <a:normAutofit fontScale="77500" lnSpcReduction="20000"/>
          </a:bodyPr>
          <a:lstStyle/>
          <a:p>
            <a:pPr marL="0" indent="0" eaLnBrk="1" hangingPunct="1">
              <a:lnSpc>
                <a:spcPct val="110000"/>
              </a:lnSpc>
              <a:buNone/>
            </a:pPr>
            <a:r>
              <a:rPr lang="en-US" sz="4100" dirty="0"/>
              <a:t>Currently, VAM models are generated annually for the following subjects and grades:</a:t>
            </a:r>
          </a:p>
          <a:p>
            <a:pPr eaLnBrk="1" hangingPunct="1">
              <a:lnSpc>
                <a:spcPct val="110000"/>
              </a:lnSpc>
            </a:pPr>
            <a:r>
              <a:rPr lang="en-US" sz="4100" dirty="0"/>
              <a:t>English language arts </a:t>
            </a:r>
          </a:p>
          <a:p>
            <a:pPr lvl="1">
              <a:lnSpc>
                <a:spcPct val="110000"/>
              </a:lnSpc>
            </a:pPr>
            <a:r>
              <a:rPr lang="en-US" sz="3700" dirty="0"/>
              <a:t>4th, 5th, 6th, 7th, 8th, 9th, 10th</a:t>
            </a:r>
          </a:p>
          <a:p>
            <a:pPr eaLnBrk="1" hangingPunct="1">
              <a:lnSpc>
                <a:spcPct val="110000"/>
              </a:lnSpc>
            </a:pPr>
            <a:r>
              <a:rPr lang="en-US" sz="4100" dirty="0"/>
              <a:t>Mathematics </a:t>
            </a:r>
          </a:p>
          <a:p>
            <a:pPr lvl="1">
              <a:lnSpc>
                <a:spcPct val="110000"/>
              </a:lnSpc>
            </a:pPr>
            <a:r>
              <a:rPr lang="en-US" sz="3700" dirty="0"/>
              <a:t>4th, 5th, 6th, 7th, 8th</a:t>
            </a:r>
          </a:p>
          <a:p>
            <a:pPr eaLnBrk="1" hangingPunct="1">
              <a:lnSpc>
                <a:spcPct val="110000"/>
              </a:lnSpc>
            </a:pPr>
            <a:r>
              <a:rPr lang="en-US" sz="4100" dirty="0"/>
              <a:t>Algebra 1 </a:t>
            </a:r>
          </a:p>
          <a:p>
            <a:pPr lvl="1">
              <a:lnSpc>
                <a:spcPct val="110000"/>
              </a:lnSpc>
            </a:pPr>
            <a:r>
              <a:rPr lang="en-US" sz="3700" dirty="0"/>
              <a:t>8th &amp; 9th</a:t>
            </a:r>
          </a:p>
          <a:p>
            <a:pPr marL="0" indent="0">
              <a:buNone/>
            </a:pPr>
            <a:endParaRPr lang="en-US" dirty="0">
              <a:solidFill>
                <a:srgbClr val="002060"/>
              </a:solidFill>
              <a:latin typeface="Baskerville Old Face" panose="02020602080505020303" pitchFamily="18" charset="0"/>
            </a:endParaRPr>
          </a:p>
          <a:p>
            <a:pPr marL="0" indent="0">
              <a:buNone/>
            </a:pPr>
            <a:endParaRPr lang="en-US" dirty="0">
              <a:solidFill>
                <a:srgbClr val="002060"/>
              </a:solidFill>
              <a:latin typeface="Baskerville Old Face" panose="02020602080505020303" pitchFamily="18" charset="0"/>
            </a:endParaRPr>
          </a:p>
          <a:p>
            <a:pPr marL="0" indent="0">
              <a:buNone/>
            </a:pPr>
            <a:endParaRPr lang="en-US" dirty="0">
              <a:solidFill>
                <a:srgbClr val="002060"/>
              </a:solidFill>
              <a:latin typeface="Baskerville Old Face" panose="02020602080505020303" pitchFamily="18" charset="0"/>
            </a:endParaRPr>
          </a:p>
          <a:p>
            <a:pPr marL="0" indent="0">
              <a:buNone/>
            </a:pPr>
            <a:endParaRPr lang="en-US" dirty="0"/>
          </a:p>
        </p:txBody>
      </p:sp>
    </p:spTree>
    <p:extLst>
      <p:ext uri="{BB962C8B-B14F-4D97-AF65-F5344CB8AC3E}">
        <p14:creationId xmlns:p14="http://schemas.microsoft.com/office/powerpoint/2010/main" val="3313588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639763"/>
            <a:ext cx="7886700" cy="1048360"/>
          </a:xfrm>
        </p:spPr>
        <p:txBody>
          <a:bodyPr/>
          <a:lstStyle/>
          <a:p>
            <a:pPr algn="ctr" eaLnBrk="1" hangingPunct="1">
              <a:defRPr/>
            </a:pPr>
            <a:r>
              <a:rPr lang="en-US" altLang="en-US" dirty="0">
                <a:effectLst>
                  <a:outerShdw blurRad="38100" dist="38100" dir="2700000" algn="tl">
                    <a:srgbClr val="000000">
                      <a:alpha val="43137"/>
                    </a:srgbClr>
                  </a:outerShdw>
                </a:effectLst>
              </a:rPr>
              <a:t>Covariates</a:t>
            </a:r>
            <a:endParaRPr altLang="en-US" dirty="0">
              <a:effectLst>
                <a:outerShdw blurRad="38100" dist="38100" dir="2700000" algn="tl">
                  <a:srgbClr val="000000">
                    <a:alpha val="43137"/>
                  </a:srgbClr>
                </a:outerShdw>
              </a:effectLst>
            </a:endParaRPr>
          </a:p>
        </p:txBody>
      </p:sp>
      <p:sp>
        <p:nvSpPr>
          <p:cNvPr id="32771" name="Content Placeholder 2"/>
          <p:cNvSpPr>
            <a:spLocks noGrp="1"/>
          </p:cNvSpPr>
          <p:nvPr>
            <p:ph idx="1"/>
          </p:nvPr>
        </p:nvSpPr>
        <p:spPr>
          <a:xfrm>
            <a:off x="614363" y="1730375"/>
            <a:ext cx="7886700" cy="4354513"/>
          </a:xfrm>
        </p:spPr>
        <p:txBody>
          <a:bodyPr>
            <a:normAutofit lnSpcReduction="10000"/>
          </a:bodyPr>
          <a:lstStyle/>
          <a:p>
            <a:pPr marL="0" indent="-457200" eaLnBrk="1" hangingPunct="1">
              <a:lnSpc>
                <a:spcPct val="100000"/>
              </a:lnSpc>
              <a:spcBef>
                <a:spcPts val="600"/>
              </a:spcBef>
              <a:buClrTx/>
              <a:buNone/>
            </a:pPr>
            <a:r>
              <a:rPr lang="en-US" altLang="en-US" sz="3200" dirty="0"/>
              <a:t>ELA/Mathematics</a:t>
            </a:r>
            <a:endParaRPr lang="en-US" altLang="en-US" dirty="0"/>
          </a:p>
          <a:p>
            <a:pPr marL="914400" lvl="2" indent="-457200" eaLnBrk="1" hangingPunct="1">
              <a:lnSpc>
                <a:spcPct val="100000"/>
              </a:lnSpc>
              <a:spcBef>
                <a:spcPts val="600"/>
              </a:spcBef>
              <a:buClrTx/>
              <a:buFont typeface="+mj-lt"/>
              <a:buAutoNum type="arabicPeriod"/>
            </a:pPr>
            <a:r>
              <a:rPr lang="en-US" altLang="en-US" dirty="0"/>
              <a:t>Up to 2 prior test scores</a:t>
            </a:r>
          </a:p>
          <a:p>
            <a:pPr marL="914400" lvl="2" indent="-457200" eaLnBrk="1" hangingPunct="1">
              <a:lnSpc>
                <a:spcPct val="100000"/>
              </a:lnSpc>
              <a:spcBef>
                <a:spcPts val="600"/>
              </a:spcBef>
              <a:buClrTx/>
              <a:buFont typeface="+mj-lt"/>
              <a:buAutoNum type="arabicPeriod"/>
            </a:pPr>
            <a:r>
              <a:rPr lang="en-US" altLang="en-US" dirty="0"/>
              <a:t>Number of subject relevant courses</a:t>
            </a:r>
          </a:p>
          <a:p>
            <a:pPr marL="914400" lvl="2" indent="-457200" eaLnBrk="1" hangingPunct="1">
              <a:lnSpc>
                <a:spcPct val="100000"/>
              </a:lnSpc>
              <a:spcBef>
                <a:spcPts val="600"/>
              </a:spcBef>
              <a:buClrTx/>
              <a:buFont typeface="+mj-lt"/>
              <a:buAutoNum type="arabicPeriod"/>
            </a:pPr>
            <a:r>
              <a:rPr lang="en-US" altLang="en-US" dirty="0"/>
              <a:t>Disabilities</a:t>
            </a:r>
          </a:p>
          <a:p>
            <a:pPr marL="914400" lvl="2" indent="-457200" eaLnBrk="1" hangingPunct="1">
              <a:lnSpc>
                <a:spcPct val="100000"/>
              </a:lnSpc>
              <a:spcBef>
                <a:spcPts val="600"/>
              </a:spcBef>
              <a:buClrTx/>
              <a:buFont typeface="+mj-lt"/>
              <a:buAutoNum type="arabicPeriod"/>
            </a:pPr>
            <a:r>
              <a:rPr lang="en-US" altLang="en-US" dirty="0"/>
              <a:t>English language learner status</a:t>
            </a:r>
          </a:p>
          <a:p>
            <a:pPr marL="914400" lvl="2" indent="-457200" eaLnBrk="1" hangingPunct="1">
              <a:lnSpc>
                <a:spcPct val="100000"/>
              </a:lnSpc>
              <a:spcBef>
                <a:spcPts val="600"/>
              </a:spcBef>
              <a:buClrTx/>
              <a:buFont typeface="+mj-lt"/>
              <a:buAutoNum type="arabicPeriod"/>
            </a:pPr>
            <a:r>
              <a:rPr lang="en-US" altLang="en-US" dirty="0"/>
              <a:t>Gifted status</a:t>
            </a:r>
          </a:p>
          <a:p>
            <a:pPr marL="914400" lvl="2" indent="-457200" eaLnBrk="1" hangingPunct="1">
              <a:lnSpc>
                <a:spcPct val="100000"/>
              </a:lnSpc>
              <a:spcBef>
                <a:spcPts val="600"/>
              </a:spcBef>
              <a:buClrTx/>
              <a:buFont typeface="+mj-lt"/>
              <a:buAutoNum type="arabicPeriod"/>
            </a:pPr>
            <a:r>
              <a:rPr lang="en-US" altLang="en-US" dirty="0"/>
              <a:t>Attendance</a:t>
            </a:r>
          </a:p>
          <a:p>
            <a:pPr marL="914400" lvl="2" indent="-457200" eaLnBrk="1" hangingPunct="1">
              <a:lnSpc>
                <a:spcPct val="100000"/>
              </a:lnSpc>
              <a:spcBef>
                <a:spcPts val="600"/>
              </a:spcBef>
              <a:buClrTx/>
              <a:buFont typeface="+mj-lt"/>
              <a:buAutoNum type="arabicPeriod"/>
            </a:pPr>
            <a:r>
              <a:rPr lang="en-US" altLang="en-US" dirty="0"/>
              <a:t>Mobility</a:t>
            </a:r>
          </a:p>
          <a:p>
            <a:pPr marL="914400" lvl="2" indent="-457200" eaLnBrk="1" hangingPunct="1">
              <a:lnSpc>
                <a:spcPct val="100000"/>
              </a:lnSpc>
              <a:spcBef>
                <a:spcPts val="600"/>
              </a:spcBef>
              <a:buClrTx/>
              <a:buFont typeface="+mj-lt"/>
              <a:buAutoNum type="arabicPeriod"/>
            </a:pPr>
            <a:r>
              <a:rPr lang="en-US" altLang="en-US" dirty="0"/>
              <a:t>Difference from modal age of peers in the same grade</a:t>
            </a:r>
          </a:p>
          <a:p>
            <a:pPr marL="914400" lvl="2" indent="-457200" eaLnBrk="1" hangingPunct="1">
              <a:lnSpc>
                <a:spcPct val="100000"/>
              </a:lnSpc>
              <a:spcBef>
                <a:spcPts val="600"/>
              </a:spcBef>
              <a:buClrTx/>
              <a:buFont typeface="+mj-lt"/>
              <a:buAutoNum type="arabicPeriod"/>
            </a:pPr>
            <a:r>
              <a:rPr lang="en-US" altLang="en-US" dirty="0"/>
              <a:t>Class size</a:t>
            </a:r>
          </a:p>
          <a:p>
            <a:pPr marL="914400" lvl="2" indent="-457200" eaLnBrk="1" hangingPunct="1">
              <a:lnSpc>
                <a:spcPct val="100000"/>
              </a:lnSpc>
              <a:spcBef>
                <a:spcPts val="600"/>
              </a:spcBef>
              <a:buClrTx/>
              <a:buFont typeface="+mj-lt"/>
              <a:buAutoNum type="arabicPeriod"/>
            </a:pPr>
            <a:r>
              <a:rPr lang="en-US" altLang="en-US" dirty="0"/>
              <a:t>Similarity of prior test scores among students in the class</a:t>
            </a:r>
          </a:p>
          <a:p>
            <a:pPr marL="914400" lvl="2" indent="-457200" eaLnBrk="1" hangingPunct="1">
              <a:lnSpc>
                <a:spcPct val="100000"/>
              </a:lnSpc>
              <a:spcBef>
                <a:spcPts val="600"/>
              </a:spcBef>
              <a:buClrTx/>
              <a:buFont typeface="+mj-lt"/>
              <a:buAutoNum type="arabicPeriod"/>
            </a:pPr>
            <a:endParaRPr lang="en-US" altLang="en-US" dirty="0"/>
          </a:p>
          <a:p>
            <a:pPr marL="914400" lvl="2" indent="-457200" eaLnBrk="1" hangingPunct="1">
              <a:lnSpc>
                <a:spcPct val="100000"/>
              </a:lnSpc>
              <a:spcBef>
                <a:spcPts val="600"/>
              </a:spcBef>
              <a:buClrTx/>
              <a:buFont typeface="+mj-lt"/>
              <a:buAutoNum type="arabicPeriod"/>
            </a:pPr>
            <a:endParaRPr lang="en-US" altLang="en-US" dirty="0"/>
          </a:p>
        </p:txBody>
      </p:sp>
    </p:spTree>
    <p:extLst>
      <p:ext uri="{BB962C8B-B14F-4D97-AF65-F5344CB8AC3E}">
        <p14:creationId xmlns:p14="http://schemas.microsoft.com/office/powerpoint/2010/main" val="166950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44978" y="914400"/>
            <a:ext cx="7886700" cy="617084"/>
          </a:xfrm>
        </p:spPr>
        <p:txBody>
          <a:bodyPr/>
          <a:lstStyle/>
          <a:p>
            <a:pPr algn="ctr"/>
            <a:r>
              <a:rPr lang="en-US" sz="2400" dirty="0"/>
              <a:t>Value-Added Results and Scores</a:t>
            </a:r>
          </a:p>
        </p:txBody>
      </p:sp>
      <p:sp>
        <p:nvSpPr>
          <p:cNvPr id="32771" name="Content Placeholder 2"/>
          <p:cNvSpPr>
            <a:spLocks noGrp="1"/>
          </p:cNvSpPr>
          <p:nvPr>
            <p:ph idx="1"/>
          </p:nvPr>
        </p:nvSpPr>
        <p:spPr>
          <a:xfrm>
            <a:off x="614363" y="1551215"/>
            <a:ext cx="7886700" cy="4533674"/>
          </a:xfrm>
        </p:spPr>
        <p:txBody>
          <a:bodyPr/>
          <a:lstStyle/>
          <a:p>
            <a:pPr marL="0" indent="0">
              <a:buNone/>
            </a:pPr>
            <a:r>
              <a:rPr lang="en-US" sz="2400" dirty="0"/>
              <a:t>The formula produces a value-added score for a teacher, which reflects the average amount of learning growth of the teacher’s students above or below the expected learning growth of similar students in the state, using the variables accounted for in the model.</a:t>
            </a:r>
          </a:p>
          <a:p>
            <a:r>
              <a:rPr lang="en-US" sz="2400" dirty="0"/>
              <a:t>A score of “0” indicates that, on average, students performed no better or worse than expected based on the factors in the model.</a:t>
            </a:r>
          </a:p>
          <a:p>
            <a:r>
              <a:rPr lang="en-US" sz="2400" dirty="0"/>
              <a:t>A positive score indicates that students, on average, performed better than expected.</a:t>
            </a:r>
          </a:p>
          <a:p>
            <a:r>
              <a:rPr lang="en-US" sz="2400" dirty="0"/>
              <a:t>A negative score indicates that students, on average, performed worse than expected.</a:t>
            </a:r>
          </a:p>
          <a:p>
            <a:pPr>
              <a:buNone/>
            </a:pPr>
            <a:endParaRPr lang="en-US" sz="1600" dirty="0"/>
          </a:p>
        </p:txBody>
      </p:sp>
    </p:spTree>
    <p:extLst>
      <p:ext uri="{BB962C8B-B14F-4D97-AF65-F5344CB8AC3E}">
        <p14:creationId xmlns:p14="http://schemas.microsoft.com/office/powerpoint/2010/main" val="3217018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44978" y="914400"/>
            <a:ext cx="7886700" cy="617084"/>
          </a:xfrm>
        </p:spPr>
        <p:txBody>
          <a:bodyPr/>
          <a:lstStyle/>
          <a:p>
            <a:pPr algn="ctr"/>
            <a:r>
              <a:rPr lang="en-US" sz="2400" dirty="0"/>
              <a:t>Value-Added Performance-Level Standards</a:t>
            </a:r>
          </a:p>
        </p:txBody>
      </p:sp>
      <p:pic>
        <p:nvPicPr>
          <p:cNvPr id="149506" name="Picture 2"/>
          <p:cNvPicPr>
            <a:picLocks noGrp="1" noChangeAspect="1" noChangeArrowheads="1"/>
          </p:cNvPicPr>
          <p:nvPr>
            <p:ph idx="1"/>
          </p:nvPr>
        </p:nvPicPr>
        <p:blipFill>
          <a:blip r:embed="rId3" cstate="print"/>
          <a:srcRect/>
          <a:stretch>
            <a:fillRect/>
          </a:stretch>
        </p:blipFill>
        <p:spPr bwMode="auto">
          <a:xfrm>
            <a:off x="896303" y="1855788"/>
            <a:ext cx="7322820" cy="3924300"/>
          </a:xfrm>
          <a:prstGeom prst="rect">
            <a:avLst/>
          </a:prstGeom>
          <a:noFill/>
          <a:ln w="9525">
            <a:noFill/>
            <a:miter lim="800000"/>
            <a:headEnd/>
            <a:tailEnd/>
          </a:ln>
        </p:spPr>
      </p:pic>
    </p:spTree>
    <p:extLst>
      <p:ext uri="{BB962C8B-B14F-4D97-AF65-F5344CB8AC3E}">
        <p14:creationId xmlns:p14="http://schemas.microsoft.com/office/powerpoint/2010/main" val="378208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914400"/>
            <a:ext cx="7886700" cy="793750"/>
          </a:xfrm>
        </p:spPr>
        <p:txBody>
          <a:bodyPr>
            <a:normAutofit/>
          </a:bodyPr>
          <a:lstStyle/>
          <a:p>
            <a:r>
              <a:rPr lang="en-US" dirty="0"/>
              <a:t>Other Hot Topics</a:t>
            </a:r>
          </a:p>
        </p:txBody>
      </p:sp>
      <p:sp>
        <p:nvSpPr>
          <p:cNvPr id="3" name="Content Placeholder 2"/>
          <p:cNvSpPr>
            <a:spLocks noGrp="1"/>
          </p:cNvSpPr>
          <p:nvPr>
            <p:ph idx="1"/>
          </p:nvPr>
        </p:nvSpPr>
        <p:spPr>
          <a:xfrm>
            <a:off x="628650" y="1965325"/>
            <a:ext cx="7379277" cy="4321769"/>
          </a:xfrm>
        </p:spPr>
        <p:txBody>
          <a:bodyPr>
            <a:normAutofit/>
          </a:bodyPr>
          <a:lstStyle/>
          <a:p>
            <a:r>
              <a:rPr lang="en-US" dirty="0"/>
              <a:t>ESSA and Federal Percent of Points Index (</a:t>
            </a:r>
            <a:r>
              <a:rPr lang="en-US" b="1" dirty="0"/>
              <a:t>Networking Session</a:t>
            </a:r>
            <a:r>
              <a:rPr lang="en-US" dirty="0"/>
              <a:t>)</a:t>
            </a:r>
          </a:p>
          <a:p>
            <a:r>
              <a:rPr lang="en-US" dirty="0" smtClean="0"/>
              <a:t>VAM</a:t>
            </a:r>
          </a:p>
          <a:p>
            <a:r>
              <a:rPr lang="en-US" dirty="0" smtClean="0"/>
              <a:t>Transition </a:t>
            </a:r>
            <a:r>
              <a:rPr lang="en-US" dirty="0"/>
              <a:t>from Research to Evidence-based Strategies</a:t>
            </a:r>
          </a:p>
          <a:p>
            <a:r>
              <a:rPr lang="en-US" dirty="0"/>
              <a:t>Return on Investment</a:t>
            </a:r>
          </a:p>
          <a:p>
            <a:r>
              <a:rPr lang="en-US" dirty="0"/>
              <a:t>Executive </a:t>
            </a:r>
            <a:r>
              <a:rPr lang="en-US" dirty="0" smtClean="0"/>
              <a:t>Orders </a:t>
            </a:r>
            <a:endParaRPr lang="en-US" dirty="0"/>
          </a:p>
          <a:p>
            <a:r>
              <a:rPr lang="en-US" dirty="0"/>
              <a:t>Additional </a:t>
            </a:r>
            <a:r>
              <a:rPr lang="en-US" dirty="0" smtClean="0"/>
              <a:t>Information</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876468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44978" y="914400"/>
            <a:ext cx="7886700" cy="617084"/>
          </a:xfrm>
        </p:spPr>
        <p:txBody>
          <a:bodyPr>
            <a:normAutofit fontScale="90000"/>
          </a:bodyPr>
          <a:lstStyle/>
          <a:p>
            <a:pPr algn="ctr"/>
            <a:r>
              <a:rPr lang="en-US" sz="2400" dirty="0"/>
              <a:t>2017-18 District Final Evaluation Rating Compared </a:t>
            </a:r>
            <a:br>
              <a:rPr lang="en-US" sz="2400" dirty="0"/>
            </a:br>
            <a:r>
              <a:rPr lang="en-US" sz="2400" dirty="0"/>
              <a:t>to VAM Score Classification</a:t>
            </a:r>
          </a:p>
        </p:txBody>
      </p:sp>
      <p:pic>
        <p:nvPicPr>
          <p:cNvPr id="7" name="Picture 6"/>
          <p:cNvPicPr>
            <a:picLocks noChangeAspect="1"/>
          </p:cNvPicPr>
          <p:nvPr/>
        </p:nvPicPr>
        <p:blipFill>
          <a:blip r:embed="rId3"/>
          <a:stretch>
            <a:fillRect/>
          </a:stretch>
        </p:blipFill>
        <p:spPr>
          <a:xfrm>
            <a:off x="717640" y="1464590"/>
            <a:ext cx="7741376" cy="4814758"/>
          </a:xfrm>
          <a:prstGeom prst="rect">
            <a:avLst/>
          </a:prstGeom>
        </p:spPr>
      </p:pic>
    </p:spTree>
    <p:extLst>
      <p:ext uri="{BB962C8B-B14F-4D97-AF65-F5344CB8AC3E}">
        <p14:creationId xmlns:p14="http://schemas.microsoft.com/office/powerpoint/2010/main" val="2906723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18471" y="735411"/>
            <a:ext cx="7886700" cy="557812"/>
          </a:xfrm>
        </p:spPr>
        <p:txBody>
          <a:bodyPr/>
          <a:lstStyle/>
          <a:p>
            <a:pPr algn="ctr"/>
            <a:r>
              <a:rPr lang="en-US" sz="2400" dirty="0"/>
              <a:t>2017-18 Teacher Ratings Compared to Student Achievement</a:t>
            </a:r>
          </a:p>
        </p:txBody>
      </p:sp>
      <p:pic>
        <p:nvPicPr>
          <p:cNvPr id="4" name="Picture 3"/>
          <p:cNvPicPr>
            <a:picLocks noChangeAspect="1"/>
          </p:cNvPicPr>
          <p:nvPr/>
        </p:nvPicPr>
        <p:blipFill>
          <a:blip r:embed="rId3"/>
          <a:stretch>
            <a:fillRect/>
          </a:stretch>
        </p:blipFill>
        <p:spPr>
          <a:xfrm>
            <a:off x="587843" y="1781299"/>
            <a:ext cx="8144560" cy="4498049"/>
          </a:xfrm>
          <a:prstGeom prst="rect">
            <a:avLst/>
          </a:prstGeom>
        </p:spPr>
      </p:pic>
    </p:spTree>
    <p:extLst>
      <p:ext uri="{BB962C8B-B14F-4D97-AF65-F5344CB8AC3E}">
        <p14:creationId xmlns:p14="http://schemas.microsoft.com/office/powerpoint/2010/main" val="2779732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VAM Review, Results, and Process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73237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914400"/>
            <a:ext cx="7886700" cy="793750"/>
          </a:xfrm>
        </p:spPr>
        <p:txBody>
          <a:bodyPr>
            <a:normAutofit/>
          </a:bodyPr>
          <a:lstStyle/>
          <a:p>
            <a:r>
              <a:rPr lang="en-US" dirty="0"/>
              <a:t>VAM Review</a:t>
            </a:r>
          </a:p>
        </p:txBody>
      </p:sp>
      <p:sp>
        <p:nvSpPr>
          <p:cNvPr id="6" name="Content Placeholder 5"/>
          <p:cNvSpPr>
            <a:spLocks noGrp="1"/>
          </p:cNvSpPr>
          <p:nvPr>
            <p:ph idx="1"/>
          </p:nvPr>
        </p:nvSpPr>
        <p:spPr>
          <a:xfrm>
            <a:off x="548640" y="1708150"/>
            <a:ext cx="7886700" cy="4255934"/>
          </a:xfrm>
        </p:spPr>
        <p:txBody>
          <a:bodyPr>
            <a:normAutofit/>
          </a:bodyPr>
          <a:lstStyle/>
          <a:p>
            <a:pPr marL="342900" indent="-342900"/>
            <a:r>
              <a:rPr lang="en-US" altLang="en-US" dirty="0"/>
              <a:t>Data Visualization Tool procurement</a:t>
            </a:r>
          </a:p>
          <a:p>
            <a:pPr marL="800100" lvl="1" indent="-342900"/>
            <a:r>
              <a:rPr lang="en-US" altLang="en-US" dirty="0"/>
              <a:t>Provides transparency into VAM scores</a:t>
            </a:r>
          </a:p>
          <a:p>
            <a:pPr marL="800100" lvl="1" indent="-342900"/>
            <a:r>
              <a:rPr lang="en-US" altLang="en-US" dirty="0"/>
              <a:t>Aids teachers and administrators an easy way to </a:t>
            </a:r>
          </a:p>
          <a:p>
            <a:pPr marL="1257300" lvl="2" indent="-342900"/>
            <a:r>
              <a:rPr lang="en-US" altLang="en-US" dirty="0"/>
              <a:t>Understand what a VAM score is</a:t>
            </a:r>
          </a:p>
          <a:p>
            <a:pPr marL="1257300" lvl="2" indent="-342900"/>
            <a:r>
              <a:rPr lang="en-US" altLang="en-US" dirty="0"/>
              <a:t>How to best use a VAM score</a:t>
            </a:r>
          </a:p>
          <a:p>
            <a:pPr marL="342900" indent="-342900"/>
            <a:r>
              <a:rPr lang="en-US" altLang="en-US" dirty="0"/>
              <a:t>Question to ask: </a:t>
            </a:r>
          </a:p>
          <a:p>
            <a:pPr marL="800100" lvl="1" indent="-342900"/>
            <a:r>
              <a:rPr lang="en-US" altLang="en-US" dirty="0"/>
              <a:t>Does your district do “data chats” with teachers? </a:t>
            </a:r>
          </a:p>
          <a:p>
            <a:pPr marL="914400" lvl="2" indent="0">
              <a:buNone/>
            </a:pPr>
            <a:endParaRPr lang="en-US" altLang="en-US" dirty="0"/>
          </a:p>
        </p:txBody>
      </p:sp>
    </p:spTree>
    <p:extLst>
      <p:ext uri="{BB962C8B-B14F-4D97-AF65-F5344CB8AC3E}">
        <p14:creationId xmlns:p14="http://schemas.microsoft.com/office/powerpoint/2010/main" val="3280066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3378" y="1014438"/>
            <a:ext cx="7888908" cy="5182049"/>
          </a:xfrm>
          <a:prstGeom prst="rect">
            <a:avLst/>
          </a:prstGeom>
        </p:spPr>
      </p:pic>
    </p:spTree>
    <p:extLst>
      <p:ext uri="{BB962C8B-B14F-4D97-AF65-F5344CB8AC3E}">
        <p14:creationId xmlns:p14="http://schemas.microsoft.com/office/powerpoint/2010/main" val="500405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CB0EE6C-F863-42DC-993A-8EB1A395DBE5}"/>
              </a:ext>
            </a:extLst>
          </p:cNvPr>
          <p:cNvPicPr>
            <a:picLocks noGrp="1" noChangeAspect="1"/>
          </p:cNvPicPr>
          <p:nvPr>
            <p:ph idx="1"/>
          </p:nvPr>
        </p:nvPicPr>
        <p:blipFill>
          <a:blip r:embed="rId2"/>
          <a:stretch>
            <a:fillRect/>
          </a:stretch>
        </p:blipFill>
        <p:spPr>
          <a:xfrm>
            <a:off x="1058692" y="1126412"/>
            <a:ext cx="7608036" cy="4997551"/>
          </a:xfrm>
          <a:prstGeom prst="rect">
            <a:avLst/>
          </a:prstGeom>
        </p:spPr>
      </p:pic>
      <p:sp>
        <p:nvSpPr>
          <p:cNvPr id="5" name="TextBox 4">
            <a:extLst>
              <a:ext uri="{FF2B5EF4-FFF2-40B4-BE49-F238E27FC236}">
                <a16:creationId xmlns:a16="http://schemas.microsoft.com/office/drawing/2014/main" xmlns="" id="{3ADCF43B-C0BF-4985-9C27-AEA827E573A9}"/>
              </a:ext>
            </a:extLst>
          </p:cNvPr>
          <p:cNvSpPr txBox="1"/>
          <p:nvPr/>
        </p:nvSpPr>
        <p:spPr>
          <a:xfrm>
            <a:off x="2533475" y="4412608"/>
            <a:ext cx="612397" cy="369332"/>
          </a:xfrm>
          <a:prstGeom prst="rect">
            <a:avLst/>
          </a:prstGeom>
          <a:solidFill>
            <a:schemeClr val="bg1"/>
          </a:solidFill>
        </p:spPr>
        <p:txBody>
          <a:bodyPr wrap="square" rtlCol="0">
            <a:spAutoFit/>
          </a:bodyPr>
          <a:lstStyle/>
          <a:p>
            <a:r>
              <a:rPr lang="en-US" dirty="0">
                <a:solidFill>
                  <a:prstClr val="black"/>
                </a:solidFill>
              </a:rPr>
              <a:t>17%</a:t>
            </a:r>
          </a:p>
        </p:txBody>
      </p:sp>
      <p:sp>
        <p:nvSpPr>
          <p:cNvPr id="6" name="TextBox 5">
            <a:extLst>
              <a:ext uri="{FF2B5EF4-FFF2-40B4-BE49-F238E27FC236}">
                <a16:creationId xmlns:a16="http://schemas.microsoft.com/office/drawing/2014/main" xmlns="" id="{E759DA0C-35C6-4993-8BE5-B8774B9D3503}"/>
              </a:ext>
            </a:extLst>
          </p:cNvPr>
          <p:cNvSpPr txBox="1"/>
          <p:nvPr/>
        </p:nvSpPr>
        <p:spPr>
          <a:xfrm>
            <a:off x="3038476" y="1209880"/>
            <a:ext cx="1014544" cy="369332"/>
          </a:xfrm>
          <a:prstGeom prst="rect">
            <a:avLst/>
          </a:prstGeom>
          <a:solidFill>
            <a:schemeClr val="bg1"/>
          </a:solidFill>
        </p:spPr>
        <p:txBody>
          <a:bodyPr wrap="square" rtlCol="0">
            <a:spAutoFit/>
          </a:bodyPr>
          <a:lstStyle/>
          <a:p>
            <a:r>
              <a:rPr lang="en-US" b="1" dirty="0">
                <a:solidFill>
                  <a:prstClr val="black"/>
                </a:solidFill>
              </a:rPr>
              <a:t>2018-19</a:t>
            </a:r>
          </a:p>
        </p:txBody>
      </p:sp>
    </p:spTree>
    <p:extLst>
      <p:ext uri="{BB962C8B-B14F-4D97-AF65-F5344CB8AC3E}">
        <p14:creationId xmlns:p14="http://schemas.microsoft.com/office/powerpoint/2010/main" val="681762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914400"/>
            <a:ext cx="7886700" cy="793750"/>
          </a:xfrm>
        </p:spPr>
        <p:txBody>
          <a:bodyPr>
            <a:normAutofit/>
          </a:bodyPr>
          <a:lstStyle/>
          <a:p>
            <a:r>
              <a:rPr lang="en-US" dirty="0"/>
              <a:t>VAM Review</a:t>
            </a:r>
          </a:p>
        </p:txBody>
      </p:sp>
      <p:sp>
        <p:nvSpPr>
          <p:cNvPr id="6" name="Content Placeholder 5"/>
          <p:cNvSpPr>
            <a:spLocks noGrp="1"/>
          </p:cNvSpPr>
          <p:nvPr>
            <p:ph idx="1"/>
          </p:nvPr>
        </p:nvSpPr>
        <p:spPr>
          <a:xfrm>
            <a:off x="628650" y="1737360"/>
            <a:ext cx="7886700" cy="4834262"/>
          </a:xfrm>
        </p:spPr>
        <p:txBody>
          <a:bodyPr>
            <a:normAutofit/>
          </a:bodyPr>
          <a:lstStyle/>
          <a:p>
            <a:pPr marL="342900" indent="-342900"/>
            <a:r>
              <a:rPr lang="en-US" altLang="en-US" dirty="0"/>
              <a:t>Statutory </a:t>
            </a:r>
            <a:r>
              <a:rPr lang="en-US" altLang="en-US" dirty="0" smtClean="0"/>
              <a:t>references</a:t>
            </a:r>
            <a:endParaRPr lang="en-US" altLang="en-US" dirty="0"/>
          </a:p>
          <a:p>
            <a:pPr marL="800100" lvl="1" indent="-342900"/>
            <a:r>
              <a:rPr lang="en-US" dirty="0"/>
              <a:t>Section 1004.04(4)(a)3.c., F.S.: Continued approval for teacher preparation programs</a:t>
            </a:r>
          </a:p>
          <a:p>
            <a:pPr marL="800100" lvl="1" indent="-342900"/>
            <a:r>
              <a:rPr lang="en-US" dirty="0"/>
              <a:t>Section 1012.56(7)(c), F.S.: One-year extension of a temporary certificate based on Effective or Highly Effective VAM rating</a:t>
            </a:r>
          </a:p>
          <a:p>
            <a:pPr marL="800100" lvl="1" indent="-342900"/>
            <a:r>
              <a:rPr lang="en-US" dirty="0"/>
              <a:t>Section 1012.731(3)(a)2., F.S.: Beginning in 2020-21, allows a classroom teacher to qualify for the highest award tier (Best and Brightest) without an </a:t>
            </a:r>
            <a:r>
              <a:rPr lang="en-US" b="1" i="1" dirty="0"/>
              <a:t>overall</a:t>
            </a:r>
            <a:r>
              <a:rPr lang="en-US" dirty="0"/>
              <a:t> evaluation of Highly Effective if the teacher has a </a:t>
            </a:r>
            <a:r>
              <a:rPr lang="en-US" b="1" i="1" dirty="0"/>
              <a:t>VAM score </a:t>
            </a:r>
            <a:r>
              <a:rPr lang="en-US" dirty="0"/>
              <a:t>that is classified as Highly Effective</a:t>
            </a:r>
          </a:p>
          <a:p>
            <a:pPr marL="342900" indent="-342900"/>
            <a:r>
              <a:rPr lang="en-US" altLang="en-US" dirty="0"/>
              <a:t>High Impact Teacher designation</a:t>
            </a:r>
          </a:p>
        </p:txBody>
      </p:sp>
    </p:spTree>
    <p:extLst>
      <p:ext uri="{BB962C8B-B14F-4D97-AF65-F5344CB8AC3E}">
        <p14:creationId xmlns:p14="http://schemas.microsoft.com/office/powerpoint/2010/main" val="2288674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6" y="864159"/>
            <a:ext cx="7886700" cy="470766"/>
          </a:xfrm>
        </p:spPr>
        <p:txBody>
          <a:bodyPr>
            <a:noAutofit/>
          </a:bodyPr>
          <a:lstStyle/>
          <a:p>
            <a:pPr algn="ctr"/>
            <a:r>
              <a:rPr lang="en-US" dirty="0"/>
              <a:t>Final VAM Classification</a:t>
            </a:r>
          </a:p>
        </p:txBody>
      </p:sp>
      <p:pic>
        <p:nvPicPr>
          <p:cNvPr id="3" name="Picture 2"/>
          <p:cNvPicPr>
            <a:picLocks noChangeAspect="1"/>
          </p:cNvPicPr>
          <p:nvPr/>
        </p:nvPicPr>
        <p:blipFill>
          <a:blip r:embed="rId3"/>
          <a:stretch>
            <a:fillRect/>
          </a:stretch>
        </p:blipFill>
        <p:spPr>
          <a:xfrm>
            <a:off x="1719782" y="1334925"/>
            <a:ext cx="5744627" cy="5162821"/>
          </a:xfrm>
          <a:prstGeom prst="rect">
            <a:avLst/>
          </a:prstGeom>
        </p:spPr>
      </p:pic>
    </p:spTree>
    <p:extLst>
      <p:ext uri="{BB962C8B-B14F-4D97-AF65-F5344CB8AC3E}">
        <p14:creationId xmlns:p14="http://schemas.microsoft.com/office/powerpoint/2010/main" val="2481492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914400"/>
            <a:ext cx="7886700" cy="793750"/>
          </a:xfrm>
        </p:spPr>
        <p:txBody>
          <a:bodyPr>
            <a:normAutofit/>
          </a:bodyPr>
          <a:lstStyle/>
          <a:p>
            <a:pPr marL="342900" indent="-342900"/>
            <a:r>
              <a:rPr lang="en-US" altLang="en-US" dirty="0"/>
              <a:t>VAM </a:t>
            </a:r>
            <a:r>
              <a:rPr lang="en-US" altLang="en-US" dirty="0" smtClean="0"/>
              <a:t>Review for School Improvement</a:t>
            </a:r>
            <a:endParaRPr lang="en-US" altLang="en-US" dirty="0"/>
          </a:p>
        </p:txBody>
      </p:sp>
      <p:sp>
        <p:nvSpPr>
          <p:cNvPr id="3" name="Content Placeholder 2"/>
          <p:cNvSpPr>
            <a:spLocks noGrp="1"/>
          </p:cNvSpPr>
          <p:nvPr>
            <p:ph idx="1"/>
          </p:nvPr>
        </p:nvSpPr>
        <p:spPr>
          <a:xfrm>
            <a:off x="628649" y="1906349"/>
            <a:ext cx="8070733" cy="4635128"/>
          </a:xfrm>
        </p:spPr>
        <p:txBody>
          <a:bodyPr>
            <a:normAutofit fontScale="92500"/>
          </a:bodyPr>
          <a:lstStyle/>
          <a:p>
            <a:r>
              <a:rPr lang="en-US" altLang="en-US" dirty="0"/>
              <a:t>6A-1.099811, Differentiated Accountability State System of School Improvement </a:t>
            </a:r>
          </a:p>
          <a:p>
            <a:pPr lvl="1"/>
            <a:r>
              <a:rPr lang="en-US" dirty="0"/>
              <a:t>Approved by the State Board in July 2018</a:t>
            </a:r>
          </a:p>
          <a:p>
            <a:pPr lvl="1"/>
            <a:r>
              <a:rPr lang="en-US" dirty="0"/>
              <a:t>Requires the teacher’s state VAM score to be reviewed when determining teaching assignments at low-performing turnaround schools</a:t>
            </a:r>
            <a:endParaRPr lang="en-US" altLang="en-US" dirty="0"/>
          </a:p>
          <a:p>
            <a:r>
              <a:rPr lang="en-US" altLang="en-US" dirty="0"/>
              <a:t> Requirement for district-managed turnaround schools</a:t>
            </a:r>
          </a:p>
          <a:p>
            <a:pPr lvl="1"/>
            <a:r>
              <a:rPr lang="en-US" altLang="en-US" dirty="0"/>
              <a:t>At or below the district average (if 5 schools in district)</a:t>
            </a:r>
          </a:p>
          <a:p>
            <a:pPr lvl="1"/>
            <a:r>
              <a:rPr lang="en-US" altLang="en-US" dirty="0"/>
              <a:t>If below 5 schools in the district, use state average</a:t>
            </a:r>
          </a:p>
          <a:p>
            <a:r>
              <a:rPr lang="en-US" altLang="en-US" dirty="0"/>
              <a:t> Requirement for Cycle 2-3 turnaround school</a:t>
            </a:r>
          </a:p>
          <a:p>
            <a:pPr lvl="1"/>
            <a:r>
              <a:rPr lang="en-US" altLang="en-US" dirty="0"/>
              <a:t>No Unsatisfactory or Needs Improvement teachers allowed</a:t>
            </a:r>
            <a:endParaRPr lang="en-US" dirty="0"/>
          </a:p>
        </p:txBody>
      </p:sp>
    </p:spTree>
    <p:extLst>
      <p:ext uri="{BB962C8B-B14F-4D97-AF65-F5344CB8AC3E}">
        <p14:creationId xmlns:p14="http://schemas.microsoft.com/office/powerpoint/2010/main" val="1270952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B2549A-FAE8-4EBF-9999-0D9CE213ED50}"/>
              </a:ext>
            </a:extLst>
          </p:cNvPr>
          <p:cNvSpPr>
            <a:spLocks noGrp="1"/>
          </p:cNvSpPr>
          <p:nvPr>
            <p:ph type="title"/>
          </p:nvPr>
        </p:nvSpPr>
        <p:spPr/>
        <p:txBody>
          <a:bodyPr>
            <a:normAutofit fontScale="90000"/>
          </a:bodyPr>
          <a:lstStyle/>
          <a:p>
            <a:r>
              <a:rPr lang="en-US" dirty="0"/>
              <a:t>2019-20 NEW </a:t>
            </a:r>
            <a:r>
              <a:rPr lang="en-US" dirty="0" err="1"/>
              <a:t>UniSIG</a:t>
            </a:r>
            <a:r>
              <a:rPr lang="en-US" dirty="0"/>
              <a:t> Teacher Supplemental Allocation</a:t>
            </a:r>
          </a:p>
        </p:txBody>
      </p:sp>
      <p:sp>
        <p:nvSpPr>
          <p:cNvPr id="3" name="Content Placeholder 2">
            <a:extLst>
              <a:ext uri="{FF2B5EF4-FFF2-40B4-BE49-F238E27FC236}">
                <a16:creationId xmlns:a16="http://schemas.microsoft.com/office/drawing/2014/main" xmlns="" id="{598D47BE-3B57-4B37-8550-4516085CEA89}"/>
              </a:ext>
            </a:extLst>
          </p:cNvPr>
          <p:cNvSpPr>
            <a:spLocks noGrp="1"/>
          </p:cNvSpPr>
          <p:nvPr>
            <p:ph idx="1"/>
          </p:nvPr>
        </p:nvSpPr>
        <p:spPr/>
        <p:txBody>
          <a:bodyPr/>
          <a:lstStyle/>
          <a:p>
            <a:r>
              <a:rPr lang="en-US" dirty="0"/>
              <a:t>Allocates $15,000 to Highly Effective and $7,500 to Effective state VAM teachers teaching by August 30, 2019, at an eligible “D” of “F” school.</a:t>
            </a:r>
          </a:p>
          <a:p>
            <a:pPr lvl="1"/>
            <a:r>
              <a:rPr lang="en-US" dirty="0"/>
              <a:t>Uses 3-year aggregate for ELA and Math, except for Algebra 1 uses 1-year score</a:t>
            </a:r>
          </a:p>
          <a:p>
            <a:pPr lvl="1"/>
            <a:endParaRPr lang="en-US" dirty="0"/>
          </a:p>
          <a:p>
            <a:pPr marL="457200" lvl="1" indent="0">
              <a:buNone/>
            </a:pPr>
            <a:r>
              <a:rPr lang="en-US" dirty="0"/>
              <a:t> </a:t>
            </a:r>
          </a:p>
        </p:txBody>
      </p:sp>
      <p:graphicFrame>
        <p:nvGraphicFramePr>
          <p:cNvPr id="4" name="Diagram 3">
            <a:extLst>
              <a:ext uri="{FF2B5EF4-FFF2-40B4-BE49-F238E27FC236}">
                <a16:creationId xmlns:a16="http://schemas.microsoft.com/office/drawing/2014/main" xmlns="" id="{117C3E00-9442-450B-87FB-239F03B6FC0F}"/>
              </a:ext>
            </a:extLst>
          </p:cNvPr>
          <p:cNvGraphicFramePr/>
          <p:nvPr>
            <p:extLst/>
          </p:nvPr>
        </p:nvGraphicFramePr>
        <p:xfrm>
          <a:off x="1456888" y="304124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75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Every Student Succeeds Act - ESSA</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1847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6" y="864159"/>
            <a:ext cx="7886700" cy="470766"/>
          </a:xfrm>
        </p:spPr>
        <p:txBody>
          <a:bodyPr>
            <a:noAutofit/>
          </a:bodyPr>
          <a:lstStyle/>
          <a:p>
            <a:pPr algn="ctr"/>
            <a:r>
              <a:rPr lang="en-US" dirty="0"/>
              <a:t>Final VAM Classification</a:t>
            </a:r>
          </a:p>
        </p:txBody>
      </p:sp>
      <p:pic>
        <p:nvPicPr>
          <p:cNvPr id="3" name="Picture 2"/>
          <p:cNvPicPr>
            <a:picLocks noChangeAspect="1"/>
          </p:cNvPicPr>
          <p:nvPr/>
        </p:nvPicPr>
        <p:blipFill>
          <a:blip r:embed="rId3"/>
          <a:stretch>
            <a:fillRect/>
          </a:stretch>
        </p:blipFill>
        <p:spPr>
          <a:xfrm>
            <a:off x="1772910" y="1396046"/>
            <a:ext cx="5744627" cy="5162821"/>
          </a:xfrm>
          <a:prstGeom prst="rect">
            <a:avLst/>
          </a:prstGeom>
        </p:spPr>
      </p:pic>
      <p:sp>
        <p:nvSpPr>
          <p:cNvPr id="4" name="Multiplication Sign 3">
            <a:extLst>
              <a:ext uri="{FF2B5EF4-FFF2-40B4-BE49-F238E27FC236}">
                <a16:creationId xmlns:a16="http://schemas.microsoft.com/office/drawing/2014/main" xmlns="" id="{E2133D02-4541-484B-B044-0180593CBDA4}"/>
              </a:ext>
            </a:extLst>
          </p:cNvPr>
          <p:cNvSpPr/>
          <p:nvPr/>
        </p:nvSpPr>
        <p:spPr>
          <a:xfrm>
            <a:off x="1620887" y="3029500"/>
            <a:ext cx="2600548" cy="189591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1192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Research versus Evidence-based Interventions/Strategies</a:t>
            </a:r>
          </a:p>
        </p:txBody>
      </p:sp>
      <p:pic>
        <p:nvPicPr>
          <p:cNvPr id="2" name="Picture 1">
            <a:extLst>
              <a:ext uri="{FF2B5EF4-FFF2-40B4-BE49-F238E27FC236}">
                <a16:creationId xmlns:a16="http://schemas.microsoft.com/office/drawing/2014/main" xmlns="" id="{F1213ADE-B280-45C7-9EB9-B6D1ACF1598F}"/>
              </a:ext>
            </a:extLst>
          </p:cNvPr>
          <p:cNvPicPr>
            <a:picLocks noChangeAspect="1"/>
          </p:cNvPicPr>
          <p:nvPr/>
        </p:nvPicPr>
        <p:blipFill>
          <a:blip r:embed="rId2"/>
          <a:stretch>
            <a:fillRect/>
          </a:stretch>
        </p:blipFill>
        <p:spPr>
          <a:xfrm>
            <a:off x="872380" y="4224483"/>
            <a:ext cx="7739358" cy="3987349"/>
          </a:xfrm>
          <a:prstGeom prst="rect">
            <a:avLst/>
          </a:prstGeom>
        </p:spPr>
      </p:pic>
    </p:spTree>
    <p:extLst>
      <p:ext uri="{BB962C8B-B14F-4D97-AF65-F5344CB8AC3E}">
        <p14:creationId xmlns:p14="http://schemas.microsoft.com/office/powerpoint/2010/main" val="1385458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D4436-11B9-4781-9C4B-8F2B045E5D13}"/>
              </a:ext>
            </a:extLst>
          </p:cNvPr>
          <p:cNvSpPr>
            <a:spLocks noGrp="1"/>
          </p:cNvSpPr>
          <p:nvPr>
            <p:ph type="title"/>
          </p:nvPr>
        </p:nvSpPr>
        <p:spPr/>
        <p:txBody>
          <a:bodyPr>
            <a:normAutofit fontScale="90000"/>
          </a:bodyPr>
          <a:lstStyle/>
          <a:p>
            <a:r>
              <a:rPr lang="en-US" dirty="0"/>
              <a:t>ESSA Requires Evidence-based Interventions/Strategies</a:t>
            </a:r>
          </a:p>
        </p:txBody>
      </p:sp>
      <p:sp>
        <p:nvSpPr>
          <p:cNvPr id="3" name="Content Placeholder 2">
            <a:extLst>
              <a:ext uri="{FF2B5EF4-FFF2-40B4-BE49-F238E27FC236}">
                <a16:creationId xmlns:a16="http://schemas.microsoft.com/office/drawing/2014/main" xmlns="" id="{691221A3-FB0A-40C0-BE91-5D4B9CC3D1F4}"/>
              </a:ext>
            </a:extLst>
          </p:cNvPr>
          <p:cNvSpPr>
            <a:spLocks noGrp="1"/>
          </p:cNvSpPr>
          <p:nvPr>
            <p:ph idx="1"/>
          </p:nvPr>
        </p:nvSpPr>
        <p:spPr/>
        <p:txBody>
          <a:bodyPr>
            <a:normAutofit fontScale="70000" lnSpcReduction="20000"/>
          </a:bodyPr>
          <a:lstStyle/>
          <a:p>
            <a:r>
              <a:rPr lang="en-US" dirty="0"/>
              <a:t>Evidence-based interventions are practices or programs that have </a:t>
            </a:r>
            <a:r>
              <a:rPr lang="en-US" b="1" dirty="0"/>
              <a:t>evidence</a:t>
            </a:r>
            <a:r>
              <a:rPr lang="en-US" dirty="0"/>
              <a:t> to show that they are effective at producing results and improving outcomes when implemented. The kind of evidence described in ESSA has generally been produced through formal studies and research. Under ESSA, there are four tiers, or levels, of evidence:</a:t>
            </a:r>
          </a:p>
          <a:p>
            <a:r>
              <a:rPr lang="en-US" b="1" dirty="0"/>
              <a:t>Tier 1 – Strong Evidence</a:t>
            </a:r>
            <a:r>
              <a:rPr lang="en-US" dirty="0"/>
              <a:t>: supported by one or more well-designed and well-implemented randomized control experimental studies.</a:t>
            </a:r>
          </a:p>
          <a:p>
            <a:r>
              <a:rPr lang="en-US" b="1" dirty="0"/>
              <a:t>Tier 2 – Moderate Evidence</a:t>
            </a:r>
            <a:r>
              <a:rPr lang="en-US" dirty="0"/>
              <a:t>: supported by one or more well-designed and well-implemented quasi-experimental studies.</a:t>
            </a:r>
          </a:p>
          <a:p>
            <a:r>
              <a:rPr lang="en-US" b="1" dirty="0"/>
              <a:t>Tier 3 – Promising Evidence</a:t>
            </a:r>
            <a:r>
              <a:rPr lang="en-US" dirty="0"/>
              <a:t>: supported by one or more well-designed and well-implemented correlational studies (with statistical controls for selection bias).</a:t>
            </a:r>
          </a:p>
          <a:p>
            <a:r>
              <a:rPr lang="en-US" b="1" dirty="0"/>
              <a:t>Tier 4 – Demonstrates a Rationale</a:t>
            </a:r>
            <a:r>
              <a:rPr lang="en-US" dirty="0"/>
              <a:t>: practices that have a well-defined logic model or theory of action, are supported by research, and have some effort underway by an SEA, LEA, or outside research organization to determine their effectiveness.</a:t>
            </a:r>
          </a:p>
          <a:p>
            <a:pPr marL="457200" lvl="1" indent="0">
              <a:buNone/>
            </a:pPr>
            <a:endParaRPr lang="en-US" dirty="0"/>
          </a:p>
        </p:txBody>
      </p:sp>
    </p:spTree>
    <p:extLst>
      <p:ext uri="{BB962C8B-B14F-4D97-AF65-F5344CB8AC3E}">
        <p14:creationId xmlns:p14="http://schemas.microsoft.com/office/powerpoint/2010/main" val="1136890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527C2003-6AE7-4081-91E6-88B16988EE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0564" y="1430377"/>
            <a:ext cx="5894943" cy="532728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7CCD4436-11B9-4781-9C4B-8F2B045E5D13}"/>
              </a:ext>
            </a:extLst>
          </p:cNvPr>
          <p:cNvSpPr>
            <a:spLocks noGrp="1"/>
          </p:cNvSpPr>
          <p:nvPr>
            <p:ph type="title"/>
          </p:nvPr>
        </p:nvSpPr>
        <p:spPr>
          <a:xfrm>
            <a:off x="517814" y="772824"/>
            <a:ext cx="7886700" cy="793750"/>
          </a:xfrm>
        </p:spPr>
        <p:txBody>
          <a:bodyPr>
            <a:normAutofit/>
          </a:bodyPr>
          <a:lstStyle/>
          <a:p>
            <a:r>
              <a:rPr lang="en-US" dirty="0" smtClean="0"/>
              <a:t>Strengthen ESEA Investments </a:t>
            </a:r>
            <a:endParaRPr lang="en-US" dirty="0"/>
          </a:p>
        </p:txBody>
      </p:sp>
    </p:spTree>
    <p:extLst>
      <p:ext uri="{BB962C8B-B14F-4D97-AF65-F5344CB8AC3E}">
        <p14:creationId xmlns:p14="http://schemas.microsoft.com/office/powerpoint/2010/main" val="30979741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79DA6-8CCB-4FFD-B5E4-8468ED223EF5}"/>
              </a:ext>
            </a:extLst>
          </p:cNvPr>
          <p:cNvSpPr>
            <a:spLocks noGrp="1"/>
          </p:cNvSpPr>
          <p:nvPr>
            <p:ph type="title"/>
          </p:nvPr>
        </p:nvSpPr>
        <p:spPr/>
        <p:txBody>
          <a:bodyPr/>
          <a:lstStyle/>
          <a:p>
            <a:r>
              <a:rPr lang="en-US" dirty="0"/>
              <a:t>Questions to ask:</a:t>
            </a:r>
          </a:p>
        </p:txBody>
      </p:sp>
      <p:sp>
        <p:nvSpPr>
          <p:cNvPr id="3" name="Content Placeholder 2">
            <a:extLst>
              <a:ext uri="{FF2B5EF4-FFF2-40B4-BE49-F238E27FC236}">
                <a16:creationId xmlns:a16="http://schemas.microsoft.com/office/drawing/2014/main" xmlns="" id="{EE076F57-75BA-4D3C-B8F7-E628F69752BC}"/>
              </a:ext>
            </a:extLst>
          </p:cNvPr>
          <p:cNvSpPr>
            <a:spLocks noGrp="1"/>
          </p:cNvSpPr>
          <p:nvPr>
            <p:ph idx="1"/>
          </p:nvPr>
        </p:nvSpPr>
        <p:spPr/>
        <p:txBody>
          <a:bodyPr/>
          <a:lstStyle/>
          <a:p>
            <a:r>
              <a:rPr lang="en-US" dirty="0"/>
              <a:t>How do we evaluate and select evidence-based interventions/strategies? </a:t>
            </a:r>
          </a:p>
          <a:p>
            <a:r>
              <a:rPr lang="en-US" dirty="0"/>
              <a:t>How do we determine our district capacity to implement with fidelity? </a:t>
            </a:r>
          </a:p>
        </p:txBody>
      </p:sp>
    </p:spTree>
    <p:extLst>
      <p:ext uri="{BB962C8B-B14F-4D97-AF65-F5344CB8AC3E}">
        <p14:creationId xmlns:p14="http://schemas.microsoft.com/office/powerpoint/2010/main" val="3250244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D86BC-F365-4FEC-B6D6-6ACF3C2EC437}"/>
              </a:ext>
            </a:extLst>
          </p:cNvPr>
          <p:cNvSpPr>
            <a:spLocks noGrp="1"/>
          </p:cNvSpPr>
          <p:nvPr>
            <p:ph type="title"/>
          </p:nvPr>
        </p:nvSpPr>
        <p:spPr/>
        <p:txBody>
          <a:bodyPr/>
          <a:lstStyle/>
          <a:p>
            <a:r>
              <a:rPr lang="en-US" dirty="0"/>
              <a:t>Evaluating and Selecting Evidence</a:t>
            </a:r>
          </a:p>
        </p:txBody>
      </p:sp>
      <p:sp>
        <p:nvSpPr>
          <p:cNvPr id="3" name="Content Placeholder 2">
            <a:extLst>
              <a:ext uri="{FF2B5EF4-FFF2-40B4-BE49-F238E27FC236}">
                <a16:creationId xmlns:a16="http://schemas.microsoft.com/office/drawing/2014/main" xmlns="" id="{1415C915-4CA9-47A1-9DB7-2FC8F93A4696}"/>
              </a:ext>
            </a:extLst>
          </p:cNvPr>
          <p:cNvSpPr>
            <a:spLocks noGrp="1"/>
          </p:cNvSpPr>
          <p:nvPr>
            <p:ph idx="1"/>
          </p:nvPr>
        </p:nvSpPr>
        <p:spPr/>
        <p:txBody>
          <a:bodyPr>
            <a:normAutofit fontScale="62500" lnSpcReduction="20000"/>
          </a:bodyPr>
          <a:lstStyle/>
          <a:p>
            <a:r>
              <a:rPr lang="en-US" dirty="0"/>
              <a:t>What do the majority of studies on this intervention find? Does the intervention have positive and statistically significant effects on important student (or other relevant) outcomes across many studies? Do any studies have null, negative, or not statistically significant findings? If you are conducting your own literature review about a particular intervention, it is essential to pay attention to the complete picture of what the research reveals rather than relying on just a small number of studies.</a:t>
            </a:r>
          </a:p>
          <a:p>
            <a:r>
              <a:rPr lang="en-US" dirty="0"/>
              <a:t>How rigorous are the study designs in terms of the strength of the claim that the intervention </a:t>
            </a:r>
            <a:r>
              <a:rPr lang="en-US" b="1" i="1" dirty="0"/>
              <a:t>caused</a:t>
            </a:r>
            <a:r>
              <a:rPr lang="en-US" dirty="0"/>
              <a:t> the outcome obtained, rather than just being correlated with it? Do any meet the criteria for strong or moderate evidence, as defined in ESSA?</a:t>
            </a:r>
            <a:r>
              <a:rPr lang="en-US" baseline="30000" dirty="0">
                <a:hlinkClick r:id="rId2" tooltip="See Footnote #1"/>
              </a:rPr>
              <a:t>1</a:t>
            </a:r>
            <a:r>
              <a:rPr lang="en-US" dirty="0"/>
              <a:t> As a point of reference, only randomized control trials and quasi-experimental methods can demonstrate causality.</a:t>
            </a:r>
          </a:p>
          <a:p>
            <a:r>
              <a:rPr lang="en-US" dirty="0"/>
              <a:t>Was the intervention implemented in contexts similar to your own (e.g., similar enrollment size, geography (rural or urban), governance structures, relevant legal or regulatory requirements)?</a:t>
            </a:r>
          </a:p>
          <a:p>
            <a:r>
              <a:rPr lang="en-US" dirty="0"/>
              <a:t>Was the intervention implemented among students similar to those you aim to serve (e.g., English language learners, students more than one year behind in mathematics)?</a:t>
            </a:r>
          </a:p>
          <a:p>
            <a:endParaRPr lang="en-US" dirty="0"/>
          </a:p>
        </p:txBody>
      </p:sp>
    </p:spTree>
    <p:extLst>
      <p:ext uri="{BB962C8B-B14F-4D97-AF65-F5344CB8AC3E}">
        <p14:creationId xmlns:p14="http://schemas.microsoft.com/office/powerpoint/2010/main" val="2257374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57F26-F397-4724-B1C2-113570423308}"/>
              </a:ext>
            </a:extLst>
          </p:cNvPr>
          <p:cNvSpPr>
            <a:spLocks noGrp="1"/>
          </p:cNvSpPr>
          <p:nvPr>
            <p:ph type="title"/>
          </p:nvPr>
        </p:nvSpPr>
        <p:spPr/>
        <p:txBody>
          <a:bodyPr/>
          <a:lstStyle/>
          <a:p>
            <a:r>
              <a:rPr lang="en-US" dirty="0"/>
              <a:t>Determining Capacity</a:t>
            </a:r>
          </a:p>
        </p:txBody>
      </p:sp>
      <p:sp>
        <p:nvSpPr>
          <p:cNvPr id="3" name="Content Placeholder 2">
            <a:extLst>
              <a:ext uri="{FF2B5EF4-FFF2-40B4-BE49-F238E27FC236}">
                <a16:creationId xmlns:a16="http://schemas.microsoft.com/office/drawing/2014/main" xmlns="" id="{C70CB6A3-34D5-4AEA-B54B-8D6F618F13E5}"/>
              </a:ext>
            </a:extLst>
          </p:cNvPr>
          <p:cNvSpPr>
            <a:spLocks noGrp="1"/>
          </p:cNvSpPr>
          <p:nvPr>
            <p:ph idx="1"/>
          </p:nvPr>
        </p:nvSpPr>
        <p:spPr/>
        <p:txBody>
          <a:bodyPr>
            <a:normAutofit fontScale="92500" lnSpcReduction="10000"/>
          </a:bodyPr>
          <a:lstStyle/>
          <a:p>
            <a:r>
              <a:rPr lang="en-US" dirty="0"/>
              <a:t>What resources are required to implement this intervention?</a:t>
            </a:r>
          </a:p>
          <a:p>
            <a:r>
              <a:rPr lang="en-US" dirty="0"/>
              <a:t>Will the potential impact of this intervention justify the costs, or would more cost-effective interventions accomplish the same outcomes?</a:t>
            </a:r>
          </a:p>
          <a:p>
            <a:r>
              <a:rPr lang="en-US" dirty="0"/>
              <a:t>What is the local capacity to implement this intervention? Are funds available? Does staff have the needed skills? Is there buy-in for the intervention?</a:t>
            </a:r>
          </a:p>
          <a:p>
            <a:r>
              <a:rPr lang="en-US" dirty="0"/>
              <a:t>How does this intervention fit into larger strategic goals and other existing efforts?</a:t>
            </a:r>
          </a:p>
          <a:p>
            <a:r>
              <a:rPr lang="en-US" dirty="0"/>
              <a:t>How will this intervention be sustained over time?</a:t>
            </a:r>
          </a:p>
          <a:p>
            <a:endParaRPr lang="en-US" dirty="0"/>
          </a:p>
        </p:txBody>
      </p:sp>
    </p:spTree>
    <p:extLst>
      <p:ext uri="{BB962C8B-B14F-4D97-AF65-F5344CB8AC3E}">
        <p14:creationId xmlns:p14="http://schemas.microsoft.com/office/powerpoint/2010/main" val="2295296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41964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AB6B4-AA9F-4FFA-90FC-4B014DBAD0F0}"/>
              </a:ext>
            </a:extLst>
          </p:cNvPr>
          <p:cNvSpPr>
            <a:spLocks noGrp="1"/>
          </p:cNvSpPr>
          <p:nvPr>
            <p:ph type="title"/>
          </p:nvPr>
        </p:nvSpPr>
        <p:spPr/>
        <p:txBody>
          <a:bodyPr/>
          <a:lstStyle/>
          <a:p>
            <a:r>
              <a:rPr lang="en-US" dirty="0"/>
              <a:t>Determine if it is Working </a:t>
            </a:r>
          </a:p>
        </p:txBody>
      </p:sp>
      <p:sp>
        <p:nvSpPr>
          <p:cNvPr id="3" name="Content Placeholder 2">
            <a:extLst>
              <a:ext uri="{FF2B5EF4-FFF2-40B4-BE49-F238E27FC236}">
                <a16:creationId xmlns:a16="http://schemas.microsoft.com/office/drawing/2014/main" xmlns="" id="{A864F629-ED81-4249-A439-ABEF597509C2}"/>
              </a:ext>
            </a:extLst>
          </p:cNvPr>
          <p:cNvSpPr>
            <a:spLocks noGrp="1"/>
          </p:cNvSpPr>
          <p:nvPr>
            <p:ph idx="1"/>
          </p:nvPr>
        </p:nvSpPr>
        <p:spPr/>
        <p:txBody>
          <a:bodyPr>
            <a:normAutofit fontScale="62500" lnSpcReduction="20000"/>
          </a:bodyPr>
          <a:lstStyle/>
          <a:p>
            <a:pPr marL="0" indent="0">
              <a:buNone/>
            </a:pPr>
            <a:r>
              <a:rPr lang="en-US" i="1" dirty="0"/>
              <a:t>About building and sharing evidence:</a:t>
            </a:r>
            <a:endParaRPr lang="en-US" dirty="0"/>
          </a:p>
          <a:p>
            <a:r>
              <a:rPr lang="en-US" dirty="0"/>
              <a:t>How will we know if we are successful?</a:t>
            </a:r>
          </a:p>
          <a:p>
            <a:r>
              <a:rPr lang="en-US" dirty="0"/>
              <a:t>What are interim progress and performance milestones that can be tracked?</a:t>
            </a:r>
          </a:p>
          <a:p>
            <a:r>
              <a:rPr lang="en-US" dirty="0"/>
              <a:t>What have participants (i.e., students and educators) in the intervention shared about their experience and how the intervention was implemented?</a:t>
            </a:r>
          </a:p>
          <a:p>
            <a:r>
              <a:rPr lang="en-US" dirty="0"/>
              <a:t>Should we evaluate the effectiveness of the intervention through a study that could produce strong evidence or moderate evidence, as defined by ESSA? Or would promising evidence from a correlational study or performance data that demonstrates a rationale suffice? What is the strength of the evidence required to monitor whether, how, and why your intervention was successful or not in your context?</a:t>
            </a:r>
          </a:p>
          <a:p>
            <a:r>
              <a:rPr lang="en-US" dirty="0"/>
              <a:t>How could evidence about this intervention be shared with others and incorporated into decision-making going forward?</a:t>
            </a:r>
          </a:p>
          <a:p>
            <a:r>
              <a:rPr lang="en-US" dirty="0"/>
              <a:t>Based on evidence, should this intervention continue as is, be modified, or be discontinued?</a:t>
            </a:r>
          </a:p>
          <a:p>
            <a:pPr marL="0" indent="0">
              <a:buNone/>
            </a:pPr>
            <a:r>
              <a:rPr lang="en-US" dirty="0"/>
              <a:t/>
            </a:r>
            <a:br>
              <a:rPr lang="en-US" dirty="0"/>
            </a:br>
            <a:endParaRPr lang="en-US" dirty="0"/>
          </a:p>
        </p:txBody>
      </p:sp>
    </p:spTree>
    <p:extLst>
      <p:ext uri="{BB962C8B-B14F-4D97-AF65-F5344CB8AC3E}">
        <p14:creationId xmlns:p14="http://schemas.microsoft.com/office/powerpoint/2010/main" val="2458667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656CE-172D-47C8-A488-24940F8EE9CB}"/>
              </a:ext>
            </a:extLst>
          </p:cNvPr>
          <p:cNvSpPr>
            <a:spLocks noGrp="1"/>
          </p:cNvSpPr>
          <p:nvPr>
            <p:ph type="title"/>
          </p:nvPr>
        </p:nvSpPr>
        <p:spPr/>
        <p:txBody>
          <a:bodyPr/>
          <a:lstStyle/>
          <a:p>
            <a:r>
              <a:rPr lang="en-US" dirty="0" smtClean="0"/>
              <a:t>Examples of Resources </a:t>
            </a:r>
            <a:endParaRPr lang="en-US" dirty="0"/>
          </a:p>
        </p:txBody>
      </p:sp>
      <p:sp>
        <p:nvSpPr>
          <p:cNvPr id="3" name="Content Placeholder 2">
            <a:extLst>
              <a:ext uri="{FF2B5EF4-FFF2-40B4-BE49-F238E27FC236}">
                <a16:creationId xmlns:a16="http://schemas.microsoft.com/office/drawing/2014/main" xmlns="" id="{2DD8E24D-FE40-4A33-922A-CEB20E3D4F68}"/>
              </a:ext>
            </a:extLst>
          </p:cNvPr>
          <p:cNvSpPr>
            <a:spLocks noGrp="1"/>
          </p:cNvSpPr>
          <p:nvPr>
            <p:ph idx="1"/>
          </p:nvPr>
        </p:nvSpPr>
        <p:spPr/>
        <p:txBody>
          <a:bodyPr>
            <a:normAutofit lnSpcReduction="10000"/>
          </a:bodyPr>
          <a:lstStyle/>
          <a:p>
            <a:r>
              <a:rPr lang="en-US" dirty="0" smtClean="0"/>
              <a:t>Professional Associations/Conferences</a:t>
            </a:r>
          </a:p>
          <a:p>
            <a:r>
              <a:rPr lang="en-US" dirty="0" smtClean="0"/>
              <a:t>Other Education Publications</a:t>
            </a:r>
          </a:p>
          <a:p>
            <a:r>
              <a:rPr lang="en-US" dirty="0" smtClean="0"/>
              <a:t>Online Research</a:t>
            </a:r>
          </a:p>
          <a:p>
            <a:r>
              <a:rPr lang="en-US" dirty="0" smtClean="0"/>
              <a:t>University Affiliations</a:t>
            </a:r>
          </a:p>
          <a:p>
            <a:r>
              <a:rPr lang="en-US" dirty="0" smtClean="0"/>
              <a:t>State Resources</a:t>
            </a:r>
          </a:p>
          <a:p>
            <a:r>
              <a:rPr lang="en-US" dirty="0" smtClean="0"/>
              <a:t>Colleagues</a:t>
            </a:r>
          </a:p>
          <a:p>
            <a:r>
              <a:rPr lang="en-US" dirty="0" smtClean="0"/>
              <a:t>Federal Resources</a:t>
            </a:r>
          </a:p>
          <a:p>
            <a:r>
              <a:rPr lang="en-US" dirty="0" smtClean="0"/>
              <a:t>Other Education Networks</a:t>
            </a:r>
          </a:p>
          <a:p>
            <a:r>
              <a:rPr lang="en-US" dirty="0" smtClean="0"/>
              <a:t>Peer Reviewed Journals</a:t>
            </a:r>
          </a:p>
          <a:p>
            <a:endParaRPr lang="en-US" dirty="0"/>
          </a:p>
          <a:p>
            <a:endParaRPr lang="en-US" dirty="0"/>
          </a:p>
        </p:txBody>
      </p:sp>
    </p:spTree>
    <p:extLst>
      <p:ext uri="{BB962C8B-B14F-4D97-AF65-F5344CB8AC3E}">
        <p14:creationId xmlns:p14="http://schemas.microsoft.com/office/powerpoint/2010/main" val="256702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8650" y="727075"/>
            <a:ext cx="7886700" cy="793750"/>
          </a:xfrm>
        </p:spPr>
        <p:txBody>
          <a:bodyPr/>
          <a:lstStyle/>
          <a:p>
            <a:r>
              <a:rPr altLang="en-US" dirty="0"/>
              <a:t>ESSA Background</a:t>
            </a:r>
          </a:p>
        </p:txBody>
      </p:sp>
      <p:sp>
        <p:nvSpPr>
          <p:cNvPr id="18435" name="Content Placeholder 2"/>
          <p:cNvSpPr>
            <a:spLocks noGrp="1"/>
          </p:cNvSpPr>
          <p:nvPr>
            <p:ph idx="1"/>
          </p:nvPr>
        </p:nvSpPr>
        <p:spPr>
          <a:xfrm>
            <a:off x="628650" y="1697038"/>
            <a:ext cx="7886700" cy="4354512"/>
          </a:xfrm>
        </p:spPr>
        <p:txBody>
          <a:bodyPr/>
          <a:lstStyle/>
          <a:p>
            <a:r>
              <a:rPr lang="en-US" altLang="en-US" dirty="0"/>
              <a:t>Bipartisan federal law signed in December 2015</a:t>
            </a:r>
          </a:p>
          <a:p>
            <a:r>
              <a:rPr lang="en-US" altLang="en-US" dirty="0"/>
              <a:t>Amended the Elementary and Secondary Education Act of 1965, replacing No Child Left Behind provisions</a:t>
            </a:r>
          </a:p>
          <a:p>
            <a:r>
              <a:rPr lang="en-US" altLang="en-US" dirty="0"/>
              <a:t>Each state had to submit a state plan detailing how it would comply with the new law</a:t>
            </a:r>
          </a:p>
          <a:p>
            <a:r>
              <a:rPr lang="en-US" altLang="en-US" dirty="0"/>
              <a:t>With a strong, proven accountability system, Florida was already ahead of most of the nation as it relates to the requirements of ESSA</a:t>
            </a:r>
          </a:p>
          <a:p>
            <a:endParaRPr lang="en-US" altLang="en-US" dirty="0"/>
          </a:p>
        </p:txBody>
      </p:sp>
    </p:spTree>
    <p:extLst>
      <p:ext uri="{BB962C8B-B14F-4D97-AF65-F5344CB8AC3E}">
        <p14:creationId xmlns:p14="http://schemas.microsoft.com/office/powerpoint/2010/main" val="2239491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18CF6-3785-4C47-B6F4-B88F005799DC}"/>
              </a:ext>
            </a:extLst>
          </p:cNvPr>
          <p:cNvSpPr>
            <a:spLocks noGrp="1"/>
          </p:cNvSpPr>
          <p:nvPr>
            <p:ph type="title"/>
          </p:nvPr>
        </p:nvSpPr>
        <p:spPr/>
        <p:txBody>
          <a:bodyPr/>
          <a:lstStyle/>
          <a:p>
            <a:r>
              <a:rPr lang="en-US" dirty="0"/>
              <a:t>How do districts </a:t>
            </a:r>
            <a:r>
              <a:rPr lang="en-US" dirty="0" smtClean="0"/>
              <a:t>collaborate</a:t>
            </a:r>
            <a:r>
              <a:rPr lang="en-US" dirty="0" smtClean="0"/>
              <a:t>?</a:t>
            </a:r>
            <a:endParaRPr lang="en-US" dirty="0"/>
          </a:p>
        </p:txBody>
      </p:sp>
      <p:sp>
        <p:nvSpPr>
          <p:cNvPr id="5" name="Content Placeholder 2">
            <a:extLst>
              <a:ext uri="{FF2B5EF4-FFF2-40B4-BE49-F238E27FC236}">
                <a16:creationId xmlns:a16="http://schemas.microsoft.com/office/drawing/2014/main" xmlns="" id="{2DD8E24D-FE40-4A33-922A-CEB20E3D4F68}"/>
              </a:ext>
            </a:extLst>
          </p:cNvPr>
          <p:cNvSpPr txBox="1">
            <a:spLocks/>
          </p:cNvSpPr>
          <p:nvPr/>
        </p:nvSpPr>
        <p:spPr bwMode="auto">
          <a:xfrm>
            <a:off x="725012" y="1856553"/>
            <a:ext cx="7886700" cy="435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Charter Networks </a:t>
            </a:r>
          </a:p>
          <a:p>
            <a:r>
              <a:rPr lang="en-US" dirty="0" smtClean="0"/>
              <a:t>Professional Roundtables</a:t>
            </a:r>
          </a:p>
          <a:p>
            <a:r>
              <a:rPr lang="en-US" dirty="0" smtClean="0"/>
              <a:t>Content Roundtables</a:t>
            </a:r>
          </a:p>
          <a:p>
            <a:r>
              <a:rPr lang="en-US" dirty="0" smtClean="0"/>
              <a:t>Regional Collaboratives </a:t>
            </a:r>
          </a:p>
          <a:p>
            <a:r>
              <a:rPr lang="en-US" dirty="0" smtClean="0"/>
              <a:t>Conferences</a:t>
            </a:r>
          </a:p>
          <a:p>
            <a:endParaRPr lang="en-US" dirty="0" smtClean="0"/>
          </a:p>
          <a:p>
            <a:endParaRPr lang="en-US" dirty="0"/>
          </a:p>
        </p:txBody>
      </p:sp>
    </p:spTree>
    <p:extLst>
      <p:ext uri="{BB962C8B-B14F-4D97-AF65-F5344CB8AC3E}">
        <p14:creationId xmlns:p14="http://schemas.microsoft.com/office/powerpoint/2010/main" val="3237597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10D23-06B7-4B71-BC38-03AEBDAF727A}"/>
              </a:ext>
            </a:extLst>
          </p:cNvPr>
          <p:cNvSpPr>
            <a:spLocks noGrp="1"/>
          </p:cNvSpPr>
          <p:nvPr>
            <p:ph type="title"/>
          </p:nvPr>
        </p:nvSpPr>
        <p:spPr>
          <a:xfrm>
            <a:off x="240380" y="468493"/>
            <a:ext cx="8663233" cy="793750"/>
          </a:xfrm>
        </p:spPr>
        <p:txBody>
          <a:bodyPr>
            <a:normAutofit fontScale="90000"/>
          </a:bodyPr>
          <a:lstStyle/>
          <a:p>
            <a:r>
              <a:rPr lang="en-US" dirty="0"/>
              <a:t>Resources- Evidence and Research Clearinghouses </a:t>
            </a:r>
          </a:p>
        </p:txBody>
      </p:sp>
      <p:sp>
        <p:nvSpPr>
          <p:cNvPr id="3" name="Content Placeholder 2">
            <a:extLst>
              <a:ext uri="{FF2B5EF4-FFF2-40B4-BE49-F238E27FC236}">
                <a16:creationId xmlns:a16="http://schemas.microsoft.com/office/drawing/2014/main" xmlns="" id="{6996D6E7-2DAB-48EF-846C-676C2D9CCFC4}"/>
              </a:ext>
            </a:extLst>
          </p:cNvPr>
          <p:cNvSpPr>
            <a:spLocks noGrp="1"/>
          </p:cNvSpPr>
          <p:nvPr>
            <p:ph idx="1"/>
          </p:nvPr>
        </p:nvSpPr>
        <p:spPr>
          <a:xfrm>
            <a:off x="628647" y="1390648"/>
            <a:ext cx="7886701" cy="4601984"/>
          </a:xfrm>
        </p:spPr>
        <p:txBody>
          <a:bodyPr>
            <a:normAutofit fontScale="40000" lnSpcReduction="20000"/>
          </a:bodyPr>
          <a:lstStyle/>
          <a:p>
            <a:r>
              <a:rPr lang="en-US" b="1" dirty="0">
                <a:hlinkClick r:id="rId3" tooltip="External Link"/>
              </a:rPr>
              <a:t>Best Evidence Encyclopedia</a:t>
            </a:r>
            <a:r>
              <a:rPr lang="en-US" dirty="0"/>
              <a:t/>
            </a:r>
            <a:br>
              <a:rPr lang="en-US" dirty="0"/>
            </a:br>
            <a:r>
              <a:rPr lang="en-US" dirty="0"/>
              <a:t>Produced by the Center for Data-Driven Reform in Education at Johns Hopkins University School of Education. Covers reading, mathematics, science, comprehensive school reform, and early childhood interventions.</a:t>
            </a:r>
          </a:p>
          <a:p>
            <a:r>
              <a:rPr lang="en-US" b="1" dirty="0">
                <a:hlinkClick r:id="rId4" tooltip="External Link"/>
              </a:rPr>
              <a:t>Blueprints for Violence Prevention</a:t>
            </a:r>
            <a:r>
              <a:rPr lang="en-US" dirty="0"/>
              <a:t/>
            </a:r>
            <a:br>
              <a:rPr lang="en-US" dirty="0"/>
            </a:br>
            <a:r>
              <a:rPr lang="en-US" dirty="0"/>
              <a:t>A national violence prevention initiative to identify programs that are effective in reducing adolescent violent crime, bullying, delinquency, and substance abuse.</a:t>
            </a:r>
          </a:p>
          <a:p>
            <a:r>
              <a:rPr lang="en-US" b="1" dirty="0">
                <a:hlinkClick r:id="rId5" tooltip="External Link"/>
              </a:rPr>
              <a:t>ERIC (Education Resources Information Center)</a:t>
            </a:r>
            <a:r>
              <a:rPr lang="en-US" dirty="0"/>
              <a:t/>
            </a:r>
            <a:br>
              <a:rPr lang="en-US" dirty="0"/>
            </a:br>
            <a:r>
              <a:rPr lang="en-US" dirty="0"/>
              <a:t>A federal site providing access to many educational resources, including research.</a:t>
            </a:r>
          </a:p>
          <a:p>
            <a:r>
              <a:rPr lang="en-US" b="1" dirty="0">
                <a:solidFill>
                  <a:schemeClr val="accent1">
                    <a:lumMod val="75000"/>
                  </a:schemeClr>
                </a:solidFill>
                <a:hlinkClick r:id="rId6" tooltip="External Link">
                  <a:extLst>
                    <a:ext uri="{A12FA001-AC4F-418D-AE19-62706E023703}">
                      <ahyp:hlinkClr xmlns:ahyp="http://schemas.microsoft.com/office/drawing/2018/hyperlinkcolor" xmlns="" val="tx"/>
                    </a:ext>
                  </a:extLst>
                </a:hlinkClick>
              </a:rPr>
              <a:t>Evidence for ESSA</a:t>
            </a:r>
            <a:r>
              <a:rPr lang="en-US" dirty="0"/>
              <a:t/>
            </a:r>
            <a:br>
              <a:rPr lang="en-US" dirty="0"/>
            </a:br>
            <a:r>
              <a:rPr lang="en-US" dirty="0"/>
              <a:t>Produced by the Center for Research and Reform in Education (CRRE) at Johns Hopkins University School of Education. Focused on K-12 reading and mathematics interventions.</a:t>
            </a:r>
          </a:p>
          <a:p>
            <a:r>
              <a:rPr lang="en-US" b="1" dirty="0">
                <a:hlinkClick r:id="rId7" tooltip="External Link"/>
              </a:rPr>
              <a:t>IES REL Network</a:t>
            </a:r>
            <a:r>
              <a:rPr lang="en-US" dirty="0"/>
              <a:t/>
            </a:r>
            <a:br>
              <a:rPr lang="en-US" dirty="0"/>
            </a:br>
            <a:r>
              <a:rPr lang="en-US" dirty="0"/>
              <a:t>A search engine for resources produced by the federal Institute for Education Sciences' Regional Education Laboratories.</a:t>
            </a:r>
          </a:p>
          <a:p>
            <a:r>
              <a:rPr lang="en-US" b="1" dirty="0">
                <a:hlinkClick r:id="rId8" tooltip="External Link"/>
              </a:rPr>
              <a:t>National Technical Assistance Center on Transition</a:t>
            </a:r>
            <a:r>
              <a:rPr lang="en-US" dirty="0"/>
              <a:t/>
            </a:r>
            <a:br>
              <a:rPr lang="en-US" dirty="0"/>
            </a:br>
            <a:r>
              <a:rPr lang="en-US" dirty="0"/>
              <a:t>NTACT is a Technical Assistance and Dissemination project, funded by the U.S. Department of Education's Office of Special Education Programs (OSEP) and the Rehabilitation Services Administration (RSA). NTACT is charged with assisting stakeholders in implementing evidence-based and promising practices and predictors that promote positive post-school outcomes for all students with disabilities. Throughout the website and other resources from NTACT, effective practices and predictors have been evaluated regarding the amount, type, and quality of the research conducted.</a:t>
            </a:r>
          </a:p>
          <a:p>
            <a:r>
              <a:rPr lang="en-US" b="1" dirty="0">
                <a:hlinkClick r:id="rId9" tooltip="External Link"/>
              </a:rPr>
              <a:t>Results First Clearinghouse Database</a:t>
            </a:r>
            <a:r>
              <a:rPr lang="en-US" dirty="0"/>
              <a:t/>
            </a:r>
            <a:br>
              <a:rPr lang="en-US" dirty="0"/>
            </a:br>
            <a:r>
              <a:rPr lang="en-US" dirty="0"/>
              <a:t>Produced by The Pew Charitable Trusts and the John D. and Catherine T. MacArthur Foundation; covers education, child welfare, juvenile and criminal justice, health, and other social programs.</a:t>
            </a:r>
          </a:p>
          <a:p>
            <a:r>
              <a:rPr lang="en-US" b="1" dirty="0">
                <a:hlinkClick r:id="rId10" tooltip="External Link"/>
              </a:rPr>
              <a:t>Social Programs That Work</a:t>
            </a:r>
            <a:r>
              <a:rPr lang="en-US" dirty="0"/>
              <a:t/>
            </a:r>
            <a:br>
              <a:rPr lang="en-US" dirty="0"/>
            </a:br>
            <a:r>
              <a:rPr lang="en-US" dirty="0"/>
              <a:t>Developed by the Coalition for Evidence-Based Policy this site offers a series of papers on social programs that are backed by rigorous evidence of effectiveness.</a:t>
            </a:r>
          </a:p>
          <a:p>
            <a:r>
              <a:rPr lang="en-US" b="1" dirty="0">
                <a:hlinkClick r:id="rId11" tooltip="External Link"/>
              </a:rPr>
              <a:t>The What Works Clearinghouse (WWC)</a:t>
            </a:r>
            <a:r>
              <a:rPr lang="en-US" dirty="0"/>
              <a:t/>
            </a:r>
            <a:br>
              <a:rPr lang="en-US" dirty="0"/>
            </a:br>
            <a:r>
              <a:rPr lang="en-US" dirty="0"/>
              <a:t>Produced by the U.S. Department of Education's Institute of Education Sciences (IES). Covers a wide range of education interventions and practices from pre-K through postsecondary.</a:t>
            </a:r>
          </a:p>
          <a:p>
            <a:endParaRPr lang="en-US" dirty="0"/>
          </a:p>
        </p:txBody>
      </p:sp>
    </p:spTree>
    <p:extLst>
      <p:ext uri="{BB962C8B-B14F-4D97-AF65-F5344CB8AC3E}">
        <p14:creationId xmlns:p14="http://schemas.microsoft.com/office/powerpoint/2010/main" val="3938514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865896" y="2717258"/>
            <a:ext cx="7266427" cy="1165665"/>
          </a:xfrm>
        </p:spPr>
        <p:txBody>
          <a:bodyPr>
            <a:normAutofit/>
          </a:bodyPr>
          <a:lstStyle/>
          <a:p>
            <a:r>
              <a:rPr altLang="en-US" b="1" dirty="0" smtClean="0">
                <a:latin typeface="+mn-lt"/>
              </a:rPr>
              <a:t>Executive Order 19-31</a:t>
            </a:r>
          </a:p>
        </p:txBody>
      </p:sp>
    </p:spTree>
    <p:extLst>
      <p:ext uri="{BB962C8B-B14F-4D97-AF65-F5344CB8AC3E}">
        <p14:creationId xmlns:p14="http://schemas.microsoft.com/office/powerpoint/2010/main" val="7999573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113732-B955-4A73-84A6-50C925D95B2B}"/>
              </a:ext>
            </a:extLst>
          </p:cNvPr>
          <p:cNvSpPr>
            <a:spLocks noGrp="1"/>
          </p:cNvSpPr>
          <p:nvPr>
            <p:ph type="title"/>
          </p:nvPr>
        </p:nvSpPr>
        <p:spPr>
          <a:xfrm>
            <a:off x="1848976" y="3495585"/>
            <a:ext cx="5400675" cy="1365250"/>
          </a:xfrm>
        </p:spPr>
        <p:txBody>
          <a:bodyPr>
            <a:normAutofit fontScale="90000"/>
          </a:bodyPr>
          <a:lstStyle/>
          <a:p>
            <a:pPr algn="ctr"/>
            <a:r>
              <a:rPr lang="en-US" sz="5000" b="1" dirty="0">
                <a:solidFill>
                  <a:srgbClr val="002060"/>
                </a:solidFill>
                <a:latin typeface="Calibri"/>
                <a:cs typeface="Calibri"/>
              </a:rPr>
              <a:t>Charting a Course for Florida to be</a:t>
            </a:r>
            <a:br>
              <a:rPr lang="en-US" sz="5000" b="1" dirty="0">
                <a:solidFill>
                  <a:srgbClr val="002060"/>
                </a:solidFill>
                <a:latin typeface="Calibri"/>
                <a:cs typeface="Calibri"/>
              </a:rPr>
            </a:br>
            <a:r>
              <a:rPr lang="en-US" sz="5000" b="1" dirty="0">
                <a:solidFill>
                  <a:srgbClr val="002060"/>
                </a:solidFill>
                <a:latin typeface="Calibri"/>
                <a:cs typeface="Calibri"/>
              </a:rPr>
              <a:t>#1 in the nation in Workforce Education by 2030</a:t>
            </a:r>
            <a:endParaRPr lang="en-US" sz="5000" b="1" dirty="0">
              <a:solidFill>
                <a:srgbClr val="002060"/>
              </a:solidFill>
              <a:cs typeface="Calibri" panose="020F0502020204030204" pitchFamily="34" charset="0"/>
            </a:endParaRPr>
          </a:p>
        </p:txBody>
      </p:sp>
    </p:spTree>
    <p:extLst>
      <p:ext uri="{BB962C8B-B14F-4D97-AF65-F5344CB8AC3E}">
        <p14:creationId xmlns:p14="http://schemas.microsoft.com/office/powerpoint/2010/main" val="29291600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FCF21DB5-5187-464C-BFD2-DB917D638C81}"/>
              </a:ext>
            </a:extLst>
          </p:cNvPr>
          <p:cNvSpPr>
            <a:spLocks noGrp="1"/>
          </p:cNvSpPr>
          <p:nvPr>
            <p:ph type="title"/>
          </p:nvPr>
        </p:nvSpPr>
        <p:spPr>
          <a:xfrm>
            <a:off x="1257300" y="677281"/>
            <a:ext cx="7886700" cy="1325563"/>
          </a:xfrm>
        </p:spPr>
        <p:txBody>
          <a:bodyPr/>
          <a:lstStyle/>
          <a:p>
            <a:r>
              <a:rPr altLang="en-US" b="1" dirty="0">
                <a:solidFill>
                  <a:srgbClr val="002060"/>
                </a:solidFill>
                <a:latin typeface="+mn-lt"/>
              </a:rPr>
              <a:t>Florida’s population is growing</a:t>
            </a:r>
          </a:p>
        </p:txBody>
      </p:sp>
      <p:pic>
        <p:nvPicPr>
          <p:cNvPr id="18435" name="Picture 3">
            <a:extLst>
              <a:ext uri="{FF2B5EF4-FFF2-40B4-BE49-F238E27FC236}">
                <a16:creationId xmlns="" xmlns:a16="http://schemas.microsoft.com/office/drawing/2014/main" id="{21C8FB3B-549C-4420-BED8-43EE005002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738" y="2002844"/>
            <a:ext cx="4292701" cy="3848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4">
            <a:extLst>
              <a:ext uri="{FF2B5EF4-FFF2-40B4-BE49-F238E27FC236}">
                <a16:creationId xmlns="" xmlns:a16="http://schemas.microsoft.com/office/drawing/2014/main" id="{B18E43E4-408D-4923-8A09-5EB0738A26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9030" y="2916343"/>
            <a:ext cx="2324233" cy="1838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Box 5">
            <a:extLst>
              <a:ext uri="{FF2B5EF4-FFF2-40B4-BE49-F238E27FC236}">
                <a16:creationId xmlns="" xmlns:a16="http://schemas.microsoft.com/office/drawing/2014/main" id="{380CF599-B12B-48B7-858D-F10A20217E14}"/>
              </a:ext>
            </a:extLst>
          </p:cNvPr>
          <p:cNvSpPr txBox="1">
            <a:spLocks noChangeArrowheads="1"/>
          </p:cNvSpPr>
          <p:nvPr/>
        </p:nvSpPr>
        <p:spPr bwMode="auto">
          <a:xfrm>
            <a:off x="820738" y="6097588"/>
            <a:ext cx="75025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1000" dirty="0">
                <a:solidFill>
                  <a:prstClr val="black"/>
                </a:solidFill>
              </a:rPr>
              <a:t>Source: Florida Chamber of Commerce’s “Florida 2030” </a:t>
            </a:r>
            <a:r>
              <a:rPr lang="en-US" altLang="en-US" sz="1000" u="sng" dirty="0">
                <a:solidFill>
                  <a:prstClr val="black"/>
                </a:solidFill>
                <a:hlinkClick r:id="rId5"/>
              </a:rPr>
              <a:t>https://www.flchamber.com/florida-2030/</a:t>
            </a:r>
            <a:endParaRPr lang="en-US" altLang="en-US" sz="1000" dirty="0">
              <a:solidFill>
                <a:prstClr val="black"/>
              </a:solidFill>
            </a:endParaRPr>
          </a:p>
        </p:txBody>
      </p:sp>
    </p:spTree>
    <p:extLst>
      <p:ext uri="{BB962C8B-B14F-4D97-AF65-F5344CB8AC3E}">
        <p14:creationId xmlns:p14="http://schemas.microsoft.com/office/powerpoint/2010/main" val="39186130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BE206AEE-8893-42EC-B23E-380FF482E45D}"/>
              </a:ext>
            </a:extLst>
          </p:cNvPr>
          <p:cNvSpPr>
            <a:spLocks noGrp="1"/>
          </p:cNvSpPr>
          <p:nvPr>
            <p:ph type="title"/>
          </p:nvPr>
        </p:nvSpPr>
        <p:spPr>
          <a:xfrm>
            <a:off x="820738" y="878586"/>
            <a:ext cx="7886700" cy="1325563"/>
          </a:xfrm>
        </p:spPr>
        <p:txBody>
          <a:bodyPr/>
          <a:lstStyle/>
          <a:p>
            <a:r>
              <a:rPr altLang="en-US" b="1" dirty="0">
                <a:solidFill>
                  <a:srgbClr val="002060"/>
                </a:solidFill>
                <a:latin typeface="+mn-lt"/>
              </a:rPr>
              <a:t>Florida’s job market is growing, but…</a:t>
            </a:r>
          </a:p>
        </p:txBody>
      </p:sp>
      <p:pic>
        <p:nvPicPr>
          <p:cNvPr id="19459" name="Picture 4">
            <a:extLst>
              <a:ext uri="{FF2B5EF4-FFF2-40B4-BE49-F238E27FC236}">
                <a16:creationId xmlns="" xmlns:a16="http://schemas.microsoft.com/office/drawing/2014/main" id="{761AE4EA-8B99-45B9-928C-87BDA10003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0206" y="2765249"/>
            <a:ext cx="3005002" cy="2448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5">
            <a:extLst>
              <a:ext uri="{FF2B5EF4-FFF2-40B4-BE49-F238E27FC236}">
                <a16:creationId xmlns="" xmlns:a16="http://schemas.microsoft.com/office/drawing/2014/main" id="{957C4E89-64E3-4D8A-ACA4-AB91EE1F67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46268"/>
            <a:ext cx="3268494" cy="2567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Box 6">
            <a:extLst>
              <a:ext uri="{FF2B5EF4-FFF2-40B4-BE49-F238E27FC236}">
                <a16:creationId xmlns="" xmlns:a16="http://schemas.microsoft.com/office/drawing/2014/main" id="{024BDC61-E73A-4053-9248-213A5259697A}"/>
              </a:ext>
            </a:extLst>
          </p:cNvPr>
          <p:cNvSpPr txBox="1">
            <a:spLocks noChangeArrowheads="1"/>
          </p:cNvSpPr>
          <p:nvPr/>
        </p:nvSpPr>
        <p:spPr bwMode="auto">
          <a:xfrm>
            <a:off x="820738" y="6097588"/>
            <a:ext cx="75025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1000" dirty="0">
                <a:solidFill>
                  <a:prstClr val="black"/>
                </a:solidFill>
              </a:rPr>
              <a:t>Source: Florida Chamber of Commerce’s “Florida 2030” </a:t>
            </a:r>
            <a:r>
              <a:rPr lang="en-US" altLang="en-US" sz="1000" u="sng" dirty="0">
                <a:solidFill>
                  <a:prstClr val="black"/>
                </a:solidFill>
                <a:hlinkClick r:id="rId5"/>
              </a:rPr>
              <a:t>https://www.flchamber.com/florida-2030/</a:t>
            </a:r>
            <a:endParaRPr lang="en-US" altLang="en-US" sz="1000" dirty="0">
              <a:solidFill>
                <a:prstClr val="black"/>
              </a:solidFill>
            </a:endParaRPr>
          </a:p>
        </p:txBody>
      </p:sp>
    </p:spTree>
    <p:extLst>
      <p:ext uri="{BB962C8B-B14F-4D97-AF65-F5344CB8AC3E}">
        <p14:creationId xmlns:p14="http://schemas.microsoft.com/office/powerpoint/2010/main" val="27881990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9394" y="1735138"/>
            <a:ext cx="5667375"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itle 1"/>
          <p:cNvSpPr>
            <a:spLocks noGrp="1"/>
          </p:cNvSpPr>
          <p:nvPr>
            <p:ph type="title"/>
          </p:nvPr>
        </p:nvSpPr>
        <p:spPr>
          <a:xfrm>
            <a:off x="33650" y="1031875"/>
            <a:ext cx="9076699" cy="793750"/>
          </a:xfrm>
        </p:spPr>
        <p:txBody>
          <a:bodyPr>
            <a:noAutofit/>
          </a:bodyPr>
          <a:lstStyle/>
          <a:p>
            <a:r>
              <a:rPr altLang="en-US" sz="3600" b="1" dirty="0" smtClean="0">
                <a:solidFill>
                  <a:srgbClr val="002060"/>
                </a:solidFill>
                <a:latin typeface="+mn-lt"/>
                <a:cs typeface="Calibri" panose="020F0502020204030204" pitchFamily="34" charset="0"/>
              </a:rPr>
              <a:t>Florida Ranks #20 Among States in Educational Attainment Beyond High School – 2019</a:t>
            </a:r>
          </a:p>
        </p:txBody>
      </p:sp>
      <p:sp>
        <p:nvSpPr>
          <p:cNvPr id="4" name="Rectangle 3">
            <a:extLst/>
          </p:cNvPr>
          <p:cNvSpPr/>
          <p:nvPr/>
        </p:nvSpPr>
        <p:spPr>
          <a:xfrm>
            <a:off x="1499394" y="3127876"/>
            <a:ext cx="560388" cy="7286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869" name="TextBox 6"/>
          <p:cNvSpPr txBox="1">
            <a:spLocks noChangeArrowheads="1"/>
          </p:cNvSpPr>
          <p:nvPr/>
        </p:nvSpPr>
        <p:spPr bwMode="auto">
          <a:xfrm>
            <a:off x="820738" y="5976938"/>
            <a:ext cx="75025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000" dirty="0">
                <a:solidFill>
                  <a:srgbClr val="002060"/>
                </a:solidFill>
              </a:rPr>
              <a:t>Source: Lumina Foundation's "A Stronger Nation“ </a:t>
            </a:r>
            <a:r>
              <a:rPr lang="en-US" altLang="en-US" sz="1000" u="sng" dirty="0">
                <a:hlinkClick r:id="rId4"/>
              </a:rPr>
              <a:t>http://strongernation.luminafoundation.org/report/2019/#nation</a:t>
            </a:r>
            <a:r>
              <a:rPr lang="en-US" altLang="en-US" sz="1000" dirty="0"/>
              <a:t> </a:t>
            </a:r>
            <a:endParaRPr lang="en-US" altLang="en-US" sz="1000" dirty="0">
              <a:solidFill>
                <a:srgbClr val="000000"/>
              </a:solidFill>
            </a:endParaRPr>
          </a:p>
        </p:txBody>
      </p:sp>
    </p:spTree>
    <p:extLst>
      <p:ext uri="{BB962C8B-B14F-4D97-AF65-F5344CB8AC3E}">
        <p14:creationId xmlns:p14="http://schemas.microsoft.com/office/powerpoint/2010/main" val="28002182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6684" y="1363663"/>
            <a:ext cx="5902325" cy="496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itle 1"/>
          <p:cNvSpPr>
            <a:spLocks noGrp="1"/>
          </p:cNvSpPr>
          <p:nvPr>
            <p:ph type="title"/>
          </p:nvPr>
        </p:nvSpPr>
        <p:spPr>
          <a:xfrm>
            <a:off x="330200" y="411163"/>
            <a:ext cx="8661400" cy="793750"/>
          </a:xfrm>
        </p:spPr>
        <p:txBody>
          <a:bodyPr>
            <a:normAutofit fontScale="90000"/>
          </a:bodyPr>
          <a:lstStyle/>
          <a:p>
            <a:r>
              <a:rPr altLang="en-US" b="1" dirty="0" smtClean="0">
                <a:solidFill>
                  <a:srgbClr val="002060"/>
                </a:solidFill>
                <a:latin typeface="+mn-lt"/>
                <a:cs typeface="Calibri" panose="020F0502020204030204" pitchFamily="34" charset="0"/>
              </a:rPr>
              <a:t>Degree Attainment by County (at least AA) – 2019 </a:t>
            </a:r>
            <a:endParaRPr altLang="en-US" b="1" dirty="0" smtClean="0">
              <a:solidFill>
                <a:srgbClr val="002060"/>
              </a:solidFill>
              <a:latin typeface="+mn-lt"/>
            </a:endParaRPr>
          </a:p>
        </p:txBody>
      </p:sp>
      <p:sp>
        <p:nvSpPr>
          <p:cNvPr id="40964" name="TextBox 6"/>
          <p:cNvSpPr txBox="1">
            <a:spLocks noChangeArrowheads="1"/>
          </p:cNvSpPr>
          <p:nvPr/>
        </p:nvSpPr>
        <p:spPr bwMode="auto">
          <a:xfrm>
            <a:off x="820738" y="6326188"/>
            <a:ext cx="75025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000" dirty="0">
                <a:solidFill>
                  <a:srgbClr val="002060"/>
                </a:solidFill>
              </a:rPr>
              <a:t>Source: Lumina Foundation's "A Stronger Nation“ </a:t>
            </a:r>
            <a:r>
              <a:rPr lang="en-US" altLang="en-US" sz="1000" u="sng" dirty="0">
                <a:hlinkClick r:id="rId4"/>
              </a:rPr>
              <a:t>http://strongernation.luminafoundation.org/report/2019/#nation</a:t>
            </a:r>
            <a:r>
              <a:rPr lang="en-US" altLang="en-US" sz="1000" dirty="0"/>
              <a:t> </a:t>
            </a:r>
            <a:endParaRPr lang="en-US" altLang="en-US" sz="1000" dirty="0">
              <a:solidFill>
                <a:srgbClr val="000000"/>
              </a:solidFill>
            </a:endParaRPr>
          </a:p>
        </p:txBody>
      </p:sp>
    </p:spTree>
    <p:extLst>
      <p:ext uri="{BB962C8B-B14F-4D97-AF65-F5344CB8AC3E}">
        <p14:creationId xmlns:p14="http://schemas.microsoft.com/office/powerpoint/2010/main" val="30856479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796875"/>
            <a:ext cx="7886700" cy="457200"/>
          </a:xfrm>
        </p:spPr>
        <p:txBody>
          <a:bodyPr>
            <a:normAutofit fontScale="90000"/>
          </a:bodyPr>
          <a:lstStyle/>
          <a:p>
            <a:r>
              <a:rPr altLang="en-US" b="1" dirty="0" smtClean="0">
                <a:solidFill>
                  <a:srgbClr val="002060"/>
                </a:solidFill>
                <a:latin typeface="+mn-lt"/>
              </a:rPr>
              <a:t>Attainment Progress – 2019 </a:t>
            </a:r>
          </a:p>
        </p:txBody>
      </p:sp>
      <p:sp>
        <p:nvSpPr>
          <p:cNvPr id="45059" name="Rectangle 4"/>
          <p:cNvSpPr>
            <a:spLocks noChangeArrowheads="1"/>
          </p:cNvSpPr>
          <p:nvPr/>
        </p:nvSpPr>
        <p:spPr bwMode="auto">
          <a:xfrm>
            <a:off x="6791995" y="5054665"/>
            <a:ext cx="2001837" cy="1169551"/>
          </a:xfrm>
          <a:prstGeom prst="rect">
            <a:avLst/>
          </a:prstGeom>
          <a:solidFill>
            <a:srgbClr val="FFFF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000" dirty="0">
                <a:solidFill>
                  <a:srgbClr val="002060"/>
                </a:solidFill>
              </a:rPr>
              <a:t>*An estimated 8</a:t>
            </a:r>
            <a:r>
              <a:rPr lang="en-US" altLang="en-US" sz="1000" b="1" dirty="0">
                <a:solidFill>
                  <a:srgbClr val="002060"/>
                </a:solidFill>
              </a:rPr>
              <a:t>% of Florida residents and 5.2% of U.S. residents hold a workforce-relevant certificate</a:t>
            </a:r>
            <a:r>
              <a:rPr lang="en-US" altLang="en-US" sz="1000" dirty="0">
                <a:solidFill>
                  <a:srgbClr val="002060"/>
                </a:solidFill>
              </a:rPr>
              <a:t>, according to Lumina Foundation. These data are not yet available at</a:t>
            </a:r>
          </a:p>
          <a:p>
            <a:pPr algn="ctr">
              <a:lnSpc>
                <a:spcPct val="100000"/>
              </a:lnSpc>
              <a:spcBef>
                <a:spcPct val="0"/>
              </a:spcBef>
              <a:buClrTx/>
              <a:buFontTx/>
              <a:buNone/>
            </a:pPr>
            <a:r>
              <a:rPr lang="en-US" altLang="en-US" sz="1000" dirty="0">
                <a:solidFill>
                  <a:srgbClr val="002060"/>
                </a:solidFill>
              </a:rPr>
              <a:t> the county level.</a:t>
            </a:r>
            <a:endParaRPr lang="en-US" altLang="en-US" dirty="0">
              <a:solidFill>
                <a:srgbClr val="002060"/>
              </a:solidFill>
            </a:endParaRPr>
          </a:p>
        </p:txBody>
      </p:sp>
      <p:grpSp>
        <p:nvGrpSpPr>
          <p:cNvPr id="45060" name="Group 5"/>
          <p:cNvGrpSpPr>
            <a:grpSpLocks/>
          </p:cNvGrpSpPr>
          <p:nvPr/>
        </p:nvGrpSpPr>
        <p:grpSpPr bwMode="auto">
          <a:xfrm>
            <a:off x="2217738" y="5181600"/>
            <a:ext cx="5168900" cy="523875"/>
            <a:chOff x="1842033" y="3810000"/>
            <a:chExt cx="3524562" cy="523220"/>
          </a:xfrm>
        </p:grpSpPr>
        <p:sp>
          <p:nvSpPr>
            <p:cNvPr id="45064" name="Rectangle 6"/>
            <p:cNvSpPr>
              <a:spLocks noChangeArrowheads="1"/>
            </p:cNvSpPr>
            <p:nvPr/>
          </p:nvSpPr>
          <p:spPr bwMode="auto">
            <a:xfrm>
              <a:off x="3319038" y="3810000"/>
              <a:ext cx="20475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dirty="0">
                  <a:solidFill>
                    <a:srgbClr val="000000"/>
                  </a:solidFill>
                </a:rPr>
                <a:t>Includes workforce-relevant certificates</a:t>
              </a:r>
              <a:endParaRPr lang="en-US" altLang="en-US" sz="4000" dirty="0">
                <a:solidFill>
                  <a:srgbClr val="000000"/>
                </a:solidFill>
              </a:endParaRPr>
            </a:p>
          </p:txBody>
        </p:sp>
        <p:sp>
          <p:nvSpPr>
            <p:cNvPr id="45065" name="Rectangle 7"/>
            <p:cNvSpPr>
              <a:spLocks noChangeArrowheads="1"/>
            </p:cNvSpPr>
            <p:nvPr/>
          </p:nvSpPr>
          <p:spPr bwMode="auto">
            <a:xfrm>
              <a:off x="1931547" y="3810000"/>
              <a:ext cx="129797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400" dirty="0">
                  <a:solidFill>
                    <a:srgbClr val="000000"/>
                  </a:solidFill>
                </a:rPr>
                <a:t>2-year degree or higher</a:t>
              </a:r>
              <a:endParaRPr lang="en-US" altLang="en-US" sz="4000" dirty="0">
                <a:solidFill>
                  <a:srgbClr val="000000"/>
                </a:solidFill>
              </a:endParaRPr>
            </a:p>
          </p:txBody>
        </p:sp>
        <p:sp>
          <p:nvSpPr>
            <p:cNvPr id="9" name="Rectangle 8"/>
            <p:cNvSpPr/>
            <p:nvPr/>
          </p:nvSpPr>
          <p:spPr>
            <a:xfrm>
              <a:off x="1842033" y="3919401"/>
              <a:ext cx="119073" cy="118913"/>
            </a:xfrm>
            <a:prstGeom prst="rect">
              <a:avLst/>
            </a:prstGeom>
            <a:solidFill>
              <a:srgbClr val="005A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3224362" y="3919401"/>
              <a:ext cx="119073" cy="118913"/>
            </a:xfrm>
            <a:prstGeom prst="rect">
              <a:avLst/>
            </a:prstGeom>
            <a:solidFill>
              <a:srgbClr val="C4D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45061" name="Rectangle 10"/>
          <p:cNvSpPr>
            <a:spLocks noChangeArrowheads="1"/>
          </p:cNvSpPr>
          <p:nvPr/>
        </p:nvSpPr>
        <p:spPr bwMode="auto">
          <a:xfrm>
            <a:off x="628650" y="1432124"/>
            <a:ext cx="5410200" cy="338137"/>
          </a:xfrm>
          <a:prstGeom prst="rect">
            <a:avLst/>
          </a:prstGeom>
          <a:solidFill>
            <a:srgbClr val="DEDE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600" i="1" dirty="0">
                <a:solidFill>
                  <a:srgbClr val="002060"/>
                </a:solidFill>
                <a:latin typeface="Arial" panose="020B0604020202020204" pitchFamily="34" charset="0"/>
                <a:cs typeface="Calibri" panose="020F0502020204030204" pitchFamily="34" charset="0"/>
              </a:rPr>
              <a:t>   Residents with a high-quality degree or credential</a:t>
            </a:r>
            <a:endParaRPr lang="en-US" altLang="en-US" sz="1600" i="1" dirty="0">
              <a:solidFill>
                <a:srgbClr val="002060"/>
              </a:solidFill>
              <a:latin typeface="Arial" panose="020B0604020202020204" pitchFamily="34" charset="0"/>
            </a:endParaRPr>
          </a:p>
        </p:txBody>
      </p:sp>
      <p:sp>
        <p:nvSpPr>
          <p:cNvPr id="45062" name="TextBox 27"/>
          <p:cNvSpPr txBox="1">
            <a:spLocks noChangeArrowheads="1"/>
          </p:cNvSpPr>
          <p:nvPr/>
        </p:nvSpPr>
        <p:spPr bwMode="auto">
          <a:xfrm>
            <a:off x="818356" y="6224216"/>
            <a:ext cx="37734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000" dirty="0">
                <a:solidFill>
                  <a:srgbClr val="002060"/>
                </a:solidFill>
              </a:rPr>
              <a:t>Source: U.S. Census Bureau, American Community Survey 1-year estimate and Lumina Foundation Stronger Nation Report</a:t>
            </a:r>
          </a:p>
        </p:txBody>
      </p:sp>
      <p:pic>
        <p:nvPicPr>
          <p:cNvPr id="450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988" y="1948310"/>
            <a:ext cx="6471663" cy="2877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165948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D903A396-3232-4B60-A104-F92D73FCC261}"/>
              </a:ext>
            </a:extLst>
          </p:cNvPr>
          <p:cNvSpPr>
            <a:spLocks noGrp="1"/>
          </p:cNvSpPr>
          <p:nvPr>
            <p:ph type="title"/>
          </p:nvPr>
        </p:nvSpPr>
        <p:spPr>
          <a:xfrm>
            <a:off x="520241" y="1320800"/>
            <a:ext cx="8066087" cy="595313"/>
          </a:xfrm>
        </p:spPr>
        <p:txBody>
          <a:bodyPr>
            <a:normAutofit fontScale="90000"/>
          </a:bodyPr>
          <a:lstStyle/>
          <a:p>
            <a:r>
              <a:rPr altLang="en-US" b="1" dirty="0">
                <a:solidFill>
                  <a:srgbClr val="002060"/>
                </a:solidFill>
                <a:latin typeface="+mn-lt"/>
              </a:rPr>
              <a:t>Florida’s Career and Technical Education (CTE) Career Clusters</a:t>
            </a:r>
          </a:p>
        </p:txBody>
      </p:sp>
      <p:pic>
        <p:nvPicPr>
          <p:cNvPr id="23555" name="Content Placeholder 4">
            <a:extLst>
              <a:ext uri="{FF2B5EF4-FFF2-40B4-BE49-F238E27FC236}">
                <a16:creationId xmlns="" xmlns:a16="http://schemas.microsoft.com/office/drawing/2014/main" id="{084139AE-E34E-4E6C-A1AC-625556D8678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35100" y="2224088"/>
            <a:ext cx="849313" cy="1069975"/>
          </a:xfrm>
        </p:spPr>
      </p:pic>
      <p:pic>
        <p:nvPicPr>
          <p:cNvPr id="23556" name="Picture 5">
            <a:extLst>
              <a:ext uri="{FF2B5EF4-FFF2-40B4-BE49-F238E27FC236}">
                <a16:creationId xmlns="" xmlns:a16="http://schemas.microsoft.com/office/drawing/2014/main" id="{D2297AF1-E18D-4EF9-8B30-685D95391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219325"/>
            <a:ext cx="87788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6">
            <a:extLst>
              <a:ext uri="{FF2B5EF4-FFF2-40B4-BE49-F238E27FC236}">
                <a16:creationId xmlns="" xmlns:a16="http://schemas.microsoft.com/office/drawing/2014/main" id="{1F760DB8-83BD-4459-86DB-E3E3FBC0FF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8525" y="2219325"/>
            <a:ext cx="86995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7">
            <a:extLst>
              <a:ext uri="{FF2B5EF4-FFF2-40B4-BE49-F238E27FC236}">
                <a16:creationId xmlns="" xmlns:a16="http://schemas.microsoft.com/office/drawing/2014/main" id="{9AF95DB5-7B3B-4E7D-B3B6-8F2342F3432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5000" y="2230438"/>
            <a:ext cx="874713"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8">
            <a:extLst>
              <a:ext uri="{FF2B5EF4-FFF2-40B4-BE49-F238E27FC236}">
                <a16:creationId xmlns="" xmlns:a16="http://schemas.microsoft.com/office/drawing/2014/main" id="{E2A35E58-9875-4D03-9556-6A664BD0FBD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56238" y="2219325"/>
            <a:ext cx="865187"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9">
            <a:extLst>
              <a:ext uri="{FF2B5EF4-FFF2-40B4-BE49-F238E27FC236}">
                <a16:creationId xmlns="" xmlns:a16="http://schemas.microsoft.com/office/drawing/2014/main" id="{1B2D9DDC-E564-4708-BE67-049ECEB424C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67475" y="2193925"/>
            <a:ext cx="892175"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10">
            <a:extLst>
              <a:ext uri="{FF2B5EF4-FFF2-40B4-BE49-F238E27FC236}">
                <a16:creationId xmlns="" xmlns:a16="http://schemas.microsoft.com/office/drawing/2014/main" id="{B0273C97-26AB-40E7-BAEE-7F6863BDC3C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5100" y="3457575"/>
            <a:ext cx="877888"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2" name="Picture 11">
            <a:extLst>
              <a:ext uri="{FF2B5EF4-FFF2-40B4-BE49-F238E27FC236}">
                <a16:creationId xmlns="" xmlns:a16="http://schemas.microsoft.com/office/drawing/2014/main" id="{92390647-796A-4E9E-9760-C56CF36A0A7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2525" y="3457575"/>
            <a:ext cx="869950" cy="110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3" name="Picture 12">
            <a:extLst>
              <a:ext uri="{FF2B5EF4-FFF2-40B4-BE49-F238E27FC236}">
                <a16:creationId xmlns="" xmlns:a16="http://schemas.microsoft.com/office/drawing/2014/main" id="{64967C51-BBCB-4D54-890F-8FDFF8CFF17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38525" y="3436938"/>
            <a:ext cx="879475"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4" name="Picture 13">
            <a:extLst>
              <a:ext uri="{FF2B5EF4-FFF2-40B4-BE49-F238E27FC236}">
                <a16:creationId xmlns="" xmlns:a16="http://schemas.microsoft.com/office/drawing/2014/main" id="{246B050E-B727-4891-803B-66D0D7F3050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29125" y="3397250"/>
            <a:ext cx="90805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5" name="Picture 14">
            <a:extLst>
              <a:ext uri="{FF2B5EF4-FFF2-40B4-BE49-F238E27FC236}">
                <a16:creationId xmlns="" xmlns:a16="http://schemas.microsoft.com/office/drawing/2014/main" id="{41CB0FC5-0FAE-4895-AFDF-46E017BFD97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48300" y="3397250"/>
            <a:ext cx="915988"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6" name="Picture 15">
            <a:extLst>
              <a:ext uri="{FF2B5EF4-FFF2-40B4-BE49-F238E27FC236}">
                <a16:creationId xmlns="" xmlns:a16="http://schemas.microsoft.com/office/drawing/2014/main" id="{CF51DE32-8766-481D-B8B7-5B984E73C61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67475" y="3371850"/>
            <a:ext cx="930275"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7" name="Picture 16">
            <a:extLst>
              <a:ext uri="{FF2B5EF4-FFF2-40B4-BE49-F238E27FC236}">
                <a16:creationId xmlns="" xmlns:a16="http://schemas.microsoft.com/office/drawing/2014/main" id="{F3FCA39A-5FE0-42DB-A59C-1B3CC43A5CD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395538" y="4568825"/>
            <a:ext cx="942975"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8" name="Picture 17">
            <a:extLst>
              <a:ext uri="{FF2B5EF4-FFF2-40B4-BE49-F238E27FC236}">
                <a16:creationId xmlns="" xmlns:a16="http://schemas.microsoft.com/office/drawing/2014/main" id="{F9AA1A3A-53D5-4AFD-AB50-7D06487ADBA6}"/>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14713" y="4557713"/>
            <a:ext cx="892175"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9" name="Picture 18">
            <a:extLst>
              <a:ext uri="{FF2B5EF4-FFF2-40B4-BE49-F238E27FC236}">
                <a16:creationId xmlns="" xmlns:a16="http://schemas.microsoft.com/office/drawing/2014/main" id="{941BD0D2-2F93-4FC6-9FED-5A2CCCF2D8F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45000" y="4570413"/>
            <a:ext cx="920750" cy="103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0" name="Picture 19">
            <a:extLst>
              <a:ext uri="{FF2B5EF4-FFF2-40B4-BE49-F238E27FC236}">
                <a16:creationId xmlns="" xmlns:a16="http://schemas.microsoft.com/office/drawing/2014/main" id="{FFC8E74B-4DA1-4104-8D85-77BA3C8E714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456238" y="4568825"/>
            <a:ext cx="908050"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9580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628650" y="719138"/>
            <a:ext cx="7886700" cy="793750"/>
          </a:xfrm>
        </p:spPr>
        <p:txBody>
          <a:bodyPr/>
          <a:lstStyle/>
          <a:p>
            <a:r>
              <a:rPr altLang="en-US" dirty="0"/>
              <a:t>Florida's ESSA State Plan</a:t>
            </a:r>
          </a:p>
        </p:txBody>
      </p:sp>
      <p:sp>
        <p:nvSpPr>
          <p:cNvPr id="140291" name="Content Placeholder 5"/>
          <p:cNvSpPr>
            <a:spLocks noGrp="1"/>
          </p:cNvSpPr>
          <p:nvPr>
            <p:ph idx="1"/>
          </p:nvPr>
        </p:nvSpPr>
        <p:spPr>
          <a:xfrm>
            <a:off x="415925" y="1773238"/>
            <a:ext cx="8515350" cy="4235450"/>
          </a:xfrm>
        </p:spPr>
        <p:txBody>
          <a:bodyPr/>
          <a:lstStyle/>
          <a:p>
            <a:pPr marL="342900" indent="-342900">
              <a:defRPr/>
            </a:pPr>
            <a:r>
              <a:rPr lang="en-US" altLang="en-US" dirty="0"/>
              <a:t>Drafted with public input, including workgroup of superintendents</a:t>
            </a:r>
          </a:p>
          <a:p>
            <a:pPr marL="342900" indent="-342900">
              <a:defRPr/>
            </a:pPr>
            <a:r>
              <a:rPr lang="en-US" altLang="en-US" dirty="0"/>
              <a:t>Approved September 26, 2018</a:t>
            </a:r>
          </a:p>
          <a:p>
            <a:pPr marL="342900" indent="-342900">
              <a:defRPr/>
            </a:pPr>
            <a:r>
              <a:rPr lang="en-US" altLang="en-US" dirty="0"/>
              <a:t>Preserves the focus on increased student achievement</a:t>
            </a:r>
          </a:p>
          <a:p>
            <a:pPr marL="342900" indent="-342900">
              <a:defRPr/>
            </a:pPr>
            <a:r>
              <a:rPr lang="en-US" altLang="en-US" u="sng" dirty="0"/>
              <a:t>No changes</a:t>
            </a:r>
            <a:r>
              <a:rPr lang="en-US" altLang="en-US" dirty="0"/>
              <a:t> to Florida’s state accountability systems</a:t>
            </a:r>
          </a:p>
          <a:p>
            <a:pPr marL="800100" lvl="1" indent="-342900">
              <a:defRPr/>
            </a:pPr>
            <a:r>
              <a:rPr lang="en-US" altLang="en-US" dirty="0"/>
              <a:t>School Grades</a:t>
            </a:r>
          </a:p>
          <a:p>
            <a:pPr marL="800100" lvl="1" indent="-342900">
              <a:defRPr/>
            </a:pPr>
            <a:r>
              <a:rPr lang="en-US" altLang="en-US" dirty="0"/>
              <a:t>Differentiated Accountability/School Turnaround</a:t>
            </a:r>
          </a:p>
          <a:p>
            <a:pPr marL="342900" indent="-342900">
              <a:defRPr/>
            </a:pPr>
            <a:r>
              <a:rPr lang="en-US" altLang="en-US" dirty="0"/>
              <a:t>Adds a federal calculation to satisfy ESSA requirements</a:t>
            </a:r>
          </a:p>
          <a:p>
            <a:pPr marL="800100" lvl="1" indent="-342900">
              <a:defRPr/>
            </a:pPr>
            <a:r>
              <a:rPr lang="en-US" altLang="en-US" dirty="0"/>
              <a:t>New Federal Percent of Points Index (“Federal Index”)</a:t>
            </a:r>
          </a:p>
          <a:p>
            <a:pPr marL="0" indent="0">
              <a:buFont typeface="Arial" panose="020B0604020202020204" pitchFamily="34" charset="0"/>
              <a:buNone/>
              <a:defRPr/>
            </a:pPr>
            <a:endParaRPr lang="en-US" altLang="en-US" dirty="0"/>
          </a:p>
        </p:txBody>
      </p:sp>
    </p:spTree>
    <p:extLst>
      <p:ext uri="{BB962C8B-B14F-4D97-AF65-F5344CB8AC3E}">
        <p14:creationId xmlns:p14="http://schemas.microsoft.com/office/powerpoint/2010/main" val="3204602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4BAFB950-2E10-40E7-80BF-94DBF8D10D6E}"/>
              </a:ext>
            </a:extLst>
          </p:cNvPr>
          <p:cNvSpPr>
            <a:spLocks noGrp="1"/>
          </p:cNvSpPr>
          <p:nvPr>
            <p:ph type="title"/>
          </p:nvPr>
        </p:nvSpPr>
        <p:spPr>
          <a:xfrm>
            <a:off x="215900" y="606426"/>
            <a:ext cx="8928100" cy="793750"/>
          </a:xfrm>
        </p:spPr>
        <p:txBody>
          <a:bodyPr>
            <a:normAutofit fontScale="90000"/>
          </a:bodyPr>
          <a:lstStyle/>
          <a:p>
            <a:r>
              <a:rPr altLang="en-US" b="1" dirty="0">
                <a:solidFill>
                  <a:srgbClr val="002060"/>
                </a:solidFill>
                <a:latin typeface="+mn-lt"/>
              </a:rPr>
              <a:t>Workforce Education System – </a:t>
            </a:r>
            <a:r>
              <a:rPr altLang="en-US" b="1" dirty="0" smtClean="0">
                <a:solidFill>
                  <a:srgbClr val="002060"/>
                </a:solidFill>
                <a:latin typeface="+mn-lt"/>
              </a:rPr>
              <a:t>Pathway </a:t>
            </a:r>
            <a:r>
              <a:rPr altLang="en-US" b="1" dirty="0">
                <a:solidFill>
                  <a:srgbClr val="002060"/>
                </a:solidFill>
                <a:latin typeface="+mn-lt"/>
              </a:rPr>
              <a:t>to a Career</a:t>
            </a:r>
          </a:p>
        </p:txBody>
      </p:sp>
      <p:pic>
        <p:nvPicPr>
          <p:cNvPr id="4" name="Picture 4" descr="A screenshot of a cell phone&#10;&#10;Description generated with very high confidence">
            <a:extLst>
              <a:ext uri="{FF2B5EF4-FFF2-40B4-BE49-F238E27FC236}">
                <a16:creationId xmlns="" xmlns:a16="http://schemas.microsoft.com/office/drawing/2014/main" id="{3BF2AAFD-32AC-4443-A0A7-49009849A813}"/>
              </a:ext>
            </a:extLst>
          </p:cNvPr>
          <p:cNvPicPr>
            <a:picLocks noGrp="1" noChangeAspect="1"/>
          </p:cNvPicPr>
          <p:nvPr>
            <p:ph idx="1"/>
          </p:nvPr>
        </p:nvPicPr>
        <p:blipFill>
          <a:blip r:embed="rId3"/>
          <a:stretch>
            <a:fillRect/>
          </a:stretch>
        </p:blipFill>
        <p:spPr>
          <a:xfrm>
            <a:off x="814594" y="1789888"/>
            <a:ext cx="6249276" cy="4309085"/>
          </a:xfrm>
          <a:prstGeom prst="rect">
            <a:avLst/>
          </a:prstGeom>
        </p:spPr>
      </p:pic>
    </p:spTree>
    <p:extLst>
      <p:ext uri="{BB962C8B-B14F-4D97-AF65-F5344CB8AC3E}">
        <p14:creationId xmlns:p14="http://schemas.microsoft.com/office/powerpoint/2010/main" val="27132537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857961" y="2547195"/>
            <a:ext cx="7013575" cy="1076325"/>
          </a:xfrm>
        </p:spPr>
        <p:txBody>
          <a:bodyPr>
            <a:normAutofit/>
          </a:bodyPr>
          <a:lstStyle/>
          <a:p>
            <a:r>
              <a:rPr altLang="en-US" b="1" dirty="0" smtClean="0">
                <a:latin typeface="+mn-lt"/>
              </a:rPr>
              <a:t>Executive Order 19-32</a:t>
            </a:r>
          </a:p>
        </p:txBody>
      </p:sp>
    </p:spTree>
    <p:extLst>
      <p:ext uri="{BB962C8B-B14F-4D97-AF65-F5344CB8AC3E}">
        <p14:creationId xmlns:p14="http://schemas.microsoft.com/office/powerpoint/2010/main" val="14855549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altLang="en-US" dirty="0" smtClean="0"/>
              <a:t>Executive Order 19-32 DOE Tasks</a:t>
            </a:r>
          </a:p>
        </p:txBody>
      </p:sp>
      <p:sp>
        <p:nvSpPr>
          <p:cNvPr id="24579" name="Content Placeholder 2"/>
          <p:cNvSpPr>
            <a:spLocks noGrp="1"/>
          </p:cNvSpPr>
          <p:nvPr>
            <p:ph idx="1"/>
          </p:nvPr>
        </p:nvSpPr>
        <p:spPr>
          <a:xfrm>
            <a:off x="628650" y="1906588"/>
            <a:ext cx="7996238" cy="4354512"/>
          </a:xfrm>
        </p:spPr>
        <p:txBody>
          <a:bodyPr/>
          <a:lstStyle/>
          <a:p>
            <a:r>
              <a:rPr lang="en-US" altLang="en-US" dirty="0" smtClean="0"/>
              <a:t>Make recommendations to the Governor by January 1, 2020, to:</a:t>
            </a:r>
          </a:p>
          <a:p>
            <a:pPr lvl="1"/>
            <a:r>
              <a:rPr lang="en-US" altLang="en-US" sz="2600" dirty="0" smtClean="0"/>
              <a:t>Eliminate Common Core from Florida’s standards</a:t>
            </a:r>
          </a:p>
          <a:p>
            <a:pPr lvl="1"/>
            <a:r>
              <a:rPr lang="en-US" altLang="en-US" sz="2600" dirty="0" smtClean="0"/>
              <a:t>Provide a roadmap to make Florida’s standards #1</a:t>
            </a:r>
          </a:p>
          <a:p>
            <a:pPr lvl="1"/>
            <a:r>
              <a:rPr lang="en-US" altLang="en-US" sz="2600" dirty="0" smtClean="0"/>
              <a:t>Create opportunities for public input</a:t>
            </a:r>
          </a:p>
          <a:p>
            <a:pPr lvl="1"/>
            <a:r>
              <a:rPr lang="en-US" altLang="en-US" sz="2600" dirty="0" smtClean="0"/>
              <a:t>Improve the quality of instructional curriculum</a:t>
            </a:r>
          </a:p>
          <a:p>
            <a:pPr lvl="1"/>
            <a:r>
              <a:rPr lang="en-US" altLang="en-US" sz="2600" dirty="0" smtClean="0"/>
              <a:t>Suggest innovative ways to streamline testing </a:t>
            </a:r>
          </a:p>
          <a:p>
            <a:pPr lvl="1"/>
            <a:r>
              <a:rPr lang="en-US" altLang="en-US" sz="2600" dirty="0" smtClean="0"/>
              <a:t>Focus on civics literacy</a:t>
            </a:r>
          </a:p>
          <a:p>
            <a:pPr lvl="1"/>
            <a:r>
              <a:rPr lang="en-US" altLang="en-US" sz="2600" dirty="0" smtClean="0"/>
              <a:t>Outline a pathway to become the most literate state</a:t>
            </a:r>
          </a:p>
        </p:txBody>
      </p:sp>
    </p:spTree>
    <p:extLst>
      <p:ext uri="{BB962C8B-B14F-4D97-AF65-F5344CB8AC3E}">
        <p14:creationId xmlns:p14="http://schemas.microsoft.com/office/powerpoint/2010/main" val="32839707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4813" y="0"/>
            <a:ext cx="4794374" cy="6858000"/>
          </a:xfrm>
          <a:prstGeom prst="rect">
            <a:avLst/>
          </a:prstGeom>
        </p:spPr>
      </p:pic>
    </p:spTree>
    <p:extLst>
      <p:ext uri="{BB962C8B-B14F-4D97-AF65-F5344CB8AC3E}">
        <p14:creationId xmlns:p14="http://schemas.microsoft.com/office/powerpoint/2010/main" val="10855139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273" y="785091"/>
            <a:ext cx="8506691" cy="4589129"/>
          </a:xfrm>
        </p:spPr>
        <p:txBody>
          <a:bodyPr>
            <a:noAutofit/>
          </a:bodyPr>
          <a:lstStyle/>
          <a:p>
            <a:pPr marL="0" indent="0">
              <a:buNone/>
            </a:pPr>
            <a:r>
              <a:rPr lang="en-US" sz="2400" b="1" dirty="0" smtClean="0">
                <a:solidFill>
                  <a:srgbClr val="002060"/>
                </a:solidFill>
              </a:rPr>
              <a:t>September </a:t>
            </a:r>
            <a:r>
              <a:rPr lang="en-US" sz="2400" b="1" dirty="0">
                <a:solidFill>
                  <a:srgbClr val="002060"/>
                </a:solidFill>
              </a:rPr>
              <a:t>2019</a:t>
            </a:r>
            <a:r>
              <a:rPr lang="en-US" sz="2400" dirty="0">
                <a:solidFill>
                  <a:srgbClr val="002060"/>
                </a:solidFill>
              </a:rPr>
              <a:t> </a:t>
            </a:r>
          </a:p>
          <a:p>
            <a:pPr lvl="1"/>
            <a:r>
              <a:rPr lang="en-US" sz="2000" dirty="0">
                <a:solidFill>
                  <a:srgbClr val="002060"/>
                </a:solidFill>
              </a:rPr>
              <a:t>Proposed second draft of Florida’s standards will be available for public input in EdCredible </a:t>
            </a:r>
          </a:p>
          <a:p>
            <a:pPr marL="0" indent="0">
              <a:buNone/>
            </a:pPr>
            <a:r>
              <a:rPr lang="en-US" sz="2400" b="1" dirty="0" smtClean="0">
                <a:solidFill>
                  <a:srgbClr val="002060"/>
                </a:solidFill>
              </a:rPr>
              <a:t>October </a:t>
            </a:r>
            <a:r>
              <a:rPr lang="en-US" sz="2400" b="1" dirty="0">
                <a:solidFill>
                  <a:srgbClr val="002060"/>
                </a:solidFill>
              </a:rPr>
              <a:t>2019</a:t>
            </a:r>
            <a:r>
              <a:rPr lang="en-US" sz="2400" dirty="0">
                <a:solidFill>
                  <a:srgbClr val="002060"/>
                </a:solidFill>
              </a:rPr>
              <a:t> </a:t>
            </a:r>
          </a:p>
          <a:p>
            <a:pPr lvl="1"/>
            <a:r>
              <a:rPr lang="en-US" sz="2000" dirty="0" smtClean="0">
                <a:solidFill>
                  <a:srgbClr val="002060"/>
                </a:solidFill>
              </a:rPr>
              <a:t>Hold </a:t>
            </a:r>
            <a:r>
              <a:rPr lang="en-US" sz="2000" dirty="0">
                <a:solidFill>
                  <a:srgbClr val="002060"/>
                </a:solidFill>
              </a:rPr>
              <a:t>roundtable meetings </a:t>
            </a:r>
            <a:r>
              <a:rPr lang="en-US" sz="2000" dirty="0" smtClean="0">
                <a:solidFill>
                  <a:srgbClr val="002060"/>
                </a:solidFill>
              </a:rPr>
              <a:t>across the state (in very large to small districts) to </a:t>
            </a:r>
            <a:r>
              <a:rPr lang="en-US" sz="2000" dirty="0">
                <a:solidFill>
                  <a:srgbClr val="002060"/>
                </a:solidFill>
              </a:rPr>
              <a:t>gather stakeholder input </a:t>
            </a:r>
            <a:endParaRPr lang="en-US" sz="2000" dirty="0" smtClean="0">
              <a:solidFill>
                <a:srgbClr val="002060"/>
              </a:solidFill>
            </a:endParaRPr>
          </a:p>
          <a:p>
            <a:pPr lvl="1"/>
            <a:r>
              <a:rPr lang="en-US" sz="2000" dirty="0">
                <a:solidFill>
                  <a:srgbClr val="002060"/>
                </a:solidFill>
              </a:rPr>
              <a:t>Update K-12 standards based on final input </a:t>
            </a:r>
          </a:p>
          <a:p>
            <a:pPr marL="0" indent="0">
              <a:buNone/>
            </a:pPr>
            <a:r>
              <a:rPr lang="en-US" sz="2400" b="1" dirty="0">
                <a:solidFill>
                  <a:srgbClr val="002060"/>
                </a:solidFill>
              </a:rPr>
              <a:t>November 2019</a:t>
            </a:r>
            <a:r>
              <a:rPr lang="en-US" sz="2400" dirty="0">
                <a:solidFill>
                  <a:srgbClr val="002060"/>
                </a:solidFill>
              </a:rPr>
              <a:t> </a:t>
            </a:r>
          </a:p>
          <a:p>
            <a:pPr lvl="1"/>
            <a:r>
              <a:rPr lang="en-US" sz="2000" dirty="0">
                <a:solidFill>
                  <a:srgbClr val="002060"/>
                </a:solidFill>
              </a:rPr>
              <a:t>FDOE to prepare final standards and report</a:t>
            </a:r>
          </a:p>
          <a:p>
            <a:pPr marL="0" indent="0">
              <a:buNone/>
            </a:pPr>
            <a:r>
              <a:rPr lang="en-US" sz="2400" b="1" dirty="0">
                <a:solidFill>
                  <a:srgbClr val="002060"/>
                </a:solidFill>
              </a:rPr>
              <a:t>December 2019</a:t>
            </a:r>
            <a:r>
              <a:rPr lang="en-US" sz="2400" dirty="0">
                <a:solidFill>
                  <a:srgbClr val="002060"/>
                </a:solidFill>
              </a:rPr>
              <a:t> </a:t>
            </a:r>
            <a:endParaRPr lang="en-US" sz="2000" dirty="0">
              <a:solidFill>
                <a:srgbClr val="002060"/>
              </a:solidFill>
            </a:endParaRPr>
          </a:p>
          <a:p>
            <a:pPr lvl="1"/>
            <a:r>
              <a:rPr lang="en-US" sz="2000" dirty="0">
                <a:solidFill>
                  <a:srgbClr val="002060"/>
                </a:solidFill>
              </a:rPr>
              <a:t>FDOE draft report to Commissioner </a:t>
            </a:r>
          </a:p>
          <a:p>
            <a:pPr marL="0" indent="0">
              <a:buNone/>
            </a:pPr>
            <a:r>
              <a:rPr lang="en-US" sz="2400" b="1" dirty="0">
                <a:solidFill>
                  <a:srgbClr val="002060"/>
                </a:solidFill>
              </a:rPr>
              <a:t>January 2020</a:t>
            </a:r>
            <a:r>
              <a:rPr lang="en-US" sz="2400" dirty="0">
                <a:solidFill>
                  <a:srgbClr val="002060"/>
                </a:solidFill>
              </a:rPr>
              <a:t> </a:t>
            </a:r>
            <a:endParaRPr lang="en-US" sz="2000" dirty="0">
              <a:solidFill>
                <a:srgbClr val="002060"/>
              </a:solidFill>
            </a:endParaRPr>
          </a:p>
          <a:p>
            <a:pPr lvl="1"/>
            <a:r>
              <a:rPr lang="en-US" sz="2000" dirty="0">
                <a:solidFill>
                  <a:srgbClr val="002060"/>
                </a:solidFill>
              </a:rPr>
              <a:t>FDOE report to Governor for approval </a:t>
            </a:r>
          </a:p>
          <a:p>
            <a:pPr marL="0" indent="0">
              <a:buNone/>
            </a:pPr>
            <a:r>
              <a:rPr lang="en-US" sz="2400" b="1" dirty="0">
                <a:solidFill>
                  <a:srgbClr val="002060"/>
                </a:solidFill>
              </a:rPr>
              <a:t>February – March 2020</a:t>
            </a:r>
            <a:r>
              <a:rPr lang="en-US" sz="2400" dirty="0">
                <a:solidFill>
                  <a:srgbClr val="002060"/>
                </a:solidFill>
              </a:rPr>
              <a:t> </a:t>
            </a:r>
            <a:endParaRPr lang="en-US" sz="2000" dirty="0">
              <a:solidFill>
                <a:srgbClr val="002060"/>
              </a:solidFill>
            </a:endParaRPr>
          </a:p>
          <a:p>
            <a:pPr lvl="1"/>
            <a:r>
              <a:rPr lang="en-US" sz="2000" dirty="0">
                <a:solidFill>
                  <a:srgbClr val="002060"/>
                </a:solidFill>
              </a:rPr>
              <a:t>Florida State Board of Education approves </a:t>
            </a:r>
          </a:p>
          <a:p>
            <a:pPr lvl="1"/>
            <a:endParaRPr lang="en-US" dirty="0">
              <a:solidFill>
                <a:srgbClr val="002060"/>
              </a:solidFill>
            </a:endParaRPr>
          </a:p>
        </p:txBody>
      </p:sp>
    </p:spTree>
    <p:extLst>
      <p:ext uri="{BB962C8B-B14F-4D97-AF65-F5344CB8AC3E}">
        <p14:creationId xmlns:p14="http://schemas.microsoft.com/office/powerpoint/2010/main" val="6710237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1FE602A-9B31-480F-AB27-473E982C9EF1}"/>
              </a:ext>
            </a:extLst>
          </p:cNvPr>
          <p:cNvSpPr>
            <a:spLocks noGrp="1"/>
          </p:cNvSpPr>
          <p:nvPr>
            <p:ph type="subTitle" idx="1"/>
          </p:nvPr>
        </p:nvSpPr>
        <p:spPr>
          <a:xfrm>
            <a:off x="1195932" y="2063172"/>
            <a:ext cx="6752132" cy="1413609"/>
          </a:xfrm>
        </p:spPr>
        <p:txBody>
          <a:bodyPr>
            <a:normAutofit/>
          </a:bodyPr>
          <a:lstStyle/>
          <a:p>
            <a:r>
              <a:rPr lang="en-US" sz="3000" b="1" dirty="0">
                <a:solidFill>
                  <a:srgbClr val="002060"/>
                </a:solidFill>
                <a:latin typeface="Arial" panose="020B0604020202020204" pitchFamily="34" charset="0"/>
                <a:cs typeface="Arial" panose="020B0604020202020204" pitchFamily="34" charset="0"/>
              </a:rPr>
              <a:t>Florida Department of Education </a:t>
            </a:r>
          </a:p>
          <a:p>
            <a:r>
              <a:rPr lang="en-US" b="1" dirty="0">
                <a:solidFill>
                  <a:srgbClr val="002060"/>
                </a:solidFill>
                <a:latin typeface="Arial" panose="020B0604020202020204" pitchFamily="34" charset="0"/>
                <a:cs typeface="Arial" panose="020B0604020202020204" pitchFamily="34" charset="0"/>
              </a:rPr>
              <a:t>State Standard Public Review Data Analysis</a:t>
            </a:r>
            <a:r>
              <a:rPr lang="en-US" dirty="0">
                <a:solidFill>
                  <a:srgbClr val="002060"/>
                </a:solidFill>
                <a:latin typeface="Arial" panose="020B0604020202020204" pitchFamily="34" charset="0"/>
                <a:cs typeface="Arial" panose="020B0604020202020204" pitchFamily="34" charset="0"/>
              </a:rPr>
              <a:t> </a:t>
            </a:r>
          </a:p>
          <a:p>
            <a:r>
              <a:rPr lang="en-US" sz="1500" dirty="0">
                <a:solidFill>
                  <a:srgbClr val="002060"/>
                </a:solidFill>
                <a:latin typeface="Arial" panose="020B0604020202020204" pitchFamily="34" charset="0"/>
                <a:cs typeface="Arial" panose="020B0604020202020204" pitchFamily="34" charset="0"/>
              </a:rPr>
              <a:t>Updated 9-3-2019</a:t>
            </a:r>
          </a:p>
        </p:txBody>
      </p:sp>
      <p:pic>
        <p:nvPicPr>
          <p:cNvPr id="5" name="Picture 4">
            <a:extLst>
              <a:ext uri="{FF2B5EF4-FFF2-40B4-BE49-F238E27FC236}">
                <a16:creationId xmlns="" xmlns:a16="http://schemas.microsoft.com/office/drawing/2014/main" id="{19B067AC-CEE5-4652-9DF3-538714BC9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104" y="3648231"/>
            <a:ext cx="6801787" cy="1295741"/>
          </a:xfrm>
          <a:prstGeom prst="rect">
            <a:avLst/>
          </a:prstGeom>
        </p:spPr>
      </p:pic>
    </p:spTree>
    <p:extLst>
      <p:ext uri="{BB962C8B-B14F-4D97-AF65-F5344CB8AC3E}">
        <p14:creationId xmlns:p14="http://schemas.microsoft.com/office/powerpoint/2010/main" val="31561619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89F9E4-8484-4F81-A8F8-DA72D138AC50}"/>
              </a:ext>
            </a:extLst>
          </p:cNvPr>
          <p:cNvSpPr>
            <a:spLocks noGrp="1"/>
          </p:cNvSpPr>
          <p:nvPr>
            <p:ph type="title"/>
          </p:nvPr>
        </p:nvSpPr>
        <p:spPr/>
        <p:txBody>
          <a:bodyPr/>
          <a:lstStyle/>
          <a:p>
            <a:r>
              <a:rPr lang="en-US" dirty="0">
                <a:solidFill>
                  <a:srgbClr val="002060"/>
                </a:solidFill>
                <a:latin typeface="Arial" panose="020B0604020202020204" pitchFamily="34" charset="0"/>
                <a:cs typeface="Arial" panose="020B0604020202020204" pitchFamily="34" charset="0"/>
              </a:rPr>
              <a:t>By the numbers…</a:t>
            </a:r>
          </a:p>
        </p:txBody>
      </p:sp>
      <p:sp>
        <p:nvSpPr>
          <p:cNvPr id="3" name="Content Placeholder 2">
            <a:extLst>
              <a:ext uri="{FF2B5EF4-FFF2-40B4-BE49-F238E27FC236}">
                <a16:creationId xmlns="" xmlns:a16="http://schemas.microsoft.com/office/drawing/2014/main" id="{F79622EA-2EDE-4C15-BC2F-642A47E9A850}"/>
              </a:ext>
            </a:extLst>
          </p:cNvPr>
          <p:cNvSpPr>
            <a:spLocks noGrp="1"/>
          </p:cNvSpPr>
          <p:nvPr>
            <p:ph idx="1"/>
          </p:nvPr>
        </p:nvSpPr>
        <p:spPr/>
        <p:txBody>
          <a:bodyPr>
            <a:normAutofit fontScale="92500"/>
          </a:bodyPr>
          <a:lstStyle/>
          <a:p>
            <a:r>
              <a:rPr lang="en-US" sz="1950" dirty="0">
                <a:solidFill>
                  <a:srgbClr val="002060"/>
                </a:solidFill>
                <a:latin typeface="Arial" panose="020B0604020202020204" pitchFamily="34" charset="0"/>
                <a:cs typeface="Arial" panose="020B0604020202020204" pitchFamily="34" charset="0"/>
              </a:rPr>
              <a:t># of grade level/strand review forms started – 3,481</a:t>
            </a:r>
          </a:p>
          <a:p>
            <a:r>
              <a:rPr lang="en-US" sz="1950" dirty="0">
                <a:solidFill>
                  <a:srgbClr val="002060"/>
                </a:solidFill>
                <a:latin typeface="Arial" panose="020B0604020202020204" pitchFamily="34" charset="0"/>
                <a:cs typeface="Arial" panose="020B0604020202020204" pitchFamily="34" charset="0"/>
              </a:rPr>
              <a:t># of grade level/strand review forms submitted– 2,353</a:t>
            </a:r>
          </a:p>
          <a:p>
            <a:r>
              <a:rPr lang="en-US" sz="1950" dirty="0">
                <a:solidFill>
                  <a:srgbClr val="002060"/>
                </a:solidFill>
                <a:latin typeface="Arial" panose="020B0604020202020204" pitchFamily="34" charset="0"/>
                <a:cs typeface="Arial" panose="020B0604020202020204" pitchFamily="34" charset="0"/>
              </a:rPr>
              <a:t># of registered users that started a review – 2,036</a:t>
            </a:r>
          </a:p>
          <a:p>
            <a:r>
              <a:rPr lang="en-US" sz="1950" dirty="0">
                <a:solidFill>
                  <a:srgbClr val="002060"/>
                </a:solidFill>
                <a:latin typeface="Arial" panose="020B0604020202020204" pitchFamily="34" charset="0"/>
                <a:cs typeface="Arial" panose="020B0604020202020204" pitchFamily="34" charset="0"/>
              </a:rPr>
              <a:t># of users that submitted a review – 1,153</a:t>
            </a:r>
          </a:p>
          <a:p>
            <a:r>
              <a:rPr lang="en-US" sz="1950" dirty="0">
                <a:solidFill>
                  <a:srgbClr val="002060"/>
                </a:solidFill>
                <a:latin typeface="Arial" panose="020B0604020202020204" pitchFamily="34" charset="0"/>
                <a:cs typeface="Arial" panose="020B0604020202020204" pitchFamily="34" charset="0"/>
              </a:rPr>
              <a:t># of FL school districts/entities (Charters, Diocese, etc.) represented - 81</a:t>
            </a:r>
          </a:p>
          <a:p>
            <a:r>
              <a:rPr lang="en-US" sz="1950" dirty="0">
                <a:solidFill>
                  <a:srgbClr val="002060"/>
                </a:solidFill>
                <a:latin typeface="Arial" panose="020B0604020202020204" pitchFamily="34" charset="0"/>
                <a:cs typeface="Arial" panose="020B0604020202020204" pitchFamily="34" charset="0"/>
              </a:rPr>
              <a:t># of standards reviewed by public</a:t>
            </a:r>
          </a:p>
          <a:p>
            <a:pPr lvl="1"/>
            <a:r>
              <a:rPr lang="en-US" sz="1950" dirty="0">
                <a:solidFill>
                  <a:srgbClr val="002060"/>
                </a:solidFill>
                <a:latin typeface="Arial" panose="020B0604020202020204" pitchFamily="34" charset="0"/>
                <a:cs typeface="Arial" panose="020B0604020202020204" pitchFamily="34" charset="0"/>
              </a:rPr>
              <a:t>79,075 Submitted</a:t>
            </a:r>
          </a:p>
          <a:p>
            <a:pPr lvl="1"/>
            <a:r>
              <a:rPr lang="en-US" sz="1950" dirty="0">
                <a:solidFill>
                  <a:srgbClr val="002060"/>
                </a:solidFill>
                <a:latin typeface="Arial" panose="020B0604020202020204" pitchFamily="34" charset="0"/>
                <a:cs typeface="Arial" panose="020B0604020202020204" pitchFamily="34" charset="0"/>
              </a:rPr>
              <a:t>74,268 User</a:t>
            </a:r>
          </a:p>
          <a:p>
            <a:pPr lvl="1"/>
            <a:r>
              <a:rPr lang="en-US" sz="1950" dirty="0">
                <a:solidFill>
                  <a:srgbClr val="002060"/>
                </a:solidFill>
                <a:latin typeface="Arial" panose="020B0604020202020204" pitchFamily="34" charset="0"/>
                <a:cs typeface="Arial" panose="020B0604020202020204" pitchFamily="34" charset="0"/>
              </a:rPr>
              <a:t>4,807 System</a:t>
            </a:r>
          </a:p>
          <a:p>
            <a:r>
              <a:rPr lang="en-US" sz="1950" dirty="0">
                <a:solidFill>
                  <a:srgbClr val="002060"/>
                </a:solidFill>
                <a:latin typeface="Arial" panose="020B0604020202020204" pitchFamily="34" charset="0"/>
                <a:cs typeface="Arial" panose="020B0604020202020204" pitchFamily="34" charset="0"/>
              </a:rPr>
              <a:t># of pending reviews – 18,921</a:t>
            </a:r>
          </a:p>
          <a:p>
            <a:r>
              <a:rPr lang="en-US" sz="1950" dirty="0">
                <a:solidFill>
                  <a:srgbClr val="002060"/>
                </a:solidFill>
                <a:latin typeface="Arial" panose="020B0604020202020204" pitchFamily="34" charset="0"/>
                <a:cs typeface="Arial" panose="020B0604020202020204" pitchFamily="34" charset="0"/>
              </a:rPr>
              <a:t># of math reviews submitted – 28,647</a:t>
            </a:r>
          </a:p>
          <a:p>
            <a:r>
              <a:rPr lang="en-US" sz="1950" dirty="0">
                <a:solidFill>
                  <a:srgbClr val="002060"/>
                </a:solidFill>
                <a:latin typeface="Arial" panose="020B0604020202020204" pitchFamily="34" charset="0"/>
                <a:cs typeface="Arial" panose="020B0604020202020204" pitchFamily="34" charset="0"/>
              </a:rPr>
              <a:t># of ELA reviews submitted – 50,428</a:t>
            </a:r>
          </a:p>
          <a:p>
            <a:endParaRPr lang="en-US" dirty="0">
              <a:solidFill>
                <a:srgbClr val="002060"/>
              </a:solidFill>
            </a:endParaRPr>
          </a:p>
        </p:txBody>
      </p:sp>
      <p:pic>
        <p:nvPicPr>
          <p:cNvPr id="4" name="Picture 3">
            <a:extLst>
              <a:ext uri="{FF2B5EF4-FFF2-40B4-BE49-F238E27FC236}">
                <a16:creationId xmlns="" xmlns:a16="http://schemas.microsoft.com/office/drawing/2014/main" id="{AC4D7CA4-24A8-4FE5-87DC-E55C42232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000" y="860156"/>
            <a:ext cx="1782000" cy="339471"/>
          </a:xfrm>
          <a:prstGeom prst="rect">
            <a:avLst/>
          </a:prstGeom>
        </p:spPr>
      </p:pic>
    </p:spTree>
    <p:extLst>
      <p:ext uri="{BB962C8B-B14F-4D97-AF65-F5344CB8AC3E}">
        <p14:creationId xmlns:p14="http://schemas.microsoft.com/office/powerpoint/2010/main" val="2660345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5157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9050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030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8650" y="887883"/>
            <a:ext cx="7886700" cy="793750"/>
          </a:xfrm>
        </p:spPr>
        <p:txBody>
          <a:bodyPr/>
          <a:lstStyle/>
          <a:p>
            <a:r>
              <a:rPr altLang="en-US" dirty="0"/>
              <a:t>New ESSA Accountability Provisions</a:t>
            </a:r>
          </a:p>
        </p:txBody>
      </p:sp>
      <p:sp>
        <p:nvSpPr>
          <p:cNvPr id="23555" name="Content Placeholder 2"/>
          <p:cNvSpPr>
            <a:spLocks noGrp="1"/>
          </p:cNvSpPr>
          <p:nvPr>
            <p:ph idx="1"/>
          </p:nvPr>
        </p:nvSpPr>
        <p:spPr>
          <a:xfrm>
            <a:off x="628650" y="2160396"/>
            <a:ext cx="7886700" cy="3935604"/>
          </a:xfrm>
        </p:spPr>
        <p:txBody>
          <a:bodyPr>
            <a:normAutofit/>
          </a:bodyPr>
          <a:lstStyle/>
          <a:p>
            <a:r>
              <a:rPr lang="en-US" altLang="en-US" dirty="0"/>
              <a:t>Additional focus on reporting of student subgroup performance</a:t>
            </a:r>
          </a:p>
          <a:p>
            <a:r>
              <a:rPr lang="en-US" altLang="en-US" dirty="0"/>
              <a:t>Adjustment for schools that test less than 95%</a:t>
            </a:r>
          </a:p>
          <a:p>
            <a:r>
              <a:rPr lang="en-US" altLang="en-US" dirty="0"/>
              <a:t>Inclusion of English Language Learner (ELL) proficiency progress as a separate accountability indicator, as required by US Department of Education</a:t>
            </a:r>
          </a:p>
          <a:p>
            <a:pPr lvl="2"/>
            <a:endParaRPr lang="en-US" altLang="en-US" dirty="0"/>
          </a:p>
        </p:txBody>
      </p:sp>
    </p:spTree>
    <p:extLst>
      <p:ext uri="{BB962C8B-B14F-4D97-AF65-F5344CB8AC3E}">
        <p14:creationId xmlns:p14="http://schemas.microsoft.com/office/powerpoint/2010/main" val="8238161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94288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3485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9142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25265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47712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8650" y="504824"/>
            <a:ext cx="7886700" cy="793750"/>
          </a:xfrm>
        </p:spPr>
        <p:txBody>
          <a:bodyPr/>
          <a:lstStyle/>
          <a:p>
            <a:r>
              <a:rPr altLang="en-US" b="1" dirty="0" smtClean="0">
                <a:solidFill>
                  <a:srgbClr val="002060"/>
                </a:solidFill>
                <a:latin typeface="+mn-lt"/>
              </a:rPr>
              <a:t>Takeaways</a:t>
            </a:r>
          </a:p>
        </p:txBody>
      </p:sp>
      <p:sp>
        <p:nvSpPr>
          <p:cNvPr id="28675" name="Content Placeholder 2"/>
          <p:cNvSpPr>
            <a:spLocks noGrp="1"/>
          </p:cNvSpPr>
          <p:nvPr>
            <p:ph idx="1"/>
          </p:nvPr>
        </p:nvSpPr>
        <p:spPr>
          <a:xfrm>
            <a:off x="628650" y="1298574"/>
            <a:ext cx="7195836" cy="4905456"/>
          </a:xfrm>
        </p:spPr>
        <p:txBody>
          <a:bodyPr>
            <a:normAutofit lnSpcReduction="10000"/>
          </a:bodyPr>
          <a:lstStyle/>
          <a:p>
            <a:r>
              <a:rPr lang="en-US" altLang="en-US" sz="2400" dirty="0" smtClean="0">
                <a:solidFill>
                  <a:srgbClr val="002060"/>
                </a:solidFill>
              </a:rPr>
              <a:t>Standards review will be conducted during 2019, with recommendations due to Governor DeSantis January 1, 2020</a:t>
            </a:r>
          </a:p>
          <a:p>
            <a:r>
              <a:rPr lang="en-US" altLang="en-US" sz="2400" dirty="0" smtClean="0">
                <a:solidFill>
                  <a:srgbClr val="002060"/>
                </a:solidFill>
              </a:rPr>
              <a:t>No changes to statewide assessments or school grades calculation in 2018-2019 and 2019-2020 related to the executive order</a:t>
            </a:r>
          </a:p>
          <a:p>
            <a:r>
              <a:rPr lang="en-US" altLang="en-US" sz="2400" dirty="0" smtClean="0">
                <a:solidFill>
                  <a:srgbClr val="002060"/>
                </a:solidFill>
              </a:rPr>
              <a:t>Extensive public input opportunities will be available, before the recommendations are submitted and again through State Board of Education rulemaking process</a:t>
            </a:r>
          </a:p>
          <a:p>
            <a:r>
              <a:rPr lang="en-US" altLang="en-US" sz="2400" dirty="0" smtClean="0">
                <a:solidFill>
                  <a:srgbClr val="002060"/>
                </a:solidFill>
              </a:rPr>
              <a:t>Instructional materials adoption timeline has been revised</a:t>
            </a:r>
          </a:p>
          <a:p>
            <a:r>
              <a:rPr lang="en-US" altLang="en-US" sz="2400" dirty="0" smtClean="0">
                <a:solidFill>
                  <a:srgbClr val="002060"/>
                </a:solidFill>
              </a:rPr>
              <a:t>Additional details and updates will be provided throughout the review process; visit </a:t>
            </a:r>
            <a:r>
              <a:rPr lang="en-US" altLang="en-US" sz="2400" dirty="0" smtClean="0">
                <a:hlinkClick r:id="rId3"/>
              </a:rPr>
              <a:t>www.fldoe.org/standardsreview</a:t>
            </a:r>
            <a:endParaRPr lang="en-US" altLang="en-US" sz="2400" dirty="0" smtClean="0"/>
          </a:p>
          <a:p>
            <a:endParaRPr lang="en-US" altLang="en-US" sz="2400" dirty="0" smtClean="0"/>
          </a:p>
        </p:txBody>
      </p:sp>
    </p:spTree>
    <p:extLst>
      <p:ext uri="{BB962C8B-B14F-4D97-AF65-F5344CB8AC3E}">
        <p14:creationId xmlns:p14="http://schemas.microsoft.com/office/powerpoint/2010/main" val="3292681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Additional Information</a:t>
            </a:r>
          </a:p>
        </p:txBody>
      </p:sp>
      <p:sp>
        <p:nvSpPr>
          <p:cNvPr id="3" name="Text Placeholder 2"/>
          <p:cNvSpPr>
            <a:spLocks noGrp="1"/>
          </p:cNvSpPr>
          <p:nvPr>
            <p:ph type="body" idx="1"/>
          </p:nvPr>
        </p:nvSpPr>
        <p:spPr/>
        <p:txBody>
          <a:bodyPr/>
          <a:lstStyle/>
          <a:p>
            <a:r>
              <a:rPr lang="en-US" dirty="0" smtClean="0"/>
              <a:t>Current Status of EGMA</a:t>
            </a:r>
            <a:endParaRPr lang="en-US" dirty="0"/>
          </a:p>
        </p:txBody>
      </p:sp>
    </p:spTree>
    <p:extLst>
      <p:ext uri="{BB962C8B-B14F-4D97-AF65-F5344CB8AC3E}">
        <p14:creationId xmlns:p14="http://schemas.microsoft.com/office/powerpoint/2010/main" val="22553972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1_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3.xml><?xml version="1.0" encoding="utf-8"?>
<a:theme xmlns:a="http://schemas.openxmlformats.org/drawingml/2006/main" name="2_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9CDFA1-7EA9-47A5-83AD-A47A49F85620}">
  <ds:schemaRefs>
    <ds:schemaRef ds:uri="http://schemas.microsoft.com/sharepoint/v3/contenttype/forms"/>
  </ds:schemaRefs>
</ds:datastoreItem>
</file>

<file path=customXml/itemProps2.xml><?xml version="1.0" encoding="utf-8"?>
<ds:datastoreItem xmlns:ds="http://schemas.openxmlformats.org/officeDocument/2006/customXml" ds:itemID="{A951FD67-3157-41CD-8561-1C6AA2BE4532}">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0/xmlns/"/>
    <ds:schemaRef ds:uri="http://www.w3.org/2001/XMLSchema"/>
    <ds:schemaRef ds:uri="1c375291-bfca-42fa-8c4a-5ccc0a7430f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D84BF98-7F06-4D1F-9C30-AF44788798BF}">
  <ds:schemaRefs>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c375291-bfca-42fa-8c4a-5ccc0a7430f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17052</TotalTime>
  <Words>4919</Words>
  <Application>Microsoft Office PowerPoint</Application>
  <PresentationFormat>On-screen Show (4:3)</PresentationFormat>
  <Paragraphs>827</Paragraphs>
  <Slides>97</Slides>
  <Notes>62</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97</vt:i4>
      </vt:variant>
    </vt:vector>
  </HeadingPairs>
  <TitlesOfParts>
    <vt:vector size="110" baseType="lpstr">
      <vt:lpstr>MS PGothic</vt:lpstr>
      <vt:lpstr>Aharoni</vt:lpstr>
      <vt:lpstr>Arial</vt:lpstr>
      <vt:lpstr>Baskerville Old Face</vt:lpstr>
      <vt:lpstr>Calibri</vt:lpstr>
      <vt:lpstr>Symbol</vt:lpstr>
      <vt:lpstr>Times New Roman</vt:lpstr>
      <vt:lpstr>Trebuchet MS</vt:lpstr>
      <vt:lpstr>Wingdings</vt:lpstr>
      <vt:lpstr>FDOE_PPT_template_Standard</vt:lpstr>
      <vt:lpstr>1_FDOE_PPT_template_Standard</vt:lpstr>
      <vt:lpstr>2_FDOE_PPT_template_Standard</vt:lpstr>
      <vt:lpstr>Image</vt:lpstr>
      <vt:lpstr>Department of Education Updates</vt:lpstr>
      <vt:lpstr>“Setting the Stage”</vt:lpstr>
      <vt:lpstr>Title Applications Tentative Timeline for 2020-21</vt:lpstr>
      <vt:lpstr>Questions to ask</vt:lpstr>
      <vt:lpstr>Other Hot Topics</vt:lpstr>
      <vt:lpstr>Every Student Succeeds Act - ESSA</vt:lpstr>
      <vt:lpstr>ESSA Background</vt:lpstr>
      <vt:lpstr>Florida's ESSA State Plan</vt:lpstr>
      <vt:lpstr>New ESSA Accountability Provisions</vt:lpstr>
      <vt:lpstr>95% Requirement</vt:lpstr>
      <vt:lpstr>ELP Progress Component Calculation</vt:lpstr>
      <vt:lpstr>Federal Index</vt:lpstr>
      <vt:lpstr>Federal Index Calculation</vt:lpstr>
      <vt:lpstr>Federal Index Possibility of 12 Components</vt:lpstr>
      <vt:lpstr>Examples for Calculating the Federal Index</vt:lpstr>
      <vt:lpstr>List of Schools Identified Under ESSA  for Additional Support</vt:lpstr>
      <vt:lpstr>CS&amp;I and TS&amp;I Criteria</vt:lpstr>
      <vt:lpstr>ESSA Requirements and Timeline for   School Improvement Plans </vt:lpstr>
      <vt:lpstr>Schoolwide Improvement Plan Resources</vt:lpstr>
      <vt:lpstr>Tiered Support for CS&amp;I and TS&amp;I </vt:lpstr>
      <vt:lpstr>PowerPoint Presentation</vt:lpstr>
      <vt:lpstr>State, District, and School Report Cards</vt:lpstr>
      <vt:lpstr>PowerPoint Presentation</vt:lpstr>
      <vt:lpstr>School Report Card</vt:lpstr>
      <vt:lpstr>Support and School Grade Breakdowns</vt:lpstr>
      <vt:lpstr>Components of School Grade by Subgroup</vt:lpstr>
      <vt:lpstr>Additional Report Card Sections</vt:lpstr>
      <vt:lpstr>English Language Learners – ELA Progress</vt:lpstr>
      <vt:lpstr>Statewide View of 2018-19 ESSA Data – CS&amp;I</vt:lpstr>
      <vt:lpstr>PowerPoint Presentation</vt:lpstr>
      <vt:lpstr>Summary of the 2018-19 ESSA Data</vt:lpstr>
      <vt:lpstr>1,772 schools with ESSA identified subgroups</vt:lpstr>
      <vt:lpstr>            Of the 1,772 Schools Identified for TS&amp;I - Which Subgroup Missed the Target of 41%</vt:lpstr>
      <vt:lpstr>PowerPoint Presentation</vt:lpstr>
      <vt:lpstr>Statewide View of 2018-19 ESSA Data – TS&amp;I</vt:lpstr>
      <vt:lpstr>PowerPoint Presentation</vt:lpstr>
      <vt:lpstr>Support for School Improvement</vt:lpstr>
      <vt:lpstr>PowerPoint Presentation</vt:lpstr>
      <vt:lpstr>PowerPoint Presentation</vt:lpstr>
      <vt:lpstr>Tiered Support for Schools Not in SI</vt:lpstr>
      <vt:lpstr>PowerPoint Presentation</vt:lpstr>
      <vt:lpstr>Universal Supports (Tier 1, TS&amp;I)</vt:lpstr>
      <vt:lpstr>Supplemental Supports (Tier 2, TS&amp;I)</vt:lpstr>
      <vt:lpstr>Intensive Supports (Tier 3, CS&amp;I)</vt:lpstr>
      <vt:lpstr>Understanding VAM</vt:lpstr>
      <vt:lpstr>VAM Models</vt:lpstr>
      <vt:lpstr>Covariates</vt:lpstr>
      <vt:lpstr>Value-Added Results and Scores</vt:lpstr>
      <vt:lpstr>Value-Added Performance-Level Standards</vt:lpstr>
      <vt:lpstr>2017-18 District Final Evaluation Rating Compared  to VAM Score Classification</vt:lpstr>
      <vt:lpstr>2017-18 Teacher Ratings Compared to Student Achievement</vt:lpstr>
      <vt:lpstr>VAM Review, Results, and Process</vt:lpstr>
      <vt:lpstr>VAM Review</vt:lpstr>
      <vt:lpstr>PowerPoint Presentation</vt:lpstr>
      <vt:lpstr>PowerPoint Presentation</vt:lpstr>
      <vt:lpstr>VAM Review</vt:lpstr>
      <vt:lpstr>Final VAM Classification</vt:lpstr>
      <vt:lpstr>VAM Review for School Improvement</vt:lpstr>
      <vt:lpstr>2019-20 NEW UniSIG Teacher Supplemental Allocation</vt:lpstr>
      <vt:lpstr>Final VAM Classification</vt:lpstr>
      <vt:lpstr>Research versus Evidence-based Interventions/Strategies</vt:lpstr>
      <vt:lpstr>ESSA Requires Evidence-based Interventions/Strategies</vt:lpstr>
      <vt:lpstr>Strengthen ESEA Investments </vt:lpstr>
      <vt:lpstr>Questions to ask:</vt:lpstr>
      <vt:lpstr>Evaluating and Selecting Evidence</vt:lpstr>
      <vt:lpstr>Determining Capacity</vt:lpstr>
      <vt:lpstr>Return on Investment</vt:lpstr>
      <vt:lpstr>Determine if it is Working </vt:lpstr>
      <vt:lpstr>Examples of Resources </vt:lpstr>
      <vt:lpstr>How do districts collaborate?</vt:lpstr>
      <vt:lpstr>Resources- Evidence and Research Clearinghouses </vt:lpstr>
      <vt:lpstr>Executive Order 19-31</vt:lpstr>
      <vt:lpstr>Charting a Course for Florida to be #1 in the nation in Workforce Education by 2030</vt:lpstr>
      <vt:lpstr>Florida’s population is growing</vt:lpstr>
      <vt:lpstr>Florida’s job market is growing, but…</vt:lpstr>
      <vt:lpstr>Florida Ranks #20 Among States in Educational Attainment Beyond High School – 2019</vt:lpstr>
      <vt:lpstr>Degree Attainment by County (at least AA) – 2019 </vt:lpstr>
      <vt:lpstr>Attainment Progress – 2019 </vt:lpstr>
      <vt:lpstr>Florida’s Career and Technical Education (CTE) Career Clusters</vt:lpstr>
      <vt:lpstr>Workforce Education System – Pathway to a Career</vt:lpstr>
      <vt:lpstr>Executive Order 19-32</vt:lpstr>
      <vt:lpstr>Executive Order 19-32 DOE Tasks</vt:lpstr>
      <vt:lpstr>PowerPoint Presentation</vt:lpstr>
      <vt:lpstr>PowerPoint Presentation</vt:lpstr>
      <vt:lpstr>PowerPoint Presentation</vt:lpstr>
      <vt:lpstr>By the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Takeaways</vt:lpstr>
      <vt:lpstr>Additional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Ramsey, Melissa</cp:lastModifiedBy>
  <cp:revision>440</cp:revision>
  <cp:lastPrinted>2019-03-29T14:34:23Z</cp:lastPrinted>
  <dcterms:created xsi:type="dcterms:W3CDTF">2015-06-03T15:39:07Z</dcterms:created>
  <dcterms:modified xsi:type="dcterms:W3CDTF">2019-09-10T10:56:19Z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