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lizabeth.Hogan@keysschools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Interweaving Family Partnerships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Family Engagement </a:t>
            </a:r>
          </a:p>
          <a:p>
            <a:pPr algn="ctr"/>
            <a:r>
              <a:rPr lang="en-US" dirty="0" smtClean="0"/>
              <a:t>Professional Development </a:t>
            </a:r>
          </a:p>
          <a:p>
            <a:pPr algn="ctr"/>
            <a:r>
              <a:rPr lang="en-US" dirty="0" smtClean="0"/>
              <a:t>2019-2020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3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32000">
              <a:schemeClr val="accent4">
                <a:lumMod val="40000"/>
                <a:lumOff val="60000"/>
              </a:schemeClr>
            </a:gs>
            <a:gs pos="54000">
              <a:schemeClr val="accent2">
                <a:lumMod val="40000"/>
                <a:lumOff val="60000"/>
              </a:schemeClr>
            </a:gs>
            <a:gs pos="87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357" y="48517"/>
            <a:ext cx="10926150" cy="1499616"/>
          </a:xfrm>
        </p:spPr>
        <p:txBody>
          <a:bodyPr>
            <a:normAutofit/>
          </a:bodyPr>
          <a:lstStyle/>
          <a:p>
            <a:r>
              <a:rPr lang="en-US" sz="4800" cap="none" dirty="0" smtClean="0"/>
              <a:t>What does Interweaving </a:t>
            </a:r>
            <a:r>
              <a:rPr lang="en-US" sz="4800" cap="none" dirty="0"/>
              <a:t>F</a:t>
            </a:r>
            <a:r>
              <a:rPr lang="en-US" sz="4800" cap="none" dirty="0" smtClean="0"/>
              <a:t>amily </a:t>
            </a:r>
            <a:r>
              <a:rPr lang="en-US" sz="4800" cap="none" dirty="0"/>
              <a:t>P</a:t>
            </a:r>
            <a:r>
              <a:rPr lang="en-US" sz="4800" cap="none" dirty="0" smtClean="0"/>
              <a:t>artnerships mean?</a:t>
            </a:r>
            <a:endParaRPr lang="en-US" sz="4800" cap="non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603" y="4228257"/>
            <a:ext cx="1971675" cy="2314575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607" y="1512207"/>
            <a:ext cx="1866900" cy="245745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057" y="1826532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07" y="4228257"/>
            <a:ext cx="2619375" cy="17430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4069" y="1735267"/>
            <a:ext cx="619552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Layering Family Engagement </a:t>
            </a:r>
          </a:p>
          <a:p>
            <a:endParaRPr lang="en-US" sz="2400" dirty="0"/>
          </a:p>
          <a:p>
            <a:r>
              <a:rPr lang="en-US" sz="2400" dirty="0" smtClean="0"/>
              <a:t>Adding opportunities for teachers and parents to engage</a:t>
            </a:r>
          </a:p>
          <a:p>
            <a:endParaRPr lang="en-US" sz="2400" dirty="0"/>
          </a:p>
          <a:p>
            <a:r>
              <a:rPr lang="en-US" sz="2400" dirty="0" smtClean="0"/>
              <a:t>Offering engagement opportunities everyday and not just at events </a:t>
            </a:r>
          </a:p>
          <a:p>
            <a:endParaRPr lang="en-US" sz="2400" dirty="0" smtClean="0"/>
          </a:p>
          <a:p>
            <a:r>
              <a:rPr lang="en-US" sz="2400" dirty="0" smtClean="0"/>
              <a:t>Including parent and families in decision making </a:t>
            </a:r>
          </a:p>
          <a:p>
            <a:endParaRPr lang="en-US" sz="2400" dirty="0"/>
          </a:p>
          <a:p>
            <a:r>
              <a:rPr lang="en-US" sz="2400" dirty="0" smtClean="0"/>
              <a:t>Offering opportunities for feedback 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2000">
              <a:schemeClr val="accent4">
                <a:lumMod val="60000"/>
                <a:lumOff val="40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035" y="203132"/>
            <a:ext cx="10464281" cy="1499616"/>
          </a:xfrm>
        </p:spPr>
        <p:txBody>
          <a:bodyPr>
            <a:noAutofit/>
          </a:bodyPr>
          <a:lstStyle/>
          <a:p>
            <a:r>
              <a:rPr lang="en-US" sz="7200" dirty="0" smtClean="0"/>
              <a:t>Involvement vs. Engagement </a:t>
            </a:r>
            <a:endParaRPr lang="en-US" sz="7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687164" y="1518462"/>
            <a:ext cx="4754880" cy="822960"/>
          </a:xfrm>
        </p:spPr>
        <p:txBody>
          <a:bodyPr/>
          <a:lstStyle/>
          <a:p>
            <a:r>
              <a:rPr lang="en-US" sz="4400" dirty="0" smtClean="0"/>
              <a:t>Involvement</a:t>
            </a:r>
            <a:r>
              <a:rPr lang="en-US" sz="4000" dirty="0" smtClean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791296" y="2340860"/>
            <a:ext cx="4754880" cy="3341572"/>
          </a:xfr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 To enfold or envelope</a:t>
            </a:r>
          </a:p>
          <a:p>
            <a:pPr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 Implies doing</a:t>
            </a:r>
          </a:p>
          <a:p>
            <a:pPr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 To serve families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 P</a:t>
            </a:r>
            <a:r>
              <a:rPr lang="en-US" dirty="0" smtClean="0"/>
              <a:t>articipant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546176" y="1506704"/>
            <a:ext cx="4754880" cy="8229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Engagement </a:t>
            </a:r>
            <a:endParaRPr lang="en-US" sz="44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698446" y="2329664"/>
            <a:ext cx="4754880" cy="2705224"/>
          </a:xfr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 To come together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 Implies doing with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 To gain partners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Actively involved </a:t>
            </a: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1655" y="4585142"/>
            <a:ext cx="10842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 </a:t>
            </a:r>
            <a:r>
              <a:rPr lang="en-US" sz="2800" b="1" dirty="0"/>
              <a:t>difference is</a:t>
            </a:r>
            <a:r>
              <a:rPr lang="en-US" sz="2800" dirty="0"/>
              <a:t> </a:t>
            </a:r>
            <a:r>
              <a:rPr lang="en-US" sz="2800" dirty="0" smtClean="0"/>
              <a:t>that</a:t>
            </a:r>
            <a:r>
              <a:rPr lang="en-US" sz="2800" dirty="0"/>
              <a:t> </a:t>
            </a:r>
            <a:r>
              <a:rPr lang="en-US" sz="2800" b="1" dirty="0"/>
              <a:t>family engagement</a:t>
            </a:r>
            <a:r>
              <a:rPr lang="en-US" sz="2800" dirty="0"/>
              <a:t> </a:t>
            </a:r>
            <a:r>
              <a:rPr lang="en-US" sz="2800" dirty="0" smtClean="0"/>
              <a:t>interactions </a:t>
            </a:r>
            <a:r>
              <a:rPr lang="en-US" sz="2800" dirty="0"/>
              <a:t>occur in the context of an ongoing and collaborative relationship. Meaningful relationships get us closer to effectively partnering with </a:t>
            </a:r>
            <a:r>
              <a:rPr lang="en-US" sz="2800" b="1" dirty="0"/>
              <a:t>families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26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2000">
              <a:schemeClr val="accent4">
                <a:lumMod val="60000"/>
                <a:lumOff val="40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900" y="482578"/>
            <a:ext cx="9720072" cy="1499616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Parental Engagement Layers </a:t>
            </a:r>
            <a:endParaRPr lang="en-US" sz="6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236174"/>
              </p:ext>
            </p:extLst>
          </p:nvPr>
        </p:nvGraphicFramePr>
        <p:xfrm>
          <a:off x="1334277" y="2062064"/>
          <a:ext cx="9358606" cy="4152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8868">
                  <a:extLst>
                    <a:ext uri="{9D8B030D-6E8A-4147-A177-3AD203B41FA5}">
                      <a16:colId xmlns:a16="http://schemas.microsoft.com/office/drawing/2014/main" val="3825076691"/>
                    </a:ext>
                  </a:extLst>
                </a:gridCol>
                <a:gridCol w="3119869">
                  <a:extLst>
                    <a:ext uri="{9D8B030D-6E8A-4147-A177-3AD203B41FA5}">
                      <a16:colId xmlns:a16="http://schemas.microsoft.com/office/drawing/2014/main" val="2077542735"/>
                    </a:ext>
                  </a:extLst>
                </a:gridCol>
                <a:gridCol w="3119869">
                  <a:extLst>
                    <a:ext uri="{9D8B030D-6E8A-4147-A177-3AD203B41FA5}">
                      <a16:colId xmlns:a16="http://schemas.microsoft.com/office/drawing/2014/main" val="204615301"/>
                    </a:ext>
                  </a:extLst>
                </a:gridCol>
              </a:tblGrid>
              <a:tr h="6878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Parental Engagement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Schools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Parents and Families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35265"/>
                  </a:ext>
                </a:extLst>
              </a:tr>
              <a:tr h="1135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Layer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1 </a:t>
                      </a:r>
                      <a:r>
                        <a:rPr lang="en-US" sz="1800" dirty="0">
                          <a:effectLst/>
                        </a:rPr>
                        <a:t>– </a:t>
                      </a:r>
                      <a:r>
                        <a:rPr lang="en-US" sz="1800" dirty="0" smtClean="0">
                          <a:effectLst/>
                        </a:rPr>
                        <a:t>Direct Engagement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Parent Teacher </a:t>
                      </a:r>
                      <a:r>
                        <a:rPr lang="en-US" sz="1800" dirty="0" smtClean="0">
                          <a:effectLst/>
                        </a:rPr>
                        <a:t>Conferences </a:t>
                      </a:r>
                      <a:r>
                        <a:rPr lang="en-US" sz="1800" dirty="0">
                          <a:effectLst/>
                        </a:rPr>
                        <a:t>Phone </a:t>
                      </a:r>
                      <a:r>
                        <a:rPr lang="en-US" sz="1800" dirty="0" smtClean="0">
                          <a:effectLst/>
                        </a:rPr>
                        <a:t>Calls/Emails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Direct </a:t>
                      </a:r>
                      <a:r>
                        <a:rPr lang="en-US" sz="1800" dirty="0">
                          <a:effectLst/>
                        </a:rPr>
                        <a:t>Communication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Parent Teacher </a:t>
                      </a:r>
                      <a:r>
                        <a:rPr lang="en-US" sz="1800" dirty="0" smtClean="0">
                          <a:effectLst/>
                        </a:rPr>
                        <a:t>Conferences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Phone Calls/Emails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Home </a:t>
                      </a:r>
                      <a:r>
                        <a:rPr lang="en-US" sz="1800" dirty="0">
                          <a:effectLst/>
                        </a:rPr>
                        <a:t>Learning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378856"/>
                  </a:ext>
                </a:extLst>
              </a:tr>
              <a:tr h="953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Layer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– Group Engagement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SAC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Group </a:t>
                      </a:r>
                      <a:r>
                        <a:rPr lang="en-US" sz="1800" dirty="0">
                          <a:effectLst/>
                        </a:rPr>
                        <a:t>Discussions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SAC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Group </a:t>
                      </a:r>
                      <a:r>
                        <a:rPr lang="en-US" sz="1800" dirty="0">
                          <a:effectLst/>
                        </a:rPr>
                        <a:t>Feedback and Discussions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970192"/>
                  </a:ext>
                </a:extLst>
              </a:tr>
              <a:tr h="6878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Layer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3 </a:t>
                      </a:r>
                      <a:r>
                        <a:rPr lang="en-US" sz="1800" dirty="0">
                          <a:effectLst/>
                        </a:rPr>
                        <a:t>–  Group Involvement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Events/Fairs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Open </a:t>
                      </a:r>
                      <a:r>
                        <a:rPr lang="en-US" sz="1800" dirty="0">
                          <a:effectLst/>
                        </a:rPr>
                        <a:t>Houses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Field </a:t>
                      </a:r>
                      <a:r>
                        <a:rPr lang="en-US" sz="1800" dirty="0" smtClean="0">
                          <a:effectLst/>
                        </a:rPr>
                        <a:t>Trips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Volunteering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58593"/>
                  </a:ext>
                </a:extLst>
              </a:tr>
              <a:tr h="6878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Layer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4 </a:t>
                      </a:r>
                      <a:r>
                        <a:rPr lang="en-US" sz="1800" dirty="0">
                          <a:effectLst/>
                        </a:rPr>
                        <a:t>–  </a:t>
                      </a:r>
                      <a:r>
                        <a:rPr lang="en-US" sz="1800" dirty="0" smtClean="0">
                          <a:effectLst/>
                        </a:rPr>
                        <a:t>Direct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Involvement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Social Media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Newsletters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Anonymous Surveys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6098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2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2000">
              <a:schemeClr val="accent4">
                <a:lumMod val="60000"/>
                <a:lumOff val="40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0338"/>
            <a:ext cx="9720072" cy="1499616"/>
          </a:xfrm>
        </p:spPr>
        <p:txBody>
          <a:bodyPr/>
          <a:lstStyle/>
          <a:p>
            <a:r>
              <a:rPr lang="en-US" dirty="0" smtClean="0"/>
              <a:t>Interweaving and Layering Engagement </a:t>
            </a:r>
            <a:endParaRPr lang="en-US" dirty="0"/>
          </a:p>
        </p:txBody>
      </p:sp>
      <p:sp>
        <p:nvSpPr>
          <p:cNvPr id="6" name="AutoShape 2" descr="Image result for lasag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024128" y="1659954"/>
            <a:ext cx="5404665" cy="359228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dirty="0" smtClean="0"/>
              <a:t>Interweave Layer 4 and 1 </a:t>
            </a:r>
            <a:r>
              <a:rPr lang="en-US" dirty="0"/>
              <a:t>b</a:t>
            </a:r>
            <a:r>
              <a:rPr lang="en-US" dirty="0" smtClean="0"/>
              <a:t>y sending a newsletter to parents inviting them to schedule parent teacher conferences and making calls to parents to encourage their participation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dirty="0" smtClean="0"/>
              <a:t>Interweave Layer 2 and 1 by expressing that some feedback is best scheduled 1 on 1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dirty="0" smtClean="0"/>
              <a:t>Interweave Layer 1 and 3 by having parents   meet with teachers after events and fairs to discuss student progress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097" y="1922107"/>
            <a:ext cx="4768436" cy="26789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71601" y="5252240"/>
            <a:ext cx="9199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What are some other ways </a:t>
            </a:r>
            <a:r>
              <a:rPr lang="en-US" sz="2800" dirty="0" smtClean="0"/>
              <a:t>that we </a:t>
            </a:r>
            <a:r>
              <a:rPr lang="en-US" sz="2800" dirty="0"/>
              <a:t>can interweave </a:t>
            </a:r>
            <a:endParaRPr lang="en-US" sz="2800" dirty="0" smtClean="0"/>
          </a:p>
          <a:p>
            <a:pPr algn="ctr"/>
            <a:r>
              <a:rPr lang="en-US" sz="2800" dirty="0" smtClean="0"/>
              <a:t>parent </a:t>
            </a:r>
            <a:r>
              <a:rPr lang="en-US" sz="2800" dirty="0"/>
              <a:t>and family engagement?</a:t>
            </a:r>
          </a:p>
        </p:txBody>
      </p:sp>
    </p:spTree>
    <p:extLst>
      <p:ext uri="{BB962C8B-B14F-4D97-AF65-F5344CB8AC3E}">
        <p14:creationId xmlns:p14="http://schemas.microsoft.com/office/powerpoint/2010/main" val="327607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977" y="4960137"/>
            <a:ext cx="8257590" cy="146304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Strengthening School and </a:t>
            </a:r>
            <a:br>
              <a:rPr lang="en-US" sz="5400" dirty="0" smtClean="0"/>
            </a:br>
            <a:r>
              <a:rPr lang="en-US" sz="5400" dirty="0" smtClean="0"/>
              <a:t>Family Partnerships </a:t>
            </a:r>
            <a:endParaRPr lang="en-US" sz="5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610600" y="4795935"/>
            <a:ext cx="3360576" cy="162724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Elizabeth.Hogan@keysschools.com</a:t>
            </a:r>
            <a:endParaRPr lang="en-US" dirty="0" smtClean="0"/>
          </a:p>
          <a:p>
            <a:r>
              <a:rPr lang="en-US" dirty="0" smtClean="0"/>
              <a:t>Ext. 53370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431</TotalTime>
  <Words>231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Courier New</vt:lpstr>
      <vt:lpstr>Times New Roman</vt:lpstr>
      <vt:lpstr>Tw Cen MT</vt:lpstr>
      <vt:lpstr>Tw Cen MT Condensed</vt:lpstr>
      <vt:lpstr>Wingdings 3</vt:lpstr>
      <vt:lpstr>Integral</vt:lpstr>
      <vt:lpstr>Interweaving Family Partnerships</vt:lpstr>
      <vt:lpstr>What does Interweaving Family Partnerships mean?</vt:lpstr>
      <vt:lpstr>Involvement vs. Engagement </vt:lpstr>
      <vt:lpstr>Parental Engagement Layers </vt:lpstr>
      <vt:lpstr>Interweaving and Layering Engagement </vt:lpstr>
      <vt:lpstr>Strengthening School and  Family Partnerships </vt:lpstr>
    </vt:vector>
  </TitlesOfParts>
  <Company>Monroe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Interweaving Family Partnerships</dc:title>
  <dc:creator>Elizabeth  Hogan</dc:creator>
  <cp:lastModifiedBy>Elizabeth  Hogan</cp:lastModifiedBy>
  <cp:revision>18</cp:revision>
  <dcterms:created xsi:type="dcterms:W3CDTF">2019-07-31T17:19:18Z</dcterms:created>
  <dcterms:modified xsi:type="dcterms:W3CDTF">2019-09-18T13:24:01Z</dcterms:modified>
</cp:coreProperties>
</file>