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51" r:id="rId3"/>
  </p:sldMasterIdLst>
  <p:notesMasterIdLst>
    <p:notesMasterId r:id="rId50"/>
  </p:notesMasterIdLst>
  <p:sldIdLst>
    <p:sldId id="257" r:id="rId4"/>
    <p:sldId id="299" r:id="rId5"/>
    <p:sldId id="306" r:id="rId6"/>
    <p:sldId id="310" r:id="rId7"/>
    <p:sldId id="311" r:id="rId8"/>
    <p:sldId id="302" r:id="rId9"/>
    <p:sldId id="270" r:id="rId10"/>
    <p:sldId id="292" r:id="rId11"/>
    <p:sldId id="294" r:id="rId12"/>
    <p:sldId id="275" r:id="rId13"/>
    <p:sldId id="288" r:id="rId14"/>
    <p:sldId id="289" r:id="rId15"/>
    <p:sldId id="309" r:id="rId16"/>
    <p:sldId id="312" r:id="rId17"/>
    <p:sldId id="278" r:id="rId18"/>
    <p:sldId id="298" r:id="rId19"/>
    <p:sldId id="307" r:id="rId20"/>
    <p:sldId id="308" r:id="rId21"/>
    <p:sldId id="313" r:id="rId22"/>
    <p:sldId id="314" r:id="rId23"/>
    <p:sldId id="339" r:id="rId24"/>
    <p:sldId id="315" r:id="rId25"/>
    <p:sldId id="316" r:id="rId26"/>
    <p:sldId id="317" r:id="rId27"/>
    <p:sldId id="318" r:id="rId28"/>
    <p:sldId id="304" r:id="rId29"/>
    <p:sldId id="305" r:id="rId30"/>
    <p:sldId id="340" r:id="rId31"/>
    <p:sldId id="293" r:id="rId32"/>
    <p:sldId id="319" r:id="rId33"/>
    <p:sldId id="321" r:id="rId34"/>
    <p:sldId id="322" r:id="rId35"/>
    <p:sldId id="323"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85817" autoAdjust="0"/>
  </p:normalViewPr>
  <p:slideViewPr>
    <p:cSldViewPr snapToGrid="0">
      <p:cViewPr varScale="1">
        <p:scale>
          <a:sx n="64" d="100"/>
          <a:sy n="64" d="100"/>
        </p:scale>
        <p:origin x="15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176F8-9771-4635-B9B8-8C221155A168}"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F524D2B7-8BA2-40E6-BEAF-756BA129761A}">
      <dgm:prSet phldrT="[Text]"/>
      <dgm:spPr/>
      <dgm:t>
        <a:bodyPr/>
        <a:lstStyle/>
        <a:p>
          <a:r>
            <a:rPr lang="en-US" dirty="0" smtClean="0"/>
            <a:t>% of DA schools graded “D” or “F” in 2017 improved their grade in 2018</a:t>
          </a:r>
          <a:endParaRPr lang="en-US" dirty="0"/>
        </a:p>
      </dgm:t>
    </dgm:pt>
    <dgm:pt modelId="{957D6856-6329-4AB4-A800-9DF0B737F849}" type="parTrans" cxnId="{5299FBBF-B205-45AA-98A1-882C592EA6C8}">
      <dgm:prSet/>
      <dgm:spPr/>
      <dgm:t>
        <a:bodyPr/>
        <a:lstStyle/>
        <a:p>
          <a:endParaRPr lang="en-US"/>
        </a:p>
      </dgm:t>
    </dgm:pt>
    <dgm:pt modelId="{27F9675A-D8BD-4FCF-A07A-255ADEE6C03C}" type="sibTrans" cxnId="{5299FBBF-B205-45AA-98A1-882C592EA6C8}">
      <dgm:prSet/>
      <dgm:spPr/>
      <dgm:t>
        <a:bodyPr/>
        <a:lstStyle/>
        <a:p>
          <a:endParaRPr lang="en-US"/>
        </a:p>
      </dgm:t>
    </dgm:pt>
    <dgm:pt modelId="{A0D123DA-EB85-4BB2-9D20-52798D3EB6C7}">
      <dgm:prSet phldrT="[Text]"/>
      <dgm:spPr/>
      <dgm:t>
        <a:bodyPr/>
        <a:lstStyle/>
        <a:p>
          <a:r>
            <a:rPr lang="en-US" dirty="0" smtClean="0"/>
            <a:t>% of DA schools graded “F” in 2017 improved their grade in 2018</a:t>
          </a:r>
          <a:endParaRPr lang="en-US" dirty="0"/>
        </a:p>
      </dgm:t>
    </dgm:pt>
    <dgm:pt modelId="{7283D71E-BBA9-4216-92A0-97970C0BE329}" type="parTrans" cxnId="{670763E9-1D3C-4FFB-9065-4317F8D7A6B8}">
      <dgm:prSet/>
      <dgm:spPr/>
      <dgm:t>
        <a:bodyPr/>
        <a:lstStyle/>
        <a:p>
          <a:endParaRPr lang="en-US"/>
        </a:p>
      </dgm:t>
    </dgm:pt>
    <dgm:pt modelId="{155CD082-C4A5-4270-821F-DAA04A0C8BFD}" type="sibTrans" cxnId="{670763E9-1D3C-4FFB-9065-4317F8D7A6B8}">
      <dgm:prSet/>
      <dgm:spPr/>
      <dgm:t>
        <a:bodyPr/>
        <a:lstStyle/>
        <a:p>
          <a:endParaRPr lang="en-US"/>
        </a:p>
      </dgm:t>
    </dgm:pt>
    <dgm:pt modelId="{91306DC7-CD41-4A81-8C65-7DE78D518E65}">
      <dgm:prSet phldrT="[Text]"/>
      <dgm:spPr/>
      <dgm:t>
        <a:bodyPr/>
        <a:lstStyle/>
        <a:p>
          <a:r>
            <a:rPr lang="en-US" dirty="0" smtClean="0"/>
            <a:t>% of 2017-18 first year turnaround schools improved their 2018 school grade to a C or better and exited turnaround</a:t>
          </a:r>
          <a:endParaRPr lang="en-US" dirty="0"/>
        </a:p>
      </dgm:t>
    </dgm:pt>
    <dgm:pt modelId="{BFFC7C81-1F65-4B9A-82EF-7FC4BBEE7558}" type="parTrans" cxnId="{8407AFC8-E607-4A0C-85C9-EA7FAD864A5F}">
      <dgm:prSet/>
      <dgm:spPr/>
      <dgm:t>
        <a:bodyPr/>
        <a:lstStyle/>
        <a:p>
          <a:endParaRPr lang="en-US"/>
        </a:p>
      </dgm:t>
    </dgm:pt>
    <dgm:pt modelId="{9F51252A-8C41-43D7-8EAF-3EECF4C69F91}" type="sibTrans" cxnId="{8407AFC8-E607-4A0C-85C9-EA7FAD864A5F}">
      <dgm:prSet/>
      <dgm:spPr/>
      <dgm:t>
        <a:bodyPr/>
        <a:lstStyle/>
        <a:p>
          <a:endParaRPr lang="en-US"/>
        </a:p>
      </dgm:t>
    </dgm:pt>
    <dgm:pt modelId="{91F456BE-F896-45F7-9682-FBD8AAF606F6}" type="pres">
      <dgm:prSet presAssocID="{C37176F8-9771-4635-B9B8-8C221155A168}" presName="Name0" presStyleCnt="0">
        <dgm:presLayoutVars>
          <dgm:chMax val="7"/>
          <dgm:chPref val="7"/>
          <dgm:dir/>
        </dgm:presLayoutVars>
      </dgm:prSet>
      <dgm:spPr/>
      <dgm:t>
        <a:bodyPr/>
        <a:lstStyle/>
        <a:p>
          <a:endParaRPr lang="en-US"/>
        </a:p>
      </dgm:t>
    </dgm:pt>
    <dgm:pt modelId="{40EF39EA-FDB3-453A-BF86-CEB4343A7AEA}" type="pres">
      <dgm:prSet presAssocID="{C37176F8-9771-4635-B9B8-8C221155A168}" presName="Name1" presStyleCnt="0"/>
      <dgm:spPr/>
    </dgm:pt>
    <dgm:pt modelId="{D4E04554-251E-4529-ABAF-1C4DCFF0AE6A}" type="pres">
      <dgm:prSet presAssocID="{C37176F8-9771-4635-B9B8-8C221155A168}" presName="cycle" presStyleCnt="0"/>
      <dgm:spPr/>
    </dgm:pt>
    <dgm:pt modelId="{095ECE15-1F41-4E8A-AE47-84ACE388CC3F}" type="pres">
      <dgm:prSet presAssocID="{C37176F8-9771-4635-B9B8-8C221155A168}" presName="srcNode" presStyleLbl="node1" presStyleIdx="0" presStyleCnt="3"/>
      <dgm:spPr/>
    </dgm:pt>
    <dgm:pt modelId="{CA9FCAD8-D7E1-4898-909F-0D49A6A9A14A}" type="pres">
      <dgm:prSet presAssocID="{C37176F8-9771-4635-B9B8-8C221155A168}" presName="conn" presStyleLbl="parChTrans1D2" presStyleIdx="0" presStyleCnt="1"/>
      <dgm:spPr/>
      <dgm:t>
        <a:bodyPr/>
        <a:lstStyle/>
        <a:p>
          <a:endParaRPr lang="en-US"/>
        </a:p>
      </dgm:t>
    </dgm:pt>
    <dgm:pt modelId="{59F1E66C-914B-42C9-BEF8-50E649902A82}" type="pres">
      <dgm:prSet presAssocID="{C37176F8-9771-4635-B9B8-8C221155A168}" presName="extraNode" presStyleLbl="node1" presStyleIdx="0" presStyleCnt="3"/>
      <dgm:spPr/>
    </dgm:pt>
    <dgm:pt modelId="{9F1E2BED-64E0-4FCD-9569-29DCE76A2859}" type="pres">
      <dgm:prSet presAssocID="{C37176F8-9771-4635-B9B8-8C221155A168}" presName="dstNode" presStyleLbl="node1" presStyleIdx="0" presStyleCnt="3"/>
      <dgm:spPr/>
    </dgm:pt>
    <dgm:pt modelId="{0B7BF406-FAE6-4D37-ADC0-7C2BE2E43262}" type="pres">
      <dgm:prSet presAssocID="{F524D2B7-8BA2-40E6-BEAF-756BA129761A}" presName="text_1" presStyleLbl="node1" presStyleIdx="0" presStyleCnt="3">
        <dgm:presLayoutVars>
          <dgm:bulletEnabled val="1"/>
        </dgm:presLayoutVars>
      </dgm:prSet>
      <dgm:spPr/>
      <dgm:t>
        <a:bodyPr/>
        <a:lstStyle/>
        <a:p>
          <a:endParaRPr lang="en-US"/>
        </a:p>
      </dgm:t>
    </dgm:pt>
    <dgm:pt modelId="{9E0CB9D0-B373-4113-AFC9-E0362F92F3FD}" type="pres">
      <dgm:prSet presAssocID="{F524D2B7-8BA2-40E6-BEAF-756BA129761A}" presName="accent_1" presStyleCnt="0"/>
      <dgm:spPr/>
    </dgm:pt>
    <dgm:pt modelId="{01DDF767-214A-4146-A920-CDCDBE6B0651}" type="pres">
      <dgm:prSet presAssocID="{F524D2B7-8BA2-40E6-BEAF-756BA129761A}" presName="accentRepeatNode" presStyleLbl="solidFgAcc1" presStyleIdx="0" presStyleCnt="3"/>
      <dgm:spPr/>
    </dgm:pt>
    <dgm:pt modelId="{3B890BAA-7809-4B43-8C2D-8DD83C87F66A}" type="pres">
      <dgm:prSet presAssocID="{A0D123DA-EB85-4BB2-9D20-52798D3EB6C7}" presName="text_2" presStyleLbl="node1" presStyleIdx="1" presStyleCnt="3">
        <dgm:presLayoutVars>
          <dgm:bulletEnabled val="1"/>
        </dgm:presLayoutVars>
      </dgm:prSet>
      <dgm:spPr/>
      <dgm:t>
        <a:bodyPr/>
        <a:lstStyle/>
        <a:p>
          <a:endParaRPr lang="en-US"/>
        </a:p>
      </dgm:t>
    </dgm:pt>
    <dgm:pt modelId="{6519B223-7E24-4DD7-9342-B08E010E7A5A}" type="pres">
      <dgm:prSet presAssocID="{A0D123DA-EB85-4BB2-9D20-52798D3EB6C7}" presName="accent_2" presStyleCnt="0"/>
      <dgm:spPr/>
    </dgm:pt>
    <dgm:pt modelId="{7D4738B5-6A2E-47FC-96AD-A4BA5E452A71}" type="pres">
      <dgm:prSet presAssocID="{A0D123DA-EB85-4BB2-9D20-52798D3EB6C7}" presName="accentRepeatNode" presStyleLbl="solidFgAcc1" presStyleIdx="1" presStyleCnt="3"/>
      <dgm:spPr/>
    </dgm:pt>
    <dgm:pt modelId="{0CD19174-7FC0-406A-BAB2-FFDBC674E307}" type="pres">
      <dgm:prSet presAssocID="{91306DC7-CD41-4A81-8C65-7DE78D518E65}" presName="text_3" presStyleLbl="node1" presStyleIdx="2" presStyleCnt="3">
        <dgm:presLayoutVars>
          <dgm:bulletEnabled val="1"/>
        </dgm:presLayoutVars>
      </dgm:prSet>
      <dgm:spPr/>
      <dgm:t>
        <a:bodyPr/>
        <a:lstStyle/>
        <a:p>
          <a:endParaRPr lang="en-US"/>
        </a:p>
      </dgm:t>
    </dgm:pt>
    <dgm:pt modelId="{13F00043-44D0-4A87-BAA8-D69FBB915762}" type="pres">
      <dgm:prSet presAssocID="{91306DC7-CD41-4A81-8C65-7DE78D518E65}" presName="accent_3" presStyleCnt="0"/>
      <dgm:spPr/>
    </dgm:pt>
    <dgm:pt modelId="{FA2F87C2-DDB7-42E7-8324-B63F8C4F43D9}" type="pres">
      <dgm:prSet presAssocID="{91306DC7-CD41-4A81-8C65-7DE78D518E65}" presName="accentRepeatNode" presStyleLbl="solidFgAcc1" presStyleIdx="2" presStyleCnt="3"/>
      <dgm:spPr/>
    </dgm:pt>
  </dgm:ptLst>
  <dgm:cxnLst>
    <dgm:cxn modelId="{2CB11553-C3D0-4C4E-A073-64499FE9E0B9}" type="presOf" srcId="{A0D123DA-EB85-4BB2-9D20-52798D3EB6C7}" destId="{3B890BAA-7809-4B43-8C2D-8DD83C87F66A}" srcOrd="0" destOrd="0" presId="urn:microsoft.com/office/officeart/2008/layout/VerticalCurvedList"/>
    <dgm:cxn modelId="{FAC19AAB-7273-4BDA-BA17-E0262E5810BB}" type="presOf" srcId="{27F9675A-D8BD-4FCF-A07A-255ADEE6C03C}" destId="{CA9FCAD8-D7E1-4898-909F-0D49A6A9A14A}" srcOrd="0" destOrd="0" presId="urn:microsoft.com/office/officeart/2008/layout/VerticalCurvedList"/>
    <dgm:cxn modelId="{670763E9-1D3C-4FFB-9065-4317F8D7A6B8}" srcId="{C37176F8-9771-4635-B9B8-8C221155A168}" destId="{A0D123DA-EB85-4BB2-9D20-52798D3EB6C7}" srcOrd="1" destOrd="0" parTransId="{7283D71E-BBA9-4216-92A0-97970C0BE329}" sibTransId="{155CD082-C4A5-4270-821F-DAA04A0C8BFD}"/>
    <dgm:cxn modelId="{74921841-3251-4539-9FF8-9C2502DFCE7E}" type="presOf" srcId="{91306DC7-CD41-4A81-8C65-7DE78D518E65}" destId="{0CD19174-7FC0-406A-BAB2-FFDBC674E307}" srcOrd="0" destOrd="0" presId="urn:microsoft.com/office/officeart/2008/layout/VerticalCurvedList"/>
    <dgm:cxn modelId="{8407AFC8-E607-4A0C-85C9-EA7FAD864A5F}" srcId="{C37176F8-9771-4635-B9B8-8C221155A168}" destId="{91306DC7-CD41-4A81-8C65-7DE78D518E65}" srcOrd="2" destOrd="0" parTransId="{BFFC7C81-1F65-4B9A-82EF-7FC4BBEE7558}" sibTransId="{9F51252A-8C41-43D7-8EAF-3EECF4C69F91}"/>
    <dgm:cxn modelId="{5299FBBF-B205-45AA-98A1-882C592EA6C8}" srcId="{C37176F8-9771-4635-B9B8-8C221155A168}" destId="{F524D2B7-8BA2-40E6-BEAF-756BA129761A}" srcOrd="0" destOrd="0" parTransId="{957D6856-6329-4AB4-A800-9DF0B737F849}" sibTransId="{27F9675A-D8BD-4FCF-A07A-255ADEE6C03C}"/>
    <dgm:cxn modelId="{D62CFF65-0A6F-47D5-8F6F-7D2FBC45704F}" type="presOf" srcId="{F524D2B7-8BA2-40E6-BEAF-756BA129761A}" destId="{0B7BF406-FAE6-4D37-ADC0-7C2BE2E43262}" srcOrd="0" destOrd="0" presId="urn:microsoft.com/office/officeart/2008/layout/VerticalCurvedList"/>
    <dgm:cxn modelId="{26ECABA7-CDFA-4133-B15F-C9B5E792C1BA}" type="presOf" srcId="{C37176F8-9771-4635-B9B8-8C221155A168}" destId="{91F456BE-F896-45F7-9682-FBD8AAF606F6}" srcOrd="0" destOrd="0" presId="urn:microsoft.com/office/officeart/2008/layout/VerticalCurvedList"/>
    <dgm:cxn modelId="{F65C7D1B-5D0C-4085-85F8-D5D394817693}" type="presParOf" srcId="{91F456BE-F896-45F7-9682-FBD8AAF606F6}" destId="{40EF39EA-FDB3-453A-BF86-CEB4343A7AEA}" srcOrd="0" destOrd="0" presId="urn:microsoft.com/office/officeart/2008/layout/VerticalCurvedList"/>
    <dgm:cxn modelId="{DA1ADAB6-AAE3-4FB9-A08F-E5707A5C782D}" type="presParOf" srcId="{40EF39EA-FDB3-453A-BF86-CEB4343A7AEA}" destId="{D4E04554-251E-4529-ABAF-1C4DCFF0AE6A}" srcOrd="0" destOrd="0" presId="urn:microsoft.com/office/officeart/2008/layout/VerticalCurvedList"/>
    <dgm:cxn modelId="{70997021-2465-44C4-BAAA-C3F4160F8548}" type="presParOf" srcId="{D4E04554-251E-4529-ABAF-1C4DCFF0AE6A}" destId="{095ECE15-1F41-4E8A-AE47-84ACE388CC3F}" srcOrd="0" destOrd="0" presId="urn:microsoft.com/office/officeart/2008/layout/VerticalCurvedList"/>
    <dgm:cxn modelId="{1DD844D1-6E54-439E-93A3-E0CED0EE03B9}" type="presParOf" srcId="{D4E04554-251E-4529-ABAF-1C4DCFF0AE6A}" destId="{CA9FCAD8-D7E1-4898-909F-0D49A6A9A14A}" srcOrd="1" destOrd="0" presId="urn:microsoft.com/office/officeart/2008/layout/VerticalCurvedList"/>
    <dgm:cxn modelId="{E204496D-8375-4BFC-B88D-D2E05130AF9B}" type="presParOf" srcId="{D4E04554-251E-4529-ABAF-1C4DCFF0AE6A}" destId="{59F1E66C-914B-42C9-BEF8-50E649902A82}" srcOrd="2" destOrd="0" presId="urn:microsoft.com/office/officeart/2008/layout/VerticalCurvedList"/>
    <dgm:cxn modelId="{B1518BBD-54F9-4506-984B-8BD9786CD367}" type="presParOf" srcId="{D4E04554-251E-4529-ABAF-1C4DCFF0AE6A}" destId="{9F1E2BED-64E0-4FCD-9569-29DCE76A2859}" srcOrd="3" destOrd="0" presId="urn:microsoft.com/office/officeart/2008/layout/VerticalCurvedList"/>
    <dgm:cxn modelId="{8BB6B177-E5DC-4193-A7B6-792015063835}" type="presParOf" srcId="{40EF39EA-FDB3-453A-BF86-CEB4343A7AEA}" destId="{0B7BF406-FAE6-4D37-ADC0-7C2BE2E43262}" srcOrd="1" destOrd="0" presId="urn:microsoft.com/office/officeart/2008/layout/VerticalCurvedList"/>
    <dgm:cxn modelId="{920897B8-8A7A-4941-8960-1186FB670FE2}" type="presParOf" srcId="{40EF39EA-FDB3-453A-BF86-CEB4343A7AEA}" destId="{9E0CB9D0-B373-4113-AFC9-E0362F92F3FD}" srcOrd="2" destOrd="0" presId="urn:microsoft.com/office/officeart/2008/layout/VerticalCurvedList"/>
    <dgm:cxn modelId="{448B85F3-6707-4FE4-9E81-1B997F5A4164}" type="presParOf" srcId="{9E0CB9D0-B373-4113-AFC9-E0362F92F3FD}" destId="{01DDF767-214A-4146-A920-CDCDBE6B0651}" srcOrd="0" destOrd="0" presId="urn:microsoft.com/office/officeart/2008/layout/VerticalCurvedList"/>
    <dgm:cxn modelId="{0ED8C555-58FF-4464-A468-67FC94E9FBE0}" type="presParOf" srcId="{40EF39EA-FDB3-453A-BF86-CEB4343A7AEA}" destId="{3B890BAA-7809-4B43-8C2D-8DD83C87F66A}" srcOrd="3" destOrd="0" presId="urn:microsoft.com/office/officeart/2008/layout/VerticalCurvedList"/>
    <dgm:cxn modelId="{2886977F-C8D0-45D1-9168-C8D1FF4DA719}" type="presParOf" srcId="{40EF39EA-FDB3-453A-BF86-CEB4343A7AEA}" destId="{6519B223-7E24-4DD7-9342-B08E010E7A5A}" srcOrd="4" destOrd="0" presId="urn:microsoft.com/office/officeart/2008/layout/VerticalCurvedList"/>
    <dgm:cxn modelId="{3223E578-E699-4C5C-87EB-5A1B6C0F1460}" type="presParOf" srcId="{6519B223-7E24-4DD7-9342-B08E010E7A5A}" destId="{7D4738B5-6A2E-47FC-96AD-A4BA5E452A71}" srcOrd="0" destOrd="0" presId="urn:microsoft.com/office/officeart/2008/layout/VerticalCurvedList"/>
    <dgm:cxn modelId="{D6FBF163-65FC-424D-85CB-B0D01DB127E5}" type="presParOf" srcId="{40EF39EA-FDB3-453A-BF86-CEB4343A7AEA}" destId="{0CD19174-7FC0-406A-BAB2-FFDBC674E307}" srcOrd="5" destOrd="0" presId="urn:microsoft.com/office/officeart/2008/layout/VerticalCurvedList"/>
    <dgm:cxn modelId="{46E26885-A596-4EEF-A40D-D8921AF41E1F}" type="presParOf" srcId="{40EF39EA-FDB3-453A-BF86-CEB4343A7AEA}" destId="{13F00043-44D0-4A87-BAA8-D69FBB915762}" srcOrd="6" destOrd="0" presId="urn:microsoft.com/office/officeart/2008/layout/VerticalCurvedList"/>
    <dgm:cxn modelId="{E8E87709-5140-4FC5-92E6-2A6A08574A7B}" type="presParOf" srcId="{13F00043-44D0-4A87-BAA8-D69FBB915762}" destId="{FA2F87C2-DDB7-42E7-8324-B63F8C4F43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DFE1F-3421-4277-8F71-09311D9535E4}" type="doc">
      <dgm:prSet loTypeId="urn:microsoft.com/office/officeart/2005/8/layout/pyramid1" loCatId="pyramid" qsTypeId="urn:microsoft.com/office/officeart/2005/8/quickstyle/simple1" qsCatId="simple" csTypeId="urn:microsoft.com/office/officeart/2005/8/colors/colorful5" csCatId="colorful" phldr="1"/>
      <dgm:spPr/>
    </dgm:pt>
    <dgm:pt modelId="{6733EC1C-9E19-4A76-A347-AFF8CED04623}">
      <dgm:prSet phldrT="[Text]" custT="1"/>
      <dgm:spPr>
        <a:solidFill>
          <a:srgbClr val="FF99FF"/>
        </a:solidFill>
      </dgm:spPr>
      <dgm:t>
        <a:bodyPr anchor="b"/>
        <a:lstStyle/>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r>
            <a:rPr lang="en-US" altLang="en-US" sz="1600" b="1" dirty="0" smtClean="0"/>
            <a:t>CS&amp;I</a:t>
          </a:r>
        </a:p>
        <a:p>
          <a:pPr>
            <a:lnSpc>
              <a:spcPct val="100000"/>
            </a:lnSpc>
            <a:spcAft>
              <a:spcPts val="0"/>
            </a:spcAft>
          </a:pPr>
          <a:r>
            <a:rPr lang="en-US" altLang="en-US" sz="1600" b="1" dirty="0" smtClean="0"/>
            <a:t>Tier 3</a:t>
          </a:r>
        </a:p>
        <a:p>
          <a:pPr>
            <a:lnSpc>
              <a:spcPct val="100000"/>
            </a:lnSpc>
            <a:spcAft>
              <a:spcPts val="0"/>
            </a:spcAft>
          </a:pPr>
          <a:endParaRPr lang="en-US" altLang="en-US" sz="1000" b="0" dirty="0" smtClean="0"/>
        </a:p>
        <a:p>
          <a:pPr>
            <a:lnSpc>
              <a:spcPct val="100000"/>
            </a:lnSpc>
            <a:spcAft>
              <a:spcPts val="0"/>
            </a:spcAft>
          </a:pPr>
          <a:endParaRPr lang="en-US" altLang="en-US" sz="1000" b="0" dirty="0" smtClean="0"/>
        </a:p>
        <a:p>
          <a:pPr>
            <a:lnSpc>
              <a:spcPct val="100000"/>
            </a:lnSpc>
            <a:spcAft>
              <a:spcPts val="0"/>
            </a:spcAft>
          </a:pPr>
          <a:endParaRPr lang="en-US" altLang="en-US" sz="1000" b="0" dirty="0" smtClean="0"/>
        </a:p>
        <a:p>
          <a:pPr>
            <a:lnSpc>
              <a:spcPct val="100000"/>
            </a:lnSpc>
            <a:spcAft>
              <a:spcPts val="0"/>
            </a:spcAft>
          </a:pPr>
          <a:r>
            <a:rPr lang="en-US" altLang="en-US" sz="1000" b="0" dirty="0" smtClean="0"/>
            <a:t> </a:t>
          </a:r>
          <a:endParaRPr lang="en-US" altLang="en-US" sz="900" b="0" dirty="0" smtClean="0"/>
        </a:p>
        <a:p>
          <a:pPr>
            <a:lnSpc>
              <a:spcPct val="100000"/>
            </a:lnSpc>
            <a:spcAft>
              <a:spcPts val="0"/>
            </a:spcAft>
          </a:pPr>
          <a:r>
            <a:rPr lang="en-US" altLang="en-US" sz="1200" b="0" dirty="0" smtClean="0"/>
            <a:t> </a:t>
          </a:r>
          <a:endParaRPr lang="en-US" altLang="en-US" sz="1200" b="1" dirty="0" smtClean="0">
            <a:solidFill>
              <a:srgbClr val="FF0000"/>
            </a:solidFill>
          </a:endParaRPr>
        </a:p>
      </dgm:t>
    </dgm:pt>
    <dgm:pt modelId="{724361F6-60CE-4B04-A044-6E1BC0EA6008}" type="parTrans" cxnId="{AC36F284-27A9-4816-9ED3-7B231DA260C5}">
      <dgm:prSet/>
      <dgm:spPr/>
      <dgm:t>
        <a:bodyPr/>
        <a:lstStyle/>
        <a:p>
          <a:endParaRPr lang="en-US"/>
        </a:p>
      </dgm:t>
    </dgm:pt>
    <dgm:pt modelId="{56729536-41C3-4105-A625-AD8ABA6B5DAA}" type="sibTrans" cxnId="{AC36F284-27A9-4816-9ED3-7B231DA260C5}">
      <dgm:prSet/>
      <dgm:spPr/>
      <dgm:t>
        <a:bodyPr/>
        <a:lstStyle/>
        <a:p>
          <a:endParaRPr lang="en-US"/>
        </a:p>
      </dgm:t>
    </dgm:pt>
    <dgm:pt modelId="{97D33A21-7549-4A6F-A3C5-86AA1390AEE2}">
      <dgm:prSet phldrT="[Text]" custT="1"/>
      <dgm:spPr>
        <a:solidFill>
          <a:srgbClr val="00FFFF"/>
        </a:solidFill>
      </dgm:spPr>
      <dgm:t>
        <a:bodyPr/>
        <a:lstStyle/>
        <a:p>
          <a:pPr algn="l">
            <a:lnSpc>
              <a:spcPct val="100000"/>
            </a:lnSpc>
            <a:spcAft>
              <a:spcPts val="0"/>
            </a:spcAft>
          </a:pPr>
          <a:endParaRPr lang="en-US" altLang="en-US" sz="1800" b="1" dirty="0" smtClean="0"/>
        </a:p>
        <a:p>
          <a:pPr algn="ctr">
            <a:lnSpc>
              <a:spcPct val="100000"/>
            </a:lnSpc>
            <a:spcAft>
              <a:spcPts val="0"/>
            </a:spcAft>
          </a:pPr>
          <a:r>
            <a:rPr lang="en-US" altLang="en-US" sz="1600" b="1" dirty="0" smtClean="0"/>
            <a:t>TS&amp;I</a:t>
          </a:r>
        </a:p>
        <a:p>
          <a:pPr algn="ctr">
            <a:lnSpc>
              <a:spcPct val="100000"/>
            </a:lnSpc>
            <a:spcAft>
              <a:spcPts val="0"/>
            </a:spcAft>
          </a:pPr>
          <a:r>
            <a:rPr lang="en-US" altLang="en-US" sz="1600" b="1" dirty="0" smtClean="0"/>
            <a:t>Tier 1</a:t>
          </a:r>
        </a:p>
        <a:p>
          <a:pPr algn="ctr">
            <a:lnSpc>
              <a:spcPct val="100000"/>
            </a:lnSpc>
            <a:spcAft>
              <a:spcPts val="0"/>
            </a:spcAft>
          </a:pPr>
          <a:r>
            <a:rPr lang="en-US" altLang="en-US" sz="1800" b="1" dirty="0" smtClean="0"/>
            <a:t>Universal Supports</a:t>
          </a:r>
        </a:p>
        <a:p>
          <a:pPr algn="ctr">
            <a:lnSpc>
              <a:spcPct val="100000"/>
            </a:lnSpc>
            <a:spcAft>
              <a:spcPts val="0"/>
            </a:spcAft>
          </a:pPr>
          <a:endParaRPr lang="en-US" sz="1800" i="0" dirty="0" smtClean="0"/>
        </a:p>
        <a:p>
          <a:pPr algn="ctr">
            <a:lnSpc>
              <a:spcPct val="100000"/>
            </a:lnSpc>
            <a:spcAft>
              <a:spcPts val="0"/>
            </a:spcAft>
          </a:pPr>
          <a:r>
            <a:rPr lang="en-US" sz="1400" dirty="0" smtClean="0"/>
            <a:t> </a:t>
          </a:r>
          <a:endParaRPr lang="en-US" sz="1400" i="0" dirty="0"/>
        </a:p>
      </dgm:t>
    </dgm:pt>
    <dgm:pt modelId="{E8107985-5922-4A5B-8FBC-082CF4D1D48A}" type="parTrans" cxnId="{BFFE1C44-E70D-4807-B39B-19EA61875DD2}">
      <dgm:prSet/>
      <dgm:spPr/>
      <dgm:t>
        <a:bodyPr/>
        <a:lstStyle/>
        <a:p>
          <a:endParaRPr lang="en-US"/>
        </a:p>
      </dgm:t>
    </dgm:pt>
    <dgm:pt modelId="{C3C3B6C8-4C99-4FA7-87CE-EFA791DCD60C}" type="sibTrans" cxnId="{BFFE1C44-E70D-4807-B39B-19EA61875DD2}">
      <dgm:prSet/>
      <dgm:spPr/>
      <dgm:t>
        <a:bodyPr/>
        <a:lstStyle/>
        <a:p>
          <a:endParaRPr lang="en-US"/>
        </a:p>
      </dgm:t>
    </dgm:pt>
    <dgm:pt modelId="{16AC0B3F-6048-4D10-8426-F5E135F8D70C}">
      <dgm:prSet phldrT="[Text]" custT="1"/>
      <dgm:spPr>
        <a:solidFill>
          <a:srgbClr val="66FF66"/>
        </a:solidFill>
      </dgm:spPr>
      <dgm:t>
        <a:bodyPr/>
        <a:lstStyle/>
        <a:p>
          <a:pPr>
            <a:lnSpc>
              <a:spcPct val="100000"/>
            </a:lnSpc>
            <a:spcAft>
              <a:spcPts val="0"/>
            </a:spcAft>
          </a:pPr>
          <a:r>
            <a:rPr lang="en-US" sz="1600" b="1" dirty="0" smtClean="0"/>
            <a:t>TS&amp;I </a:t>
          </a:r>
        </a:p>
        <a:p>
          <a:pPr>
            <a:lnSpc>
              <a:spcPct val="100000"/>
            </a:lnSpc>
            <a:spcAft>
              <a:spcPts val="0"/>
            </a:spcAft>
          </a:pPr>
          <a:r>
            <a:rPr lang="en-US" altLang="en-US" sz="1600" b="1" dirty="0" smtClean="0"/>
            <a:t>Tier 2</a:t>
          </a:r>
        </a:p>
        <a:p>
          <a:pPr>
            <a:lnSpc>
              <a:spcPct val="100000"/>
            </a:lnSpc>
            <a:spcAft>
              <a:spcPts val="0"/>
            </a:spcAft>
          </a:pPr>
          <a:r>
            <a:rPr lang="en-US" altLang="en-US" sz="1800" b="1" dirty="0" smtClean="0"/>
            <a:t>Supplemental Supports</a:t>
          </a:r>
        </a:p>
        <a:p>
          <a:pPr>
            <a:lnSpc>
              <a:spcPct val="100000"/>
            </a:lnSpc>
            <a:spcAft>
              <a:spcPts val="0"/>
            </a:spcAft>
          </a:pPr>
          <a:r>
            <a:rPr lang="en-US" altLang="en-US" sz="700" dirty="0" smtClean="0"/>
            <a:t> </a:t>
          </a:r>
          <a:endParaRPr lang="en-US" altLang="en-US" sz="1800" dirty="0" smtClean="0"/>
        </a:p>
      </dgm:t>
    </dgm:pt>
    <dgm:pt modelId="{569DBCF3-F8C7-40D6-851A-F1F9D4B82C0C}" type="parTrans" cxnId="{C786B7FF-C7C8-4E23-8067-CAD72FE4108D}">
      <dgm:prSet/>
      <dgm:spPr/>
      <dgm:t>
        <a:bodyPr/>
        <a:lstStyle/>
        <a:p>
          <a:endParaRPr lang="en-US"/>
        </a:p>
      </dgm:t>
    </dgm:pt>
    <dgm:pt modelId="{9C17CAC0-7F7B-45F1-AE16-9A638865CAC1}" type="sibTrans" cxnId="{C786B7FF-C7C8-4E23-8067-CAD72FE4108D}">
      <dgm:prSet/>
      <dgm:spPr/>
      <dgm:t>
        <a:bodyPr/>
        <a:lstStyle/>
        <a:p>
          <a:endParaRPr lang="en-US"/>
        </a:p>
      </dgm:t>
    </dgm:pt>
    <dgm:pt modelId="{11761542-D272-4576-ABB5-16A9AF7CD0AC}" type="pres">
      <dgm:prSet presAssocID="{C4BDFE1F-3421-4277-8F71-09311D9535E4}" presName="Name0" presStyleCnt="0">
        <dgm:presLayoutVars>
          <dgm:dir/>
          <dgm:animLvl val="lvl"/>
          <dgm:resizeHandles val="exact"/>
        </dgm:presLayoutVars>
      </dgm:prSet>
      <dgm:spPr/>
    </dgm:pt>
    <dgm:pt modelId="{3F9D98F7-CA70-4DEF-9C62-59A3C3BCA982}" type="pres">
      <dgm:prSet presAssocID="{6733EC1C-9E19-4A76-A347-AFF8CED04623}" presName="Name8" presStyleCnt="0"/>
      <dgm:spPr/>
    </dgm:pt>
    <dgm:pt modelId="{98BBE0DE-F604-4A64-B91A-6CB2A9CAFF58}" type="pres">
      <dgm:prSet presAssocID="{6733EC1C-9E19-4A76-A347-AFF8CED04623}" presName="level" presStyleLbl="node1" presStyleIdx="0" presStyleCnt="3" custScaleX="102051" custScaleY="93597" custLinFactNeighborX="-1870" custLinFactNeighborY="3676">
        <dgm:presLayoutVars>
          <dgm:chMax val="1"/>
          <dgm:bulletEnabled val="1"/>
        </dgm:presLayoutVars>
      </dgm:prSet>
      <dgm:spPr/>
      <dgm:t>
        <a:bodyPr/>
        <a:lstStyle/>
        <a:p>
          <a:endParaRPr lang="en-US"/>
        </a:p>
      </dgm:t>
    </dgm:pt>
    <dgm:pt modelId="{35840102-70AA-451E-B0D4-CB98819D2155}" type="pres">
      <dgm:prSet presAssocID="{6733EC1C-9E19-4A76-A347-AFF8CED04623}" presName="levelTx" presStyleLbl="revTx" presStyleIdx="0" presStyleCnt="0">
        <dgm:presLayoutVars>
          <dgm:chMax val="1"/>
          <dgm:bulletEnabled val="1"/>
        </dgm:presLayoutVars>
      </dgm:prSet>
      <dgm:spPr/>
      <dgm:t>
        <a:bodyPr/>
        <a:lstStyle/>
        <a:p>
          <a:endParaRPr lang="en-US"/>
        </a:p>
      </dgm:t>
    </dgm:pt>
    <dgm:pt modelId="{89790686-4C57-4689-BE99-C5C5175A9AB0}" type="pres">
      <dgm:prSet presAssocID="{16AC0B3F-6048-4D10-8426-F5E135F8D70C}" presName="Name8" presStyleCnt="0"/>
      <dgm:spPr/>
    </dgm:pt>
    <dgm:pt modelId="{9E401647-EF30-4DE6-91AC-7CD920512C92}" type="pres">
      <dgm:prSet presAssocID="{16AC0B3F-6048-4D10-8426-F5E135F8D70C}" presName="level" presStyleLbl="node1" presStyleIdx="1" presStyleCnt="3" custScaleY="59642" custLinFactNeighborX="-27" custLinFactNeighborY="-1199">
        <dgm:presLayoutVars>
          <dgm:chMax val="1"/>
          <dgm:bulletEnabled val="1"/>
        </dgm:presLayoutVars>
      </dgm:prSet>
      <dgm:spPr/>
      <dgm:t>
        <a:bodyPr/>
        <a:lstStyle/>
        <a:p>
          <a:endParaRPr lang="en-US"/>
        </a:p>
      </dgm:t>
    </dgm:pt>
    <dgm:pt modelId="{C8146B61-FB75-4B2D-849C-0AEC1B2B74C3}" type="pres">
      <dgm:prSet presAssocID="{16AC0B3F-6048-4D10-8426-F5E135F8D70C}" presName="levelTx" presStyleLbl="revTx" presStyleIdx="0" presStyleCnt="0">
        <dgm:presLayoutVars>
          <dgm:chMax val="1"/>
          <dgm:bulletEnabled val="1"/>
        </dgm:presLayoutVars>
      </dgm:prSet>
      <dgm:spPr/>
      <dgm:t>
        <a:bodyPr/>
        <a:lstStyle/>
        <a:p>
          <a:endParaRPr lang="en-US"/>
        </a:p>
      </dgm:t>
    </dgm:pt>
    <dgm:pt modelId="{5FC07138-1CE2-44A9-AC73-8452B20F6E65}" type="pres">
      <dgm:prSet presAssocID="{97D33A21-7549-4A6F-A3C5-86AA1390AEE2}" presName="Name8" presStyleCnt="0"/>
      <dgm:spPr/>
    </dgm:pt>
    <dgm:pt modelId="{09E487AC-6787-4A9E-9324-1560FA5D2C55}" type="pres">
      <dgm:prSet presAssocID="{97D33A21-7549-4A6F-A3C5-86AA1390AEE2}" presName="level" presStyleLbl="node1" presStyleIdx="2" presStyleCnt="3" custScaleY="62291" custLinFactNeighborX="-221" custLinFactNeighborY="-1138">
        <dgm:presLayoutVars>
          <dgm:chMax val="1"/>
          <dgm:bulletEnabled val="1"/>
        </dgm:presLayoutVars>
      </dgm:prSet>
      <dgm:spPr/>
      <dgm:t>
        <a:bodyPr/>
        <a:lstStyle/>
        <a:p>
          <a:endParaRPr lang="en-US"/>
        </a:p>
      </dgm:t>
    </dgm:pt>
    <dgm:pt modelId="{D67ABF14-6B0B-40BE-8956-8EB03EED7B3D}" type="pres">
      <dgm:prSet presAssocID="{97D33A21-7549-4A6F-A3C5-86AA1390AEE2}" presName="levelTx" presStyleLbl="revTx" presStyleIdx="0" presStyleCnt="0">
        <dgm:presLayoutVars>
          <dgm:chMax val="1"/>
          <dgm:bulletEnabled val="1"/>
        </dgm:presLayoutVars>
      </dgm:prSet>
      <dgm:spPr/>
      <dgm:t>
        <a:bodyPr/>
        <a:lstStyle/>
        <a:p>
          <a:endParaRPr lang="en-US"/>
        </a:p>
      </dgm:t>
    </dgm:pt>
  </dgm:ptLst>
  <dgm:cxnLst>
    <dgm:cxn modelId="{0777701C-D04F-4FEC-9353-ADB562B1C584}" type="presOf" srcId="{6733EC1C-9E19-4A76-A347-AFF8CED04623}" destId="{35840102-70AA-451E-B0D4-CB98819D2155}" srcOrd="1" destOrd="0" presId="urn:microsoft.com/office/officeart/2005/8/layout/pyramid1"/>
    <dgm:cxn modelId="{21870582-5291-410C-A465-28CF15B721EA}" type="presOf" srcId="{97D33A21-7549-4A6F-A3C5-86AA1390AEE2}" destId="{09E487AC-6787-4A9E-9324-1560FA5D2C55}" srcOrd="0" destOrd="0" presId="urn:microsoft.com/office/officeart/2005/8/layout/pyramid1"/>
    <dgm:cxn modelId="{0E58E512-12C8-4C7A-8706-3C9DCEDB1FA5}" type="presOf" srcId="{16AC0B3F-6048-4D10-8426-F5E135F8D70C}" destId="{9E401647-EF30-4DE6-91AC-7CD920512C92}" srcOrd="0" destOrd="0" presId="urn:microsoft.com/office/officeart/2005/8/layout/pyramid1"/>
    <dgm:cxn modelId="{5463DC2B-4C30-48C2-8BB6-5A050E55D9F3}" type="presOf" srcId="{6733EC1C-9E19-4A76-A347-AFF8CED04623}" destId="{98BBE0DE-F604-4A64-B91A-6CB2A9CAFF58}" srcOrd="0" destOrd="0" presId="urn:microsoft.com/office/officeart/2005/8/layout/pyramid1"/>
    <dgm:cxn modelId="{BFFE1C44-E70D-4807-B39B-19EA61875DD2}" srcId="{C4BDFE1F-3421-4277-8F71-09311D9535E4}" destId="{97D33A21-7549-4A6F-A3C5-86AA1390AEE2}" srcOrd="2" destOrd="0" parTransId="{E8107985-5922-4A5B-8FBC-082CF4D1D48A}" sibTransId="{C3C3B6C8-4C99-4FA7-87CE-EFA791DCD60C}"/>
    <dgm:cxn modelId="{F22E2B87-F305-419C-B3EF-D7ED6EEE2892}" type="presOf" srcId="{C4BDFE1F-3421-4277-8F71-09311D9535E4}" destId="{11761542-D272-4576-ABB5-16A9AF7CD0AC}" srcOrd="0" destOrd="0" presId="urn:microsoft.com/office/officeart/2005/8/layout/pyramid1"/>
    <dgm:cxn modelId="{DC44285F-EF03-4756-9D05-B9420EED115E}" type="presOf" srcId="{97D33A21-7549-4A6F-A3C5-86AA1390AEE2}" destId="{D67ABF14-6B0B-40BE-8956-8EB03EED7B3D}" srcOrd="1" destOrd="0" presId="urn:microsoft.com/office/officeart/2005/8/layout/pyramid1"/>
    <dgm:cxn modelId="{AC36F284-27A9-4816-9ED3-7B231DA260C5}" srcId="{C4BDFE1F-3421-4277-8F71-09311D9535E4}" destId="{6733EC1C-9E19-4A76-A347-AFF8CED04623}" srcOrd="0" destOrd="0" parTransId="{724361F6-60CE-4B04-A044-6E1BC0EA6008}" sibTransId="{56729536-41C3-4105-A625-AD8ABA6B5DAA}"/>
    <dgm:cxn modelId="{C786B7FF-C7C8-4E23-8067-CAD72FE4108D}" srcId="{C4BDFE1F-3421-4277-8F71-09311D9535E4}" destId="{16AC0B3F-6048-4D10-8426-F5E135F8D70C}" srcOrd="1" destOrd="0" parTransId="{569DBCF3-F8C7-40D6-851A-F1F9D4B82C0C}" sibTransId="{9C17CAC0-7F7B-45F1-AE16-9A638865CAC1}"/>
    <dgm:cxn modelId="{3E8A4AAE-1E70-41AB-ADD2-2BAB8A2786EC}" type="presOf" srcId="{16AC0B3F-6048-4D10-8426-F5E135F8D70C}" destId="{C8146B61-FB75-4B2D-849C-0AEC1B2B74C3}" srcOrd="1" destOrd="0" presId="urn:microsoft.com/office/officeart/2005/8/layout/pyramid1"/>
    <dgm:cxn modelId="{BE84ADD3-9499-42C2-9E16-C483C671CD3C}" type="presParOf" srcId="{11761542-D272-4576-ABB5-16A9AF7CD0AC}" destId="{3F9D98F7-CA70-4DEF-9C62-59A3C3BCA982}" srcOrd="0" destOrd="0" presId="urn:microsoft.com/office/officeart/2005/8/layout/pyramid1"/>
    <dgm:cxn modelId="{7B661AC3-CD0A-40CE-BFD7-345AEEEA726D}" type="presParOf" srcId="{3F9D98F7-CA70-4DEF-9C62-59A3C3BCA982}" destId="{98BBE0DE-F604-4A64-B91A-6CB2A9CAFF58}" srcOrd="0" destOrd="0" presId="urn:microsoft.com/office/officeart/2005/8/layout/pyramid1"/>
    <dgm:cxn modelId="{1AC636C2-6853-42C1-A44A-D97EEC434EDA}" type="presParOf" srcId="{3F9D98F7-CA70-4DEF-9C62-59A3C3BCA982}" destId="{35840102-70AA-451E-B0D4-CB98819D2155}" srcOrd="1" destOrd="0" presId="urn:microsoft.com/office/officeart/2005/8/layout/pyramid1"/>
    <dgm:cxn modelId="{A3D8D1D3-892B-4365-8848-037AE7921213}" type="presParOf" srcId="{11761542-D272-4576-ABB5-16A9AF7CD0AC}" destId="{89790686-4C57-4689-BE99-C5C5175A9AB0}" srcOrd="1" destOrd="0" presId="urn:microsoft.com/office/officeart/2005/8/layout/pyramid1"/>
    <dgm:cxn modelId="{D4043028-2B38-47C1-B607-20D00538D4BB}" type="presParOf" srcId="{89790686-4C57-4689-BE99-C5C5175A9AB0}" destId="{9E401647-EF30-4DE6-91AC-7CD920512C92}" srcOrd="0" destOrd="0" presId="urn:microsoft.com/office/officeart/2005/8/layout/pyramid1"/>
    <dgm:cxn modelId="{81D84C07-28FC-4B11-9D82-A1ADD8128205}" type="presParOf" srcId="{89790686-4C57-4689-BE99-C5C5175A9AB0}" destId="{C8146B61-FB75-4B2D-849C-0AEC1B2B74C3}" srcOrd="1" destOrd="0" presId="urn:microsoft.com/office/officeart/2005/8/layout/pyramid1"/>
    <dgm:cxn modelId="{D7AA5CB7-8B8B-4482-AEBD-14665075BF88}" type="presParOf" srcId="{11761542-D272-4576-ABB5-16A9AF7CD0AC}" destId="{5FC07138-1CE2-44A9-AC73-8452B20F6E65}" srcOrd="2" destOrd="0" presId="urn:microsoft.com/office/officeart/2005/8/layout/pyramid1"/>
    <dgm:cxn modelId="{C3BA983E-66F3-4F7F-9B65-DDE1CB423479}" type="presParOf" srcId="{5FC07138-1CE2-44A9-AC73-8452B20F6E65}" destId="{09E487AC-6787-4A9E-9324-1560FA5D2C55}" srcOrd="0" destOrd="0" presId="urn:microsoft.com/office/officeart/2005/8/layout/pyramid1"/>
    <dgm:cxn modelId="{4C20ED90-1666-4C9B-8B9D-E95C79C4DFC7}" type="presParOf" srcId="{5FC07138-1CE2-44A9-AC73-8452B20F6E65}" destId="{D67ABF14-6B0B-40BE-8956-8EB03EED7B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DFE1F-3421-4277-8F71-09311D9535E4}" type="doc">
      <dgm:prSet loTypeId="urn:microsoft.com/office/officeart/2005/8/layout/pyramid1" loCatId="pyramid" qsTypeId="urn:microsoft.com/office/officeart/2005/8/quickstyle/simple1" qsCatId="simple" csTypeId="urn:microsoft.com/office/officeart/2005/8/colors/colorful5" csCatId="colorful" phldr="1"/>
      <dgm:spPr/>
    </dgm:pt>
    <dgm:pt modelId="{6733EC1C-9E19-4A76-A347-AFF8CED04623}">
      <dgm:prSet phldrT="[Text]" custT="1"/>
      <dgm:spPr>
        <a:solidFill>
          <a:srgbClr val="FF99FF"/>
        </a:solidFill>
      </dgm:spPr>
      <dgm:t>
        <a:bodyPr anchor="b"/>
        <a:lstStyle/>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r>
            <a:rPr lang="en-US" altLang="en-US" sz="1800" b="1" dirty="0" smtClean="0"/>
            <a:t>CS&amp;I</a:t>
          </a:r>
        </a:p>
        <a:p>
          <a:pPr>
            <a:lnSpc>
              <a:spcPct val="100000"/>
            </a:lnSpc>
            <a:spcAft>
              <a:spcPts val="0"/>
            </a:spcAft>
          </a:pPr>
          <a:r>
            <a:rPr lang="en-US" altLang="en-US" sz="1500" b="1" dirty="0" smtClean="0"/>
            <a:t>Tier 3</a:t>
          </a:r>
        </a:p>
        <a:p>
          <a:pPr>
            <a:lnSpc>
              <a:spcPct val="100000"/>
            </a:lnSpc>
            <a:spcAft>
              <a:spcPts val="0"/>
            </a:spcAft>
          </a:pPr>
          <a:r>
            <a:rPr lang="en-US" altLang="en-US" sz="1500" b="1" dirty="0" smtClean="0"/>
            <a:t>Intensive </a:t>
          </a:r>
        </a:p>
        <a:p>
          <a:pPr>
            <a:lnSpc>
              <a:spcPct val="100000"/>
            </a:lnSpc>
            <a:spcAft>
              <a:spcPts val="0"/>
            </a:spcAft>
          </a:pPr>
          <a:r>
            <a:rPr lang="en-US" altLang="en-US" sz="1500" b="1" dirty="0" smtClean="0"/>
            <a:t>Supports</a:t>
          </a:r>
        </a:p>
        <a:p>
          <a:pPr>
            <a:lnSpc>
              <a:spcPct val="100000"/>
            </a:lnSpc>
            <a:spcAft>
              <a:spcPts val="0"/>
            </a:spcAft>
          </a:pPr>
          <a:r>
            <a:rPr lang="en-US" altLang="en-US" sz="1000" b="0" dirty="0" smtClean="0"/>
            <a:t> </a:t>
          </a:r>
          <a:endParaRPr lang="en-US" altLang="en-US" sz="900" b="0" dirty="0" smtClean="0"/>
        </a:p>
        <a:p>
          <a:pPr>
            <a:lnSpc>
              <a:spcPct val="100000"/>
            </a:lnSpc>
            <a:spcAft>
              <a:spcPts val="0"/>
            </a:spcAft>
          </a:pPr>
          <a:r>
            <a:rPr lang="en-US" altLang="en-US" sz="1200" b="0" dirty="0" smtClean="0"/>
            <a:t> </a:t>
          </a:r>
          <a:endParaRPr lang="en-US" altLang="en-US" sz="1200" b="1" dirty="0" smtClean="0">
            <a:solidFill>
              <a:srgbClr val="FF0000"/>
            </a:solidFill>
          </a:endParaRPr>
        </a:p>
      </dgm:t>
    </dgm:pt>
    <dgm:pt modelId="{724361F6-60CE-4B04-A044-6E1BC0EA6008}" type="parTrans" cxnId="{AC36F284-27A9-4816-9ED3-7B231DA260C5}">
      <dgm:prSet/>
      <dgm:spPr/>
      <dgm:t>
        <a:bodyPr/>
        <a:lstStyle/>
        <a:p>
          <a:endParaRPr lang="en-US"/>
        </a:p>
      </dgm:t>
    </dgm:pt>
    <dgm:pt modelId="{56729536-41C3-4105-A625-AD8ABA6B5DAA}" type="sibTrans" cxnId="{AC36F284-27A9-4816-9ED3-7B231DA260C5}">
      <dgm:prSet/>
      <dgm:spPr/>
      <dgm:t>
        <a:bodyPr/>
        <a:lstStyle/>
        <a:p>
          <a:endParaRPr lang="en-US"/>
        </a:p>
      </dgm:t>
    </dgm:pt>
    <dgm:pt modelId="{97D33A21-7549-4A6F-A3C5-86AA1390AEE2}">
      <dgm:prSet phldrT="[Text]" custT="1"/>
      <dgm:spPr>
        <a:solidFill>
          <a:srgbClr val="00FFFF"/>
        </a:solidFill>
      </dgm:spPr>
      <dgm:t>
        <a:bodyPr/>
        <a:lstStyle/>
        <a:p>
          <a:pPr algn="l">
            <a:lnSpc>
              <a:spcPct val="100000"/>
            </a:lnSpc>
            <a:spcAft>
              <a:spcPts val="0"/>
            </a:spcAft>
          </a:pPr>
          <a:endParaRPr lang="en-US" altLang="en-US" sz="1800" b="1" dirty="0" smtClean="0"/>
        </a:p>
        <a:p>
          <a:pPr algn="ctr">
            <a:lnSpc>
              <a:spcPct val="100000"/>
            </a:lnSpc>
            <a:spcAft>
              <a:spcPts val="0"/>
            </a:spcAft>
          </a:pPr>
          <a:r>
            <a:rPr lang="en-US" altLang="en-US" sz="1800" b="1" dirty="0" smtClean="0"/>
            <a:t>TS&amp;I</a:t>
          </a:r>
        </a:p>
        <a:p>
          <a:pPr algn="ctr">
            <a:lnSpc>
              <a:spcPct val="100000"/>
            </a:lnSpc>
            <a:spcAft>
              <a:spcPts val="0"/>
            </a:spcAft>
          </a:pPr>
          <a:r>
            <a:rPr lang="en-US" altLang="en-US" sz="1500" b="1" dirty="0" smtClean="0"/>
            <a:t>Tier 1</a:t>
          </a:r>
        </a:p>
        <a:p>
          <a:pPr algn="ctr">
            <a:lnSpc>
              <a:spcPct val="100000"/>
            </a:lnSpc>
            <a:spcAft>
              <a:spcPts val="0"/>
            </a:spcAft>
          </a:pPr>
          <a:r>
            <a:rPr lang="en-US" altLang="en-US" sz="1500" b="1" dirty="0" smtClean="0"/>
            <a:t>Universal Supports</a:t>
          </a:r>
        </a:p>
        <a:p>
          <a:pPr algn="ctr">
            <a:lnSpc>
              <a:spcPct val="100000"/>
            </a:lnSpc>
            <a:spcAft>
              <a:spcPts val="0"/>
            </a:spcAft>
          </a:pPr>
          <a:endParaRPr lang="en-US" sz="1400" i="0" dirty="0" smtClean="0"/>
        </a:p>
        <a:p>
          <a:pPr algn="ctr">
            <a:lnSpc>
              <a:spcPct val="100000"/>
            </a:lnSpc>
            <a:spcAft>
              <a:spcPts val="0"/>
            </a:spcAft>
          </a:pPr>
          <a:r>
            <a:rPr lang="en-US" sz="1400" dirty="0" smtClean="0"/>
            <a:t> </a:t>
          </a:r>
          <a:endParaRPr lang="en-US" sz="1400" i="0" dirty="0"/>
        </a:p>
      </dgm:t>
    </dgm:pt>
    <dgm:pt modelId="{E8107985-5922-4A5B-8FBC-082CF4D1D48A}" type="parTrans" cxnId="{BFFE1C44-E70D-4807-B39B-19EA61875DD2}">
      <dgm:prSet/>
      <dgm:spPr/>
      <dgm:t>
        <a:bodyPr/>
        <a:lstStyle/>
        <a:p>
          <a:endParaRPr lang="en-US"/>
        </a:p>
      </dgm:t>
    </dgm:pt>
    <dgm:pt modelId="{C3C3B6C8-4C99-4FA7-87CE-EFA791DCD60C}" type="sibTrans" cxnId="{BFFE1C44-E70D-4807-B39B-19EA61875DD2}">
      <dgm:prSet/>
      <dgm:spPr/>
      <dgm:t>
        <a:bodyPr/>
        <a:lstStyle/>
        <a:p>
          <a:endParaRPr lang="en-US"/>
        </a:p>
      </dgm:t>
    </dgm:pt>
    <dgm:pt modelId="{16AC0B3F-6048-4D10-8426-F5E135F8D70C}">
      <dgm:prSet phldrT="[Text]" custT="1"/>
      <dgm:spPr>
        <a:solidFill>
          <a:srgbClr val="66FF66"/>
        </a:solidFill>
      </dgm:spPr>
      <dgm:t>
        <a:bodyPr/>
        <a:lstStyle/>
        <a:p>
          <a:pPr>
            <a:lnSpc>
              <a:spcPct val="100000"/>
            </a:lnSpc>
            <a:spcAft>
              <a:spcPts val="0"/>
            </a:spcAft>
          </a:pPr>
          <a:r>
            <a:rPr lang="en-US" sz="1800" b="1" dirty="0" smtClean="0"/>
            <a:t>TS&amp;I </a:t>
          </a:r>
        </a:p>
        <a:p>
          <a:pPr>
            <a:lnSpc>
              <a:spcPct val="100000"/>
            </a:lnSpc>
            <a:spcAft>
              <a:spcPts val="0"/>
            </a:spcAft>
          </a:pPr>
          <a:r>
            <a:rPr lang="en-US" altLang="en-US" sz="1500" b="1" dirty="0" smtClean="0"/>
            <a:t>Tier 2</a:t>
          </a:r>
        </a:p>
        <a:p>
          <a:pPr>
            <a:lnSpc>
              <a:spcPct val="100000"/>
            </a:lnSpc>
            <a:spcAft>
              <a:spcPts val="0"/>
            </a:spcAft>
          </a:pPr>
          <a:r>
            <a:rPr lang="en-US" altLang="en-US" sz="1500" b="1" dirty="0" smtClean="0"/>
            <a:t>Supplemental Supports</a:t>
          </a:r>
        </a:p>
        <a:p>
          <a:pPr>
            <a:lnSpc>
              <a:spcPct val="100000"/>
            </a:lnSpc>
            <a:spcAft>
              <a:spcPts val="0"/>
            </a:spcAft>
          </a:pPr>
          <a:r>
            <a:rPr lang="en-US" altLang="en-US" sz="500" dirty="0" smtClean="0"/>
            <a:t> </a:t>
          </a:r>
          <a:endParaRPr lang="en-US" altLang="en-US" sz="1400" dirty="0" smtClean="0"/>
        </a:p>
      </dgm:t>
    </dgm:pt>
    <dgm:pt modelId="{569DBCF3-F8C7-40D6-851A-F1F9D4B82C0C}" type="parTrans" cxnId="{C786B7FF-C7C8-4E23-8067-CAD72FE4108D}">
      <dgm:prSet/>
      <dgm:spPr/>
      <dgm:t>
        <a:bodyPr/>
        <a:lstStyle/>
        <a:p>
          <a:endParaRPr lang="en-US"/>
        </a:p>
      </dgm:t>
    </dgm:pt>
    <dgm:pt modelId="{9C17CAC0-7F7B-45F1-AE16-9A638865CAC1}" type="sibTrans" cxnId="{C786B7FF-C7C8-4E23-8067-CAD72FE4108D}">
      <dgm:prSet/>
      <dgm:spPr/>
      <dgm:t>
        <a:bodyPr/>
        <a:lstStyle/>
        <a:p>
          <a:endParaRPr lang="en-US"/>
        </a:p>
      </dgm:t>
    </dgm:pt>
    <dgm:pt modelId="{11761542-D272-4576-ABB5-16A9AF7CD0AC}" type="pres">
      <dgm:prSet presAssocID="{C4BDFE1F-3421-4277-8F71-09311D9535E4}" presName="Name0" presStyleCnt="0">
        <dgm:presLayoutVars>
          <dgm:dir/>
          <dgm:animLvl val="lvl"/>
          <dgm:resizeHandles val="exact"/>
        </dgm:presLayoutVars>
      </dgm:prSet>
      <dgm:spPr/>
    </dgm:pt>
    <dgm:pt modelId="{3F9D98F7-CA70-4DEF-9C62-59A3C3BCA982}" type="pres">
      <dgm:prSet presAssocID="{6733EC1C-9E19-4A76-A347-AFF8CED04623}" presName="Name8" presStyleCnt="0"/>
      <dgm:spPr/>
    </dgm:pt>
    <dgm:pt modelId="{98BBE0DE-F604-4A64-B91A-6CB2A9CAFF58}" type="pres">
      <dgm:prSet presAssocID="{6733EC1C-9E19-4A76-A347-AFF8CED04623}" presName="level" presStyleLbl="node1" presStyleIdx="0" presStyleCnt="3" custScaleX="102051" custScaleY="93597" custLinFactNeighborX="-964" custLinFactNeighborY="3364">
        <dgm:presLayoutVars>
          <dgm:chMax val="1"/>
          <dgm:bulletEnabled val="1"/>
        </dgm:presLayoutVars>
      </dgm:prSet>
      <dgm:spPr/>
      <dgm:t>
        <a:bodyPr/>
        <a:lstStyle/>
        <a:p>
          <a:endParaRPr lang="en-US"/>
        </a:p>
      </dgm:t>
    </dgm:pt>
    <dgm:pt modelId="{35840102-70AA-451E-B0D4-CB98819D2155}" type="pres">
      <dgm:prSet presAssocID="{6733EC1C-9E19-4A76-A347-AFF8CED04623}" presName="levelTx" presStyleLbl="revTx" presStyleIdx="0" presStyleCnt="0">
        <dgm:presLayoutVars>
          <dgm:chMax val="1"/>
          <dgm:bulletEnabled val="1"/>
        </dgm:presLayoutVars>
      </dgm:prSet>
      <dgm:spPr/>
      <dgm:t>
        <a:bodyPr/>
        <a:lstStyle/>
        <a:p>
          <a:endParaRPr lang="en-US"/>
        </a:p>
      </dgm:t>
    </dgm:pt>
    <dgm:pt modelId="{89790686-4C57-4689-BE99-C5C5175A9AB0}" type="pres">
      <dgm:prSet presAssocID="{16AC0B3F-6048-4D10-8426-F5E135F8D70C}" presName="Name8" presStyleCnt="0"/>
      <dgm:spPr/>
    </dgm:pt>
    <dgm:pt modelId="{9E401647-EF30-4DE6-91AC-7CD920512C92}" type="pres">
      <dgm:prSet presAssocID="{16AC0B3F-6048-4D10-8426-F5E135F8D70C}" presName="level" presStyleLbl="node1" presStyleIdx="1" presStyleCnt="3" custScaleY="71897">
        <dgm:presLayoutVars>
          <dgm:chMax val="1"/>
          <dgm:bulletEnabled val="1"/>
        </dgm:presLayoutVars>
      </dgm:prSet>
      <dgm:spPr/>
      <dgm:t>
        <a:bodyPr/>
        <a:lstStyle/>
        <a:p>
          <a:endParaRPr lang="en-US"/>
        </a:p>
      </dgm:t>
    </dgm:pt>
    <dgm:pt modelId="{C8146B61-FB75-4B2D-849C-0AEC1B2B74C3}" type="pres">
      <dgm:prSet presAssocID="{16AC0B3F-6048-4D10-8426-F5E135F8D70C}" presName="levelTx" presStyleLbl="revTx" presStyleIdx="0" presStyleCnt="0">
        <dgm:presLayoutVars>
          <dgm:chMax val="1"/>
          <dgm:bulletEnabled val="1"/>
        </dgm:presLayoutVars>
      </dgm:prSet>
      <dgm:spPr/>
      <dgm:t>
        <a:bodyPr/>
        <a:lstStyle/>
        <a:p>
          <a:endParaRPr lang="en-US"/>
        </a:p>
      </dgm:t>
    </dgm:pt>
    <dgm:pt modelId="{5FC07138-1CE2-44A9-AC73-8452B20F6E65}" type="pres">
      <dgm:prSet presAssocID="{97D33A21-7549-4A6F-A3C5-86AA1390AEE2}" presName="Name8" presStyleCnt="0"/>
      <dgm:spPr/>
    </dgm:pt>
    <dgm:pt modelId="{09E487AC-6787-4A9E-9324-1560FA5D2C55}" type="pres">
      <dgm:prSet presAssocID="{97D33A21-7549-4A6F-A3C5-86AA1390AEE2}" presName="level" presStyleLbl="node1" presStyleIdx="2" presStyleCnt="3" custScaleY="62291" custLinFactNeighborY="5730">
        <dgm:presLayoutVars>
          <dgm:chMax val="1"/>
          <dgm:bulletEnabled val="1"/>
        </dgm:presLayoutVars>
      </dgm:prSet>
      <dgm:spPr/>
      <dgm:t>
        <a:bodyPr/>
        <a:lstStyle/>
        <a:p>
          <a:endParaRPr lang="en-US"/>
        </a:p>
      </dgm:t>
    </dgm:pt>
    <dgm:pt modelId="{D67ABF14-6B0B-40BE-8956-8EB03EED7B3D}" type="pres">
      <dgm:prSet presAssocID="{97D33A21-7549-4A6F-A3C5-86AA1390AEE2}" presName="levelTx" presStyleLbl="revTx" presStyleIdx="0" presStyleCnt="0">
        <dgm:presLayoutVars>
          <dgm:chMax val="1"/>
          <dgm:bulletEnabled val="1"/>
        </dgm:presLayoutVars>
      </dgm:prSet>
      <dgm:spPr/>
      <dgm:t>
        <a:bodyPr/>
        <a:lstStyle/>
        <a:p>
          <a:endParaRPr lang="en-US"/>
        </a:p>
      </dgm:t>
    </dgm:pt>
  </dgm:ptLst>
  <dgm:cxnLst>
    <dgm:cxn modelId="{AC36F284-27A9-4816-9ED3-7B231DA260C5}" srcId="{C4BDFE1F-3421-4277-8F71-09311D9535E4}" destId="{6733EC1C-9E19-4A76-A347-AFF8CED04623}" srcOrd="0" destOrd="0" parTransId="{724361F6-60CE-4B04-A044-6E1BC0EA6008}" sibTransId="{56729536-41C3-4105-A625-AD8ABA6B5DAA}"/>
    <dgm:cxn modelId="{C786B7FF-C7C8-4E23-8067-CAD72FE4108D}" srcId="{C4BDFE1F-3421-4277-8F71-09311D9535E4}" destId="{16AC0B3F-6048-4D10-8426-F5E135F8D70C}" srcOrd="1" destOrd="0" parTransId="{569DBCF3-F8C7-40D6-851A-F1F9D4B82C0C}" sibTransId="{9C17CAC0-7F7B-45F1-AE16-9A638865CAC1}"/>
    <dgm:cxn modelId="{A39120B1-0A38-4D7C-861C-A905089AC28B}" type="presOf" srcId="{97D33A21-7549-4A6F-A3C5-86AA1390AEE2}" destId="{D67ABF14-6B0B-40BE-8956-8EB03EED7B3D}" srcOrd="1" destOrd="0" presId="urn:microsoft.com/office/officeart/2005/8/layout/pyramid1"/>
    <dgm:cxn modelId="{BFFE1C44-E70D-4807-B39B-19EA61875DD2}" srcId="{C4BDFE1F-3421-4277-8F71-09311D9535E4}" destId="{97D33A21-7549-4A6F-A3C5-86AA1390AEE2}" srcOrd="2" destOrd="0" parTransId="{E8107985-5922-4A5B-8FBC-082CF4D1D48A}" sibTransId="{C3C3B6C8-4C99-4FA7-87CE-EFA791DCD60C}"/>
    <dgm:cxn modelId="{E966EF8C-44E1-4A55-AC6A-E1E6042F63C8}" type="presOf" srcId="{16AC0B3F-6048-4D10-8426-F5E135F8D70C}" destId="{C8146B61-FB75-4B2D-849C-0AEC1B2B74C3}" srcOrd="1" destOrd="0" presId="urn:microsoft.com/office/officeart/2005/8/layout/pyramid1"/>
    <dgm:cxn modelId="{BEAA3639-4D97-47C9-B236-753BC446F8E4}" type="presOf" srcId="{6733EC1C-9E19-4A76-A347-AFF8CED04623}" destId="{35840102-70AA-451E-B0D4-CB98819D2155}" srcOrd="1" destOrd="0" presId="urn:microsoft.com/office/officeart/2005/8/layout/pyramid1"/>
    <dgm:cxn modelId="{5977BE98-7FAC-443A-B23B-FA0368526098}" type="presOf" srcId="{97D33A21-7549-4A6F-A3C5-86AA1390AEE2}" destId="{09E487AC-6787-4A9E-9324-1560FA5D2C55}" srcOrd="0" destOrd="0" presId="urn:microsoft.com/office/officeart/2005/8/layout/pyramid1"/>
    <dgm:cxn modelId="{7FA2804A-222E-4378-9965-62EC9D93671E}" type="presOf" srcId="{C4BDFE1F-3421-4277-8F71-09311D9535E4}" destId="{11761542-D272-4576-ABB5-16A9AF7CD0AC}" srcOrd="0" destOrd="0" presId="urn:microsoft.com/office/officeart/2005/8/layout/pyramid1"/>
    <dgm:cxn modelId="{B6DE8D7A-0321-47EC-9BED-F31EE335ECD0}" type="presOf" srcId="{6733EC1C-9E19-4A76-A347-AFF8CED04623}" destId="{98BBE0DE-F604-4A64-B91A-6CB2A9CAFF58}" srcOrd="0" destOrd="0" presId="urn:microsoft.com/office/officeart/2005/8/layout/pyramid1"/>
    <dgm:cxn modelId="{8B771B22-62CE-4E30-9805-E49382972E63}" type="presOf" srcId="{16AC0B3F-6048-4D10-8426-F5E135F8D70C}" destId="{9E401647-EF30-4DE6-91AC-7CD920512C92}" srcOrd="0" destOrd="0" presId="urn:microsoft.com/office/officeart/2005/8/layout/pyramid1"/>
    <dgm:cxn modelId="{96760126-EB0A-48E3-ACCE-DB96F158C311}" type="presParOf" srcId="{11761542-D272-4576-ABB5-16A9AF7CD0AC}" destId="{3F9D98F7-CA70-4DEF-9C62-59A3C3BCA982}" srcOrd="0" destOrd="0" presId="urn:microsoft.com/office/officeart/2005/8/layout/pyramid1"/>
    <dgm:cxn modelId="{68FB87B3-5854-4564-8CD8-436ADE919B05}" type="presParOf" srcId="{3F9D98F7-CA70-4DEF-9C62-59A3C3BCA982}" destId="{98BBE0DE-F604-4A64-B91A-6CB2A9CAFF58}" srcOrd="0" destOrd="0" presId="urn:microsoft.com/office/officeart/2005/8/layout/pyramid1"/>
    <dgm:cxn modelId="{889C993D-C337-4136-B55F-8A56020FDA52}" type="presParOf" srcId="{3F9D98F7-CA70-4DEF-9C62-59A3C3BCA982}" destId="{35840102-70AA-451E-B0D4-CB98819D2155}" srcOrd="1" destOrd="0" presId="urn:microsoft.com/office/officeart/2005/8/layout/pyramid1"/>
    <dgm:cxn modelId="{62FB5144-3706-481B-BD3F-2757B78EE4F0}" type="presParOf" srcId="{11761542-D272-4576-ABB5-16A9AF7CD0AC}" destId="{89790686-4C57-4689-BE99-C5C5175A9AB0}" srcOrd="1" destOrd="0" presId="urn:microsoft.com/office/officeart/2005/8/layout/pyramid1"/>
    <dgm:cxn modelId="{0F0AB1A4-D785-4298-9207-0AA14CCE9DD6}" type="presParOf" srcId="{89790686-4C57-4689-BE99-C5C5175A9AB0}" destId="{9E401647-EF30-4DE6-91AC-7CD920512C92}" srcOrd="0" destOrd="0" presId="urn:microsoft.com/office/officeart/2005/8/layout/pyramid1"/>
    <dgm:cxn modelId="{0014EB1A-DDDB-4CA3-A62F-00A4743FB085}" type="presParOf" srcId="{89790686-4C57-4689-BE99-C5C5175A9AB0}" destId="{C8146B61-FB75-4B2D-849C-0AEC1B2B74C3}" srcOrd="1" destOrd="0" presId="urn:microsoft.com/office/officeart/2005/8/layout/pyramid1"/>
    <dgm:cxn modelId="{7C2AF0A0-F5D2-444A-9D9A-3EB63CD98756}" type="presParOf" srcId="{11761542-D272-4576-ABB5-16A9AF7CD0AC}" destId="{5FC07138-1CE2-44A9-AC73-8452B20F6E65}" srcOrd="2" destOrd="0" presId="urn:microsoft.com/office/officeart/2005/8/layout/pyramid1"/>
    <dgm:cxn modelId="{2508393B-97D9-4574-859D-9DECFA819BF6}" type="presParOf" srcId="{5FC07138-1CE2-44A9-AC73-8452B20F6E65}" destId="{09E487AC-6787-4A9E-9324-1560FA5D2C55}" srcOrd="0" destOrd="0" presId="urn:microsoft.com/office/officeart/2005/8/layout/pyramid1"/>
    <dgm:cxn modelId="{6A66D4A3-A73C-4CBB-BFC9-06BFBFF47FFC}" type="presParOf" srcId="{5FC07138-1CE2-44A9-AC73-8452B20F6E65}" destId="{D67ABF14-6B0B-40BE-8956-8EB03EED7B3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DFE1F-3421-4277-8F71-09311D9535E4}" type="doc">
      <dgm:prSet loTypeId="urn:microsoft.com/office/officeart/2005/8/layout/pyramid1" loCatId="pyramid" qsTypeId="urn:microsoft.com/office/officeart/2005/8/quickstyle/simple1" qsCatId="simple" csTypeId="urn:microsoft.com/office/officeart/2005/8/colors/colorful5" csCatId="colorful" phldr="1"/>
      <dgm:spPr/>
      <dgm:t>
        <a:bodyPr/>
        <a:lstStyle/>
        <a:p>
          <a:endParaRPr lang="en-US"/>
        </a:p>
      </dgm:t>
    </dgm:pt>
    <dgm:pt modelId="{6733EC1C-9E19-4A76-A347-AFF8CED04623}">
      <dgm:prSet phldrT="[Text]" custT="1"/>
      <dgm:spPr>
        <a:solidFill>
          <a:srgbClr val="FFC000"/>
        </a:solidFill>
      </dgm:spPr>
      <dgm:t>
        <a:bodyPr/>
        <a:lstStyle/>
        <a:p>
          <a:pPr algn="ctr">
            <a:spcAft>
              <a:spcPts val="400"/>
            </a:spcAft>
          </a:pPr>
          <a:r>
            <a:rPr lang="en-US" sz="1800" b="1" baseline="0" dirty="0" smtClean="0">
              <a:solidFill>
                <a:schemeClr val="bg1"/>
              </a:solidFill>
            </a:rPr>
            <a:t> </a:t>
          </a:r>
          <a:r>
            <a:rPr lang="en-US" sz="1800" b="1" dirty="0" smtClean="0"/>
            <a:t> </a:t>
          </a:r>
        </a:p>
        <a:p>
          <a:pPr algn="ctr">
            <a:spcAft>
              <a:spcPts val="0"/>
            </a:spcAft>
          </a:pPr>
          <a:endParaRPr lang="en-US" sz="1800" b="1" dirty="0" smtClean="0"/>
        </a:p>
        <a:p>
          <a:pPr algn="ctr">
            <a:spcAft>
              <a:spcPts val="0"/>
            </a:spcAft>
          </a:pPr>
          <a:r>
            <a:rPr lang="en-US" sz="1600" b="1" dirty="0" smtClean="0"/>
            <a:t>3 options for </a:t>
          </a:r>
        </a:p>
        <a:p>
          <a:pPr algn="ctr">
            <a:spcAft>
              <a:spcPts val="0"/>
            </a:spcAft>
          </a:pPr>
          <a:r>
            <a:rPr lang="en-US" sz="1600" b="1" dirty="0" smtClean="0"/>
            <a:t>Turnaround Plan- </a:t>
          </a:r>
        </a:p>
        <a:p>
          <a:pPr algn="ctr">
            <a:spcAft>
              <a:spcPts val="0"/>
            </a:spcAft>
          </a:pPr>
          <a:r>
            <a:rPr lang="en-US" sz="1600" b="1" dirty="0" smtClean="0"/>
            <a:t>close, charter, or </a:t>
          </a:r>
        </a:p>
        <a:p>
          <a:pPr algn="ctr">
            <a:spcAft>
              <a:spcPts val="0"/>
            </a:spcAft>
          </a:pPr>
          <a:r>
            <a:rPr lang="en-US" sz="1600" b="1" dirty="0" smtClean="0"/>
            <a:t>external operator </a:t>
          </a:r>
          <a:endParaRPr lang="en-US" sz="1600" b="1" dirty="0"/>
        </a:p>
      </dgm:t>
    </dgm:pt>
    <dgm:pt modelId="{724361F6-60CE-4B04-A044-6E1BC0EA6008}" type="parTrans" cxnId="{AC36F284-27A9-4816-9ED3-7B231DA260C5}">
      <dgm:prSet/>
      <dgm:spPr/>
      <dgm:t>
        <a:bodyPr/>
        <a:lstStyle/>
        <a:p>
          <a:pPr algn="ctr"/>
          <a:endParaRPr lang="en-US"/>
        </a:p>
      </dgm:t>
    </dgm:pt>
    <dgm:pt modelId="{56729536-41C3-4105-A625-AD8ABA6B5DAA}" type="sibTrans" cxnId="{AC36F284-27A9-4816-9ED3-7B231DA260C5}">
      <dgm:prSet/>
      <dgm:spPr/>
      <dgm:t>
        <a:bodyPr/>
        <a:lstStyle/>
        <a:p>
          <a:pPr algn="ctr"/>
          <a:endParaRPr lang="en-US"/>
        </a:p>
      </dgm:t>
    </dgm:pt>
    <dgm:pt modelId="{97D33A21-7549-4A6F-A3C5-86AA1390AEE2}">
      <dgm:prSet phldrT="[Text]" custT="1"/>
      <dgm:spPr/>
      <dgm:t>
        <a:bodyPr/>
        <a:lstStyle/>
        <a:p>
          <a:pPr algn="ctr">
            <a:lnSpc>
              <a:spcPct val="100000"/>
            </a:lnSpc>
            <a:spcAft>
              <a:spcPts val="0"/>
            </a:spcAft>
          </a:pPr>
          <a:r>
            <a:rPr lang="en-US" sz="2000" b="1" dirty="0" smtClean="0"/>
            <a:t>School </a:t>
          </a:r>
          <a:r>
            <a:rPr lang="en-US" sz="2000" b="1" dirty="0"/>
            <a:t>Improvement </a:t>
          </a:r>
          <a:r>
            <a:rPr lang="en-US" sz="2000" b="1" dirty="0" smtClean="0"/>
            <a:t>Plan</a:t>
          </a:r>
        </a:p>
        <a:p>
          <a:pPr algn="ctr">
            <a:lnSpc>
              <a:spcPct val="100000"/>
            </a:lnSpc>
            <a:spcAft>
              <a:spcPts val="0"/>
            </a:spcAft>
          </a:pPr>
          <a:r>
            <a:rPr lang="en-US" sz="2000" b="1" i="1" dirty="0" smtClean="0"/>
            <a:t>(annual plan) </a:t>
          </a:r>
          <a:endParaRPr lang="en-US" sz="2000" b="1" i="1" dirty="0"/>
        </a:p>
        <a:p>
          <a:pPr algn="ctr">
            <a:lnSpc>
              <a:spcPct val="90000"/>
            </a:lnSpc>
            <a:spcAft>
              <a:spcPct val="35000"/>
            </a:spcAft>
          </a:pPr>
          <a:r>
            <a:rPr lang="en-US" sz="2000" b="1" dirty="0" smtClean="0"/>
            <a:t>Regional </a:t>
          </a:r>
          <a:r>
            <a:rPr lang="en-US" sz="2000" b="1" dirty="0"/>
            <a:t>Team works </a:t>
          </a:r>
          <a:r>
            <a:rPr lang="en-US" sz="2000" b="1" dirty="0" smtClean="0"/>
            <a:t>with </a:t>
          </a:r>
          <a:r>
            <a:rPr lang="en-US" sz="2000" b="1" dirty="0"/>
            <a:t>district and </a:t>
          </a:r>
          <a:r>
            <a:rPr lang="en-US" sz="2000" b="1" dirty="0" smtClean="0"/>
            <a:t>school leadership teams</a:t>
          </a:r>
        </a:p>
        <a:p>
          <a:pPr algn="ctr">
            <a:lnSpc>
              <a:spcPct val="90000"/>
            </a:lnSpc>
            <a:spcAft>
              <a:spcPct val="35000"/>
            </a:spcAft>
          </a:pPr>
          <a:r>
            <a:rPr lang="en-US" sz="2000" b="1" dirty="0" smtClean="0"/>
            <a:t>Instructional </a:t>
          </a:r>
          <a:r>
            <a:rPr lang="en-US" sz="2000" b="1" dirty="0"/>
            <a:t>Reviews </a:t>
          </a:r>
          <a:endParaRPr lang="en-US" sz="2000" b="1" dirty="0" smtClean="0"/>
        </a:p>
      </dgm:t>
    </dgm:pt>
    <dgm:pt modelId="{E8107985-5922-4A5B-8FBC-082CF4D1D48A}" type="parTrans" cxnId="{BFFE1C44-E70D-4807-B39B-19EA61875DD2}">
      <dgm:prSet/>
      <dgm:spPr/>
      <dgm:t>
        <a:bodyPr/>
        <a:lstStyle/>
        <a:p>
          <a:pPr algn="ctr"/>
          <a:endParaRPr lang="en-US"/>
        </a:p>
      </dgm:t>
    </dgm:pt>
    <dgm:pt modelId="{C3C3B6C8-4C99-4FA7-87CE-EFA791DCD60C}" type="sibTrans" cxnId="{BFFE1C44-E70D-4807-B39B-19EA61875DD2}">
      <dgm:prSet/>
      <dgm:spPr/>
      <dgm:t>
        <a:bodyPr/>
        <a:lstStyle/>
        <a:p>
          <a:pPr algn="ctr"/>
          <a:endParaRPr lang="en-US"/>
        </a:p>
      </dgm:t>
    </dgm:pt>
    <dgm:pt modelId="{16AC0B3F-6048-4D10-8426-F5E135F8D70C}">
      <dgm:prSet phldrT="[Text]" custT="1"/>
      <dgm:spPr>
        <a:solidFill>
          <a:schemeClr val="accent1">
            <a:lumMod val="60000"/>
            <a:lumOff val="40000"/>
          </a:schemeClr>
        </a:solidFill>
      </dgm:spPr>
      <dgm:t>
        <a:bodyPr/>
        <a:lstStyle/>
        <a:p>
          <a:pPr algn="ctr">
            <a:spcAft>
              <a:spcPts val="0"/>
            </a:spcAft>
          </a:pPr>
          <a:endParaRPr lang="en-US" sz="1600" b="1" baseline="0" dirty="0" smtClean="0">
            <a:solidFill>
              <a:schemeClr val="bg1"/>
            </a:solidFill>
          </a:endParaRPr>
        </a:p>
        <a:p>
          <a:pPr algn="ctr">
            <a:spcAft>
              <a:spcPts val="0"/>
            </a:spcAft>
          </a:pPr>
          <a:r>
            <a:rPr lang="en-US" sz="2000" b="1" dirty="0" smtClean="0"/>
            <a:t>District-managed Turnaround Plan </a:t>
          </a:r>
        </a:p>
        <a:p>
          <a:pPr algn="ctr">
            <a:spcAft>
              <a:spcPts val="0"/>
            </a:spcAft>
          </a:pPr>
          <a:r>
            <a:rPr lang="en-US" sz="2000" b="1" i="1" dirty="0" smtClean="0"/>
            <a:t>(2-year plan)</a:t>
          </a:r>
        </a:p>
        <a:p>
          <a:pPr algn="ctr">
            <a:spcAft>
              <a:spcPts val="0"/>
            </a:spcAft>
          </a:pPr>
          <a:endParaRPr lang="en-US" sz="600" b="1" dirty="0" smtClean="0"/>
        </a:p>
        <a:p>
          <a:pPr algn="ctr">
            <a:spcAft>
              <a:spcPts val="0"/>
            </a:spcAft>
          </a:pPr>
          <a:r>
            <a:rPr lang="en-US" sz="2000" b="1" dirty="0" smtClean="0"/>
            <a:t>Submit Quarterly Data</a:t>
          </a:r>
        </a:p>
        <a:p>
          <a:pPr algn="ctr">
            <a:spcAft>
              <a:spcPct val="35000"/>
            </a:spcAft>
          </a:pPr>
          <a:endParaRPr lang="en-US" sz="1600" b="1" dirty="0" smtClean="0"/>
        </a:p>
      </dgm:t>
    </dgm:pt>
    <dgm:pt modelId="{569DBCF3-F8C7-40D6-851A-F1F9D4B82C0C}" type="parTrans" cxnId="{C786B7FF-C7C8-4E23-8067-CAD72FE4108D}">
      <dgm:prSet/>
      <dgm:spPr/>
      <dgm:t>
        <a:bodyPr/>
        <a:lstStyle/>
        <a:p>
          <a:pPr algn="ctr"/>
          <a:endParaRPr lang="en-US"/>
        </a:p>
      </dgm:t>
    </dgm:pt>
    <dgm:pt modelId="{9C17CAC0-7F7B-45F1-AE16-9A638865CAC1}" type="sibTrans" cxnId="{C786B7FF-C7C8-4E23-8067-CAD72FE4108D}">
      <dgm:prSet/>
      <dgm:spPr/>
      <dgm:t>
        <a:bodyPr/>
        <a:lstStyle/>
        <a:p>
          <a:pPr algn="ctr"/>
          <a:endParaRPr lang="en-US"/>
        </a:p>
      </dgm:t>
    </dgm:pt>
    <dgm:pt modelId="{11761542-D272-4576-ABB5-16A9AF7CD0AC}" type="pres">
      <dgm:prSet presAssocID="{C4BDFE1F-3421-4277-8F71-09311D9535E4}" presName="Name0" presStyleCnt="0">
        <dgm:presLayoutVars>
          <dgm:dir/>
          <dgm:animLvl val="lvl"/>
          <dgm:resizeHandles val="exact"/>
        </dgm:presLayoutVars>
      </dgm:prSet>
      <dgm:spPr/>
      <dgm:t>
        <a:bodyPr/>
        <a:lstStyle/>
        <a:p>
          <a:endParaRPr lang="en-US"/>
        </a:p>
      </dgm:t>
    </dgm:pt>
    <dgm:pt modelId="{3F9D98F7-CA70-4DEF-9C62-59A3C3BCA982}" type="pres">
      <dgm:prSet presAssocID="{6733EC1C-9E19-4A76-A347-AFF8CED04623}" presName="Name8" presStyleCnt="0"/>
      <dgm:spPr/>
    </dgm:pt>
    <dgm:pt modelId="{98BBE0DE-F604-4A64-B91A-6CB2A9CAFF58}" type="pres">
      <dgm:prSet presAssocID="{6733EC1C-9E19-4A76-A347-AFF8CED04623}" presName="level" presStyleLbl="node1" presStyleIdx="0" presStyleCnt="3" custScaleY="166965">
        <dgm:presLayoutVars>
          <dgm:chMax val="1"/>
          <dgm:bulletEnabled val="1"/>
        </dgm:presLayoutVars>
      </dgm:prSet>
      <dgm:spPr/>
      <dgm:t>
        <a:bodyPr/>
        <a:lstStyle/>
        <a:p>
          <a:endParaRPr lang="en-US"/>
        </a:p>
      </dgm:t>
    </dgm:pt>
    <dgm:pt modelId="{35840102-70AA-451E-B0D4-CB98819D2155}" type="pres">
      <dgm:prSet presAssocID="{6733EC1C-9E19-4A76-A347-AFF8CED04623}" presName="levelTx" presStyleLbl="revTx" presStyleIdx="0" presStyleCnt="0">
        <dgm:presLayoutVars>
          <dgm:chMax val="1"/>
          <dgm:bulletEnabled val="1"/>
        </dgm:presLayoutVars>
      </dgm:prSet>
      <dgm:spPr/>
      <dgm:t>
        <a:bodyPr/>
        <a:lstStyle/>
        <a:p>
          <a:endParaRPr lang="en-US"/>
        </a:p>
      </dgm:t>
    </dgm:pt>
    <dgm:pt modelId="{89790686-4C57-4689-BE99-C5C5175A9AB0}" type="pres">
      <dgm:prSet presAssocID="{16AC0B3F-6048-4D10-8426-F5E135F8D70C}" presName="Name8" presStyleCnt="0"/>
      <dgm:spPr/>
    </dgm:pt>
    <dgm:pt modelId="{9E401647-EF30-4DE6-91AC-7CD920512C92}" type="pres">
      <dgm:prSet presAssocID="{16AC0B3F-6048-4D10-8426-F5E135F8D70C}" presName="level" presStyleLbl="node1" presStyleIdx="1" presStyleCnt="3" custScaleY="115145">
        <dgm:presLayoutVars>
          <dgm:chMax val="1"/>
          <dgm:bulletEnabled val="1"/>
        </dgm:presLayoutVars>
      </dgm:prSet>
      <dgm:spPr/>
      <dgm:t>
        <a:bodyPr/>
        <a:lstStyle/>
        <a:p>
          <a:endParaRPr lang="en-US"/>
        </a:p>
      </dgm:t>
    </dgm:pt>
    <dgm:pt modelId="{C8146B61-FB75-4B2D-849C-0AEC1B2B74C3}" type="pres">
      <dgm:prSet presAssocID="{16AC0B3F-6048-4D10-8426-F5E135F8D70C}" presName="levelTx" presStyleLbl="revTx" presStyleIdx="0" presStyleCnt="0">
        <dgm:presLayoutVars>
          <dgm:chMax val="1"/>
          <dgm:bulletEnabled val="1"/>
        </dgm:presLayoutVars>
      </dgm:prSet>
      <dgm:spPr/>
      <dgm:t>
        <a:bodyPr/>
        <a:lstStyle/>
        <a:p>
          <a:endParaRPr lang="en-US"/>
        </a:p>
      </dgm:t>
    </dgm:pt>
    <dgm:pt modelId="{5FC07138-1CE2-44A9-AC73-8452B20F6E65}" type="pres">
      <dgm:prSet presAssocID="{97D33A21-7549-4A6F-A3C5-86AA1390AEE2}" presName="Name8" presStyleCnt="0"/>
      <dgm:spPr/>
    </dgm:pt>
    <dgm:pt modelId="{09E487AC-6787-4A9E-9324-1560FA5D2C55}" type="pres">
      <dgm:prSet presAssocID="{97D33A21-7549-4A6F-A3C5-86AA1390AEE2}" presName="level" presStyleLbl="node1" presStyleIdx="2" presStyleCnt="3" custScaleY="193565" custLinFactNeighborX="-11" custLinFactNeighborY="26758">
        <dgm:presLayoutVars>
          <dgm:chMax val="1"/>
          <dgm:bulletEnabled val="1"/>
        </dgm:presLayoutVars>
      </dgm:prSet>
      <dgm:spPr/>
      <dgm:t>
        <a:bodyPr/>
        <a:lstStyle/>
        <a:p>
          <a:endParaRPr lang="en-US"/>
        </a:p>
      </dgm:t>
    </dgm:pt>
    <dgm:pt modelId="{D67ABF14-6B0B-40BE-8956-8EB03EED7B3D}" type="pres">
      <dgm:prSet presAssocID="{97D33A21-7549-4A6F-A3C5-86AA1390AEE2}" presName="levelTx" presStyleLbl="revTx" presStyleIdx="0" presStyleCnt="0">
        <dgm:presLayoutVars>
          <dgm:chMax val="1"/>
          <dgm:bulletEnabled val="1"/>
        </dgm:presLayoutVars>
      </dgm:prSet>
      <dgm:spPr/>
      <dgm:t>
        <a:bodyPr/>
        <a:lstStyle/>
        <a:p>
          <a:endParaRPr lang="en-US"/>
        </a:p>
      </dgm:t>
    </dgm:pt>
  </dgm:ptLst>
  <dgm:cxnLst>
    <dgm:cxn modelId="{BFFE1C44-E70D-4807-B39B-19EA61875DD2}" srcId="{C4BDFE1F-3421-4277-8F71-09311D9535E4}" destId="{97D33A21-7549-4A6F-A3C5-86AA1390AEE2}" srcOrd="2" destOrd="0" parTransId="{E8107985-5922-4A5B-8FBC-082CF4D1D48A}" sibTransId="{C3C3B6C8-4C99-4FA7-87CE-EFA791DCD60C}"/>
    <dgm:cxn modelId="{3233E2C0-6C12-4A4C-ABFF-8EB8D535475E}" type="presOf" srcId="{6733EC1C-9E19-4A76-A347-AFF8CED04623}" destId="{98BBE0DE-F604-4A64-B91A-6CB2A9CAFF58}" srcOrd="0" destOrd="0" presId="urn:microsoft.com/office/officeart/2005/8/layout/pyramid1"/>
    <dgm:cxn modelId="{E5685FCD-814A-40B3-BBCF-9BA5B488F5FA}" type="presOf" srcId="{6733EC1C-9E19-4A76-A347-AFF8CED04623}" destId="{35840102-70AA-451E-B0D4-CB98819D2155}" srcOrd="1" destOrd="0" presId="urn:microsoft.com/office/officeart/2005/8/layout/pyramid1"/>
    <dgm:cxn modelId="{89A7561C-540F-4AF0-BE3D-E79D727F693B}" type="presOf" srcId="{97D33A21-7549-4A6F-A3C5-86AA1390AEE2}" destId="{09E487AC-6787-4A9E-9324-1560FA5D2C55}" srcOrd="0" destOrd="0" presId="urn:microsoft.com/office/officeart/2005/8/layout/pyramid1"/>
    <dgm:cxn modelId="{BD53A1CB-824D-4A52-9EED-1701A5FE0E8A}" type="presOf" srcId="{97D33A21-7549-4A6F-A3C5-86AA1390AEE2}" destId="{D67ABF14-6B0B-40BE-8956-8EB03EED7B3D}" srcOrd="1" destOrd="0" presId="urn:microsoft.com/office/officeart/2005/8/layout/pyramid1"/>
    <dgm:cxn modelId="{E31BC548-B0E3-4AA1-89A2-443FF2F9D651}" type="presOf" srcId="{16AC0B3F-6048-4D10-8426-F5E135F8D70C}" destId="{C8146B61-FB75-4B2D-849C-0AEC1B2B74C3}" srcOrd="1" destOrd="0" presId="urn:microsoft.com/office/officeart/2005/8/layout/pyramid1"/>
    <dgm:cxn modelId="{AC36F284-27A9-4816-9ED3-7B231DA260C5}" srcId="{C4BDFE1F-3421-4277-8F71-09311D9535E4}" destId="{6733EC1C-9E19-4A76-A347-AFF8CED04623}" srcOrd="0" destOrd="0" parTransId="{724361F6-60CE-4B04-A044-6E1BC0EA6008}" sibTransId="{56729536-41C3-4105-A625-AD8ABA6B5DAA}"/>
    <dgm:cxn modelId="{C786B7FF-C7C8-4E23-8067-CAD72FE4108D}" srcId="{C4BDFE1F-3421-4277-8F71-09311D9535E4}" destId="{16AC0B3F-6048-4D10-8426-F5E135F8D70C}" srcOrd="1" destOrd="0" parTransId="{569DBCF3-F8C7-40D6-851A-F1F9D4B82C0C}" sibTransId="{9C17CAC0-7F7B-45F1-AE16-9A638865CAC1}"/>
    <dgm:cxn modelId="{EC7D96B1-73C0-4E1F-8BCD-6D46C2F56DA6}" type="presOf" srcId="{C4BDFE1F-3421-4277-8F71-09311D9535E4}" destId="{11761542-D272-4576-ABB5-16A9AF7CD0AC}" srcOrd="0" destOrd="0" presId="urn:microsoft.com/office/officeart/2005/8/layout/pyramid1"/>
    <dgm:cxn modelId="{762EC4CD-A1DD-4C9B-8A0B-DC7E5BC10517}" type="presOf" srcId="{16AC0B3F-6048-4D10-8426-F5E135F8D70C}" destId="{9E401647-EF30-4DE6-91AC-7CD920512C92}" srcOrd="0" destOrd="0" presId="urn:microsoft.com/office/officeart/2005/8/layout/pyramid1"/>
    <dgm:cxn modelId="{F96EB857-91D5-484F-8972-C4A3212911B1}" type="presParOf" srcId="{11761542-D272-4576-ABB5-16A9AF7CD0AC}" destId="{3F9D98F7-CA70-4DEF-9C62-59A3C3BCA982}" srcOrd="0" destOrd="0" presId="urn:microsoft.com/office/officeart/2005/8/layout/pyramid1"/>
    <dgm:cxn modelId="{A2764606-44EA-4800-9F5F-8E8C1EEF83BF}" type="presParOf" srcId="{3F9D98F7-CA70-4DEF-9C62-59A3C3BCA982}" destId="{98BBE0DE-F604-4A64-B91A-6CB2A9CAFF58}" srcOrd="0" destOrd="0" presId="urn:microsoft.com/office/officeart/2005/8/layout/pyramid1"/>
    <dgm:cxn modelId="{804B99FD-CD0C-4181-BCCE-0068D59CED07}" type="presParOf" srcId="{3F9D98F7-CA70-4DEF-9C62-59A3C3BCA982}" destId="{35840102-70AA-451E-B0D4-CB98819D2155}" srcOrd="1" destOrd="0" presId="urn:microsoft.com/office/officeart/2005/8/layout/pyramid1"/>
    <dgm:cxn modelId="{6E3D8612-4342-4F8A-A49E-8B3D42AE90E6}" type="presParOf" srcId="{11761542-D272-4576-ABB5-16A9AF7CD0AC}" destId="{89790686-4C57-4689-BE99-C5C5175A9AB0}" srcOrd="1" destOrd="0" presId="urn:microsoft.com/office/officeart/2005/8/layout/pyramid1"/>
    <dgm:cxn modelId="{8D339973-5098-43A3-8DC1-406B1A44AEC7}" type="presParOf" srcId="{89790686-4C57-4689-BE99-C5C5175A9AB0}" destId="{9E401647-EF30-4DE6-91AC-7CD920512C92}" srcOrd="0" destOrd="0" presId="urn:microsoft.com/office/officeart/2005/8/layout/pyramid1"/>
    <dgm:cxn modelId="{695E91B1-329F-40FC-AC10-8157C134DE2C}" type="presParOf" srcId="{89790686-4C57-4689-BE99-C5C5175A9AB0}" destId="{C8146B61-FB75-4B2D-849C-0AEC1B2B74C3}" srcOrd="1" destOrd="0" presId="urn:microsoft.com/office/officeart/2005/8/layout/pyramid1"/>
    <dgm:cxn modelId="{4A933FA9-2258-4697-838D-9B3BBEE6E6F8}" type="presParOf" srcId="{11761542-D272-4576-ABB5-16A9AF7CD0AC}" destId="{5FC07138-1CE2-44A9-AC73-8452B20F6E65}" srcOrd="2" destOrd="0" presId="urn:microsoft.com/office/officeart/2005/8/layout/pyramid1"/>
    <dgm:cxn modelId="{6CEB2DC6-0325-419C-AD64-30946BADA2E7}" type="presParOf" srcId="{5FC07138-1CE2-44A9-AC73-8452B20F6E65}" destId="{09E487AC-6787-4A9E-9324-1560FA5D2C55}" srcOrd="0" destOrd="0" presId="urn:microsoft.com/office/officeart/2005/8/layout/pyramid1"/>
    <dgm:cxn modelId="{0FAAB2FA-5328-47D5-8150-59E9F28068A4}" type="presParOf" srcId="{5FC07138-1CE2-44A9-AC73-8452B20F6E65}" destId="{D67ABF14-6B0B-40BE-8956-8EB03EED7B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FCAD8-D7E1-4898-909F-0D49A6A9A14A}">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7BF406-FAE6-4D37-ADC0-7C2BE2E43262}">
      <dsp:nvSpPr>
        <dsp:cNvPr id="0" name=""/>
        <dsp:cNvSpPr/>
      </dsp:nvSpPr>
      <dsp:spPr>
        <a:xfrm>
          <a:off x="564979" y="406400"/>
          <a:ext cx="4999583"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 of DA schools graded “D” or “F” in 2017 improved their grade in 2018</a:t>
          </a:r>
          <a:endParaRPr lang="en-US" sz="1700" kern="1200" dirty="0"/>
        </a:p>
      </dsp:txBody>
      <dsp:txXfrm>
        <a:off x="564979" y="406400"/>
        <a:ext cx="4999583" cy="812800"/>
      </dsp:txXfrm>
    </dsp:sp>
    <dsp:sp modelId="{01DDF767-214A-4146-A920-CDCDBE6B0651}">
      <dsp:nvSpPr>
        <dsp:cNvPr id="0" name=""/>
        <dsp:cNvSpPr/>
      </dsp:nvSpPr>
      <dsp:spPr>
        <a:xfrm>
          <a:off x="56979" y="304800"/>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890BAA-7809-4B43-8C2D-8DD83C87F66A}">
      <dsp:nvSpPr>
        <dsp:cNvPr id="0" name=""/>
        <dsp:cNvSpPr/>
      </dsp:nvSpPr>
      <dsp:spPr>
        <a:xfrm>
          <a:off x="860432" y="1625599"/>
          <a:ext cx="4704130"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 of DA schools graded “F” in 2017 improved their grade in 2018</a:t>
          </a:r>
          <a:endParaRPr lang="en-US" sz="1700" kern="1200" dirty="0"/>
        </a:p>
      </dsp:txBody>
      <dsp:txXfrm>
        <a:off x="860432" y="1625599"/>
        <a:ext cx="4704130" cy="812800"/>
      </dsp:txXfrm>
    </dsp:sp>
    <dsp:sp modelId="{7D4738B5-6A2E-47FC-96AD-A4BA5E452A71}">
      <dsp:nvSpPr>
        <dsp:cNvPr id="0" name=""/>
        <dsp:cNvSpPr/>
      </dsp:nvSpPr>
      <dsp:spPr>
        <a:xfrm>
          <a:off x="352432" y="1523999"/>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CD19174-7FC0-406A-BAB2-FFDBC674E307}">
      <dsp:nvSpPr>
        <dsp:cNvPr id="0" name=""/>
        <dsp:cNvSpPr/>
      </dsp:nvSpPr>
      <dsp:spPr>
        <a:xfrm>
          <a:off x="564979" y="2844800"/>
          <a:ext cx="4999583"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 of 2017-18 first year turnaround schools improved their 2018 school grade to a C or better and exited turnaround</a:t>
          </a:r>
          <a:endParaRPr lang="en-US" sz="1700" kern="1200" dirty="0"/>
        </a:p>
      </dsp:txBody>
      <dsp:txXfrm>
        <a:off x="564979" y="2844800"/>
        <a:ext cx="4999583" cy="812800"/>
      </dsp:txXfrm>
    </dsp:sp>
    <dsp:sp modelId="{FA2F87C2-DDB7-42E7-8324-B63F8C4F43D9}">
      <dsp:nvSpPr>
        <dsp:cNvPr id="0" name=""/>
        <dsp:cNvSpPr/>
      </dsp:nvSpPr>
      <dsp:spPr>
        <a:xfrm>
          <a:off x="56979" y="2743200"/>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E0DE-F604-4A64-B91A-6CB2A9CAFF58}">
      <dsp:nvSpPr>
        <dsp:cNvPr id="0" name=""/>
        <dsp:cNvSpPr/>
      </dsp:nvSpPr>
      <dsp:spPr>
        <a:xfrm>
          <a:off x="1495846" y="70520"/>
          <a:ext cx="2452576" cy="1795559"/>
        </a:xfrm>
        <a:prstGeom prst="trapezoid">
          <a:avLst>
            <a:gd name="adj" fmla="val 66923"/>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b" anchorCtr="0">
          <a:noAutofit/>
        </a:bodyPr>
        <a:lstStyle/>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r>
            <a:rPr lang="en-US" altLang="en-US" sz="1600" b="1" kern="1200" dirty="0" smtClean="0"/>
            <a:t>CS&amp;I</a:t>
          </a:r>
        </a:p>
        <a:p>
          <a:pPr lvl="0" algn="ctr" defTabSz="666750">
            <a:lnSpc>
              <a:spcPct val="100000"/>
            </a:lnSpc>
            <a:spcBef>
              <a:spcPct val="0"/>
            </a:spcBef>
            <a:spcAft>
              <a:spcPts val="0"/>
            </a:spcAft>
          </a:pPr>
          <a:r>
            <a:rPr lang="en-US" altLang="en-US" sz="1600" b="1" kern="1200" dirty="0" smtClean="0"/>
            <a:t>Tier 3</a:t>
          </a:r>
        </a:p>
        <a:p>
          <a:pPr lvl="0" algn="ctr" defTabSz="666750">
            <a:lnSpc>
              <a:spcPct val="100000"/>
            </a:lnSpc>
            <a:spcBef>
              <a:spcPct val="0"/>
            </a:spcBef>
            <a:spcAft>
              <a:spcPts val="0"/>
            </a:spcAft>
          </a:pPr>
          <a:endParaRPr lang="en-US" altLang="en-US" sz="1000" b="0" kern="1200" dirty="0" smtClean="0"/>
        </a:p>
        <a:p>
          <a:pPr lvl="0" algn="ctr" defTabSz="666750">
            <a:lnSpc>
              <a:spcPct val="100000"/>
            </a:lnSpc>
            <a:spcBef>
              <a:spcPct val="0"/>
            </a:spcBef>
            <a:spcAft>
              <a:spcPts val="0"/>
            </a:spcAft>
          </a:pPr>
          <a:endParaRPr lang="en-US" altLang="en-US" sz="1000" b="0" kern="1200" dirty="0" smtClean="0"/>
        </a:p>
        <a:p>
          <a:pPr lvl="0" algn="ctr" defTabSz="666750">
            <a:lnSpc>
              <a:spcPct val="100000"/>
            </a:lnSpc>
            <a:spcBef>
              <a:spcPct val="0"/>
            </a:spcBef>
            <a:spcAft>
              <a:spcPts val="0"/>
            </a:spcAft>
          </a:pPr>
          <a:endParaRPr lang="en-US" altLang="en-US" sz="1000" b="0" kern="1200" dirty="0" smtClean="0"/>
        </a:p>
        <a:p>
          <a:pPr lvl="0" algn="ctr" defTabSz="666750">
            <a:lnSpc>
              <a:spcPct val="100000"/>
            </a:lnSpc>
            <a:spcBef>
              <a:spcPct val="0"/>
            </a:spcBef>
            <a:spcAft>
              <a:spcPts val="0"/>
            </a:spcAft>
          </a:pPr>
          <a:r>
            <a:rPr lang="en-US" altLang="en-US" sz="1000" b="0" kern="1200" dirty="0" smtClean="0"/>
            <a:t> </a:t>
          </a:r>
          <a:endParaRPr lang="en-US" altLang="en-US" sz="900" b="0" kern="1200" dirty="0" smtClean="0"/>
        </a:p>
        <a:p>
          <a:pPr lvl="0" algn="ctr" defTabSz="666750">
            <a:lnSpc>
              <a:spcPct val="100000"/>
            </a:lnSpc>
            <a:spcBef>
              <a:spcPct val="0"/>
            </a:spcBef>
            <a:spcAft>
              <a:spcPts val="0"/>
            </a:spcAft>
          </a:pPr>
          <a:r>
            <a:rPr lang="en-US" altLang="en-US" sz="1200" b="0" kern="1200" dirty="0" smtClean="0"/>
            <a:t> </a:t>
          </a:r>
          <a:endParaRPr lang="en-US" altLang="en-US" sz="1200" b="1" kern="1200" dirty="0" smtClean="0">
            <a:solidFill>
              <a:srgbClr val="FF0000"/>
            </a:solidFill>
          </a:endParaRPr>
        </a:p>
      </dsp:txBody>
      <dsp:txXfrm>
        <a:off x="1495846" y="70520"/>
        <a:ext cx="2452576" cy="1795559"/>
      </dsp:txXfrm>
    </dsp:sp>
    <dsp:sp modelId="{9E401647-EF30-4DE6-91AC-7CD920512C92}">
      <dsp:nvSpPr>
        <dsp:cNvPr id="0" name=""/>
        <dsp:cNvSpPr/>
      </dsp:nvSpPr>
      <dsp:spPr>
        <a:xfrm>
          <a:off x="798658" y="1772558"/>
          <a:ext cx="3934709" cy="1144168"/>
        </a:xfrm>
        <a:prstGeom prst="trapezoid">
          <a:avLst>
            <a:gd name="adj" fmla="val 66923"/>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t>TS&amp;I </a:t>
          </a:r>
        </a:p>
        <a:p>
          <a:pPr lvl="0" algn="ctr" defTabSz="711200">
            <a:lnSpc>
              <a:spcPct val="100000"/>
            </a:lnSpc>
            <a:spcBef>
              <a:spcPct val="0"/>
            </a:spcBef>
            <a:spcAft>
              <a:spcPts val="0"/>
            </a:spcAft>
          </a:pPr>
          <a:r>
            <a:rPr lang="en-US" altLang="en-US" sz="1600" b="1" kern="1200" dirty="0" smtClean="0"/>
            <a:t>Tier 2</a:t>
          </a:r>
        </a:p>
        <a:p>
          <a:pPr lvl="0" algn="ctr" defTabSz="711200">
            <a:lnSpc>
              <a:spcPct val="100000"/>
            </a:lnSpc>
            <a:spcBef>
              <a:spcPct val="0"/>
            </a:spcBef>
            <a:spcAft>
              <a:spcPts val="0"/>
            </a:spcAft>
          </a:pPr>
          <a:r>
            <a:rPr lang="en-US" altLang="en-US" sz="1800" b="1" kern="1200" dirty="0" smtClean="0"/>
            <a:t>Supplemental Supports</a:t>
          </a:r>
        </a:p>
        <a:p>
          <a:pPr lvl="0" algn="ctr" defTabSz="711200">
            <a:lnSpc>
              <a:spcPct val="100000"/>
            </a:lnSpc>
            <a:spcBef>
              <a:spcPct val="0"/>
            </a:spcBef>
            <a:spcAft>
              <a:spcPts val="0"/>
            </a:spcAft>
          </a:pPr>
          <a:r>
            <a:rPr lang="en-US" altLang="en-US" sz="700" kern="1200" dirty="0" smtClean="0"/>
            <a:t> </a:t>
          </a:r>
          <a:endParaRPr lang="en-US" altLang="en-US" sz="1800" kern="1200" dirty="0" smtClean="0"/>
        </a:p>
      </dsp:txBody>
      <dsp:txXfrm>
        <a:off x="1487233" y="1772558"/>
        <a:ext cx="2557561" cy="1144168"/>
      </dsp:txXfrm>
    </dsp:sp>
    <dsp:sp modelId="{09E487AC-6787-4A9E-9324-1560FA5D2C55}">
      <dsp:nvSpPr>
        <dsp:cNvPr id="0" name=""/>
        <dsp:cNvSpPr/>
      </dsp:nvSpPr>
      <dsp:spPr>
        <a:xfrm>
          <a:off x="0" y="2917897"/>
          <a:ext cx="5534152" cy="1194987"/>
        </a:xfrm>
        <a:prstGeom prst="trapezoid">
          <a:avLst>
            <a:gd name="adj" fmla="val 66923"/>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100000"/>
            </a:lnSpc>
            <a:spcBef>
              <a:spcPct val="0"/>
            </a:spcBef>
            <a:spcAft>
              <a:spcPts val="0"/>
            </a:spcAft>
          </a:pPr>
          <a:endParaRPr lang="en-US" altLang="en-US" sz="1800" b="1" kern="1200" dirty="0" smtClean="0"/>
        </a:p>
        <a:p>
          <a:pPr lvl="0" algn="ctr" defTabSz="800100">
            <a:lnSpc>
              <a:spcPct val="100000"/>
            </a:lnSpc>
            <a:spcBef>
              <a:spcPct val="0"/>
            </a:spcBef>
            <a:spcAft>
              <a:spcPts val="0"/>
            </a:spcAft>
          </a:pPr>
          <a:r>
            <a:rPr lang="en-US" altLang="en-US" sz="1600" b="1" kern="1200" dirty="0" smtClean="0"/>
            <a:t>TS&amp;I</a:t>
          </a:r>
        </a:p>
        <a:p>
          <a:pPr lvl="0" algn="ctr" defTabSz="800100">
            <a:lnSpc>
              <a:spcPct val="100000"/>
            </a:lnSpc>
            <a:spcBef>
              <a:spcPct val="0"/>
            </a:spcBef>
            <a:spcAft>
              <a:spcPts val="0"/>
            </a:spcAft>
          </a:pPr>
          <a:r>
            <a:rPr lang="en-US" altLang="en-US" sz="1600" b="1" kern="1200" dirty="0" smtClean="0"/>
            <a:t>Tier 1</a:t>
          </a:r>
        </a:p>
        <a:p>
          <a:pPr lvl="0" algn="ctr" defTabSz="800100">
            <a:lnSpc>
              <a:spcPct val="100000"/>
            </a:lnSpc>
            <a:spcBef>
              <a:spcPct val="0"/>
            </a:spcBef>
            <a:spcAft>
              <a:spcPts val="0"/>
            </a:spcAft>
          </a:pPr>
          <a:r>
            <a:rPr lang="en-US" altLang="en-US" sz="1800" b="1" kern="1200" dirty="0" smtClean="0"/>
            <a:t>Universal Supports</a:t>
          </a:r>
        </a:p>
        <a:p>
          <a:pPr lvl="0" algn="ctr" defTabSz="800100">
            <a:lnSpc>
              <a:spcPct val="100000"/>
            </a:lnSpc>
            <a:spcBef>
              <a:spcPct val="0"/>
            </a:spcBef>
            <a:spcAft>
              <a:spcPts val="0"/>
            </a:spcAft>
          </a:pPr>
          <a:endParaRPr lang="en-US" sz="1800" i="0" kern="1200" dirty="0" smtClean="0"/>
        </a:p>
        <a:p>
          <a:pPr lvl="0" algn="ctr" defTabSz="800100">
            <a:lnSpc>
              <a:spcPct val="100000"/>
            </a:lnSpc>
            <a:spcBef>
              <a:spcPct val="0"/>
            </a:spcBef>
            <a:spcAft>
              <a:spcPts val="0"/>
            </a:spcAft>
          </a:pPr>
          <a:r>
            <a:rPr lang="en-US" sz="1400" kern="1200" dirty="0" smtClean="0"/>
            <a:t> </a:t>
          </a:r>
          <a:endParaRPr lang="en-US" sz="1400" i="0" kern="1200" dirty="0"/>
        </a:p>
      </dsp:txBody>
      <dsp:txXfrm>
        <a:off x="968476" y="2917897"/>
        <a:ext cx="3597198" cy="1194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E0DE-F604-4A64-B91A-6CB2A9CAFF58}">
      <dsp:nvSpPr>
        <dsp:cNvPr id="0" name=""/>
        <dsp:cNvSpPr/>
      </dsp:nvSpPr>
      <dsp:spPr>
        <a:xfrm>
          <a:off x="2238240" y="84213"/>
          <a:ext cx="3277373" cy="2343079"/>
        </a:xfrm>
        <a:prstGeom prst="trapezoid">
          <a:avLst>
            <a:gd name="adj" fmla="val 68532"/>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b" anchorCtr="0">
          <a:noAutofit/>
        </a:bodyPr>
        <a:lstStyle/>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r>
            <a:rPr lang="en-US" altLang="en-US" sz="1800" b="1" kern="1200" dirty="0" smtClean="0"/>
            <a:t>CS&amp;I</a:t>
          </a:r>
        </a:p>
        <a:p>
          <a:pPr lvl="0" algn="ctr" defTabSz="666750">
            <a:lnSpc>
              <a:spcPct val="100000"/>
            </a:lnSpc>
            <a:spcBef>
              <a:spcPct val="0"/>
            </a:spcBef>
            <a:spcAft>
              <a:spcPts val="0"/>
            </a:spcAft>
          </a:pPr>
          <a:r>
            <a:rPr lang="en-US" altLang="en-US" sz="1500" b="1" kern="1200" dirty="0" smtClean="0"/>
            <a:t>Tier 3</a:t>
          </a:r>
        </a:p>
        <a:p>
          <a:pPr lvl="0" algn="ctr" defTabSz="666750">
            <a:lnSpc>
              <a:spcPct val="100000"/>
            </a:lnSpc>
            <a:spcBef>
              <a:spcPct val="0"/>
            </a:spcBef>
            <a:spcAft>
              <a:spcPts val="0"/>
            </a:spcAft>
          </a:pPr>
          <a:r>
            <a:rPr lang="en-US" altLang="en-US" sz="1500" b="1" kern="1200" dirty="0" smtClean="0"/>
            <a:t>Intensive </a:t>
          </a:r>
        </a:p>
        <a:p>
          <a:pPr lvl="0" algn="ctr" defTabSz="666750">
            <a:lnSpc>
              <a:spcPct val="100000"/>
            </a:lnSpc>
            <a:spcBef>
              <a:spcPct val="0"/>
            </a:spcBef>
            <a:spcAft>
              <a:spcPts val="0"/>
            </a:spcAft>
          </a:pPr>
          <a:r>
            <a:rPr lang="en-US" altLang="en-US" sz="1500" b="1" kern="1200" dirty="0" smtClean="0"/>
            <a:t>Supports</a:t>
          </a:r>
        </a:p>
        <a:p>
          <a:pPr lvl="0" algn="ctr" defTabSz="666750">
            <a:lnSpc>
              <a:spcPct val="100000"/>
            </a:lnSpc>
            <a:spcBef>
              <a:spcPct val="0"/>
            </a:spcBef>
            <a:spcAft>
              <a:spcPts val="0"/>
            </a:spcAft>
          </a:pPr>
          <a:r>
            <a:rPr lang="en-US" altLang="en-US" sz="1000" b="0" kern="1200" dirty="0" smtClean="0"/>
            <a:t> </a:t>
          </a:r>
          <a:endParaRPr lang="en-US" altLang="en-US" sz="900" b="0" kern="1200" dirty="0" smtClean="0"/>
        </a:p>
        <a:p>
          <a:pPr lvl="0" algn="ctr" defTabSz="666750">
            <a:lnSpc>
              <a:spcPct val="100000"/>
            </a:lnSpc>
            <a:spcBef>
              <a:spcPct val="0"/>
            </a:spcBef>
            <a:spcAft>
              <a:spcPts val="0"/>
            </a:spcAft>
          </a:pPr>
          <a:r>
            <a:rPr lang="en-US" altLang="en-US" sz="1200" b="0" kern="1200" dirty="0" smtClean="0"/>
            <a:t> </a:t>
          </a:r>
          <a:endParaRPr lang="en-US" altLang="en-US" sz="1200" b="1" kern="1200" dirty="0" smtClean="0">
            <a:solidFill>
              <a:srgbClr val="FF0000"/>
            </a:solidFill>
          </a:endParaRPr>
        </a:p>
      </dsp:txBody>
      <dsp:txXfrm>
        <a:off x="2238240" y="84213"/>
        <a:ext cx="3277373" cy="2343079"/>
      </dsp:txXfrm>
    </dsp:sp>
    <dsp:sp modelId="{9E401647-EF30-4DE6-91AC-7CD920512C92}">
      <dsp:nvSpPr>
        <dsp:cNvPr id="0" name=""/>
        <dsp:cNvSpPr/>
      </dsp:nvSpPr>
      <dsp:spPr>
        <a:xfrm>
          <a:off x="1068666" y="2343079"/>
          <a:ext cx="5678439" cy="1799847"/>
        </a:xfrm>
        <a:prstGeom prst="trapezoid">
          <a:avLst>
            <a:gd name="adj" fmla="val 68532"/>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US" sz="1800" b="1" kern="1200" dirty="0" smtClean="0"/>
            <a:t>TS&amp;I </a:t>
          </a:r>
        </a:p>
        <a:p>
          <a:pPr lvl="0" algn="ctr" defTabSz="800100">
            <a:lnSpc>
              <a:spcPct val="100000"/>
            </a:lnSpc>
            <a:spcBef>
              <a:spcPct val="0"/>
            </a:spcBef>
            <a:spcAft>
              <a:spcPts val="0"/>
            </a:spcAft>
          </a:pPr>
          <a:r>
            <a:rPr lang="en-US" altLang="en-US" sz="1500" b="1" kern="1200" dirty="0" smtClean="0"/>
            <a:t>Tier 2</a:t>
          </a:r>
        </a:p>
        <a:p>
          <a:pPr lvl="0" algn="ctr" defTabSz="800100">
            <a:lnSpc>
              <a:spcPct val="100000"/>
            </a:lnSpc>
            <a:spcBef>
              <a:spcPct val="0"/>
            </a:spcBef>
            <a:spcAft>
              <a:spcPts val="0"/>
            </a:spcAft>
          </a:pPr>
          <a:r>
            <a:rPr lang="en-US" altLang="en-US" sz="1500" b="1" kern="1200" dirty="0" smtClean="0"/>
            <a:t>Supplemental Supports</a:t>
          </a:r>
        </a:p>
        <a:p>
          <a:pPr lvl="0" algn="ctr" defTabSz="800100">
            <a:lnSpc>
              <a:spcPct val="100000"/>
            </a:lnSpc>
            <a:spcBef>
              <a:spcPct val="0"/>
            </a:spcBef>
            <a:spcAft>
              <a:spcPts val="0"/>
            </a:spcAft>
          </a:pPr>
          <a:r>
            <a:rPr lang="en-US" altLang="en-US" sz="500" kern="1200" dirty="0" smtClean="0"/>
            <a:t> </a:t>
          </a:r>
          <a:endParaRPr lang="en-US" altLang="en-US" sz="1400" kern="1200" dirty="0" smtClean="0"/>
        </a:p>
      </dsp:txBody>
      <dsp:txXfrm>
        <a:off x="2062393" y="2343079"/>
        <a:ext cx="3690985" cy="1799847"/>
      </dsp:txXfrm>
    </dsp:sp>
    <dsp:sp modelId="{09E487AC-6787-4A9E-9324-1560FA5D2C55}">
      <dsp:nvSpPr>
        <dsp:cNvPr id="0" name=""/>
        <dsp:cNvSpPr/>
      </dsp:nvSpPr>
      <dsp:spPr>
        <a:xfrm>
          <a:off x="0" y="4142926"/>
          <a:ext cx="7815772" cy="1559374"/>
        </a:xfrm>
        <a:prstGeom prst="trapezoid">
          <a:avLst>
            <a:gd name="adj" fmla="val 68532"/>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100000"/>
            </a:lnSpc>
            <a:spcBef>
              <a:spcPct val="0"/>
            </a:spcBef>
            <a:spcAft>
              <a:spcPts val="0"/>
            </a:spcAft>
          </a:pPr>
          <a:endParaRPr lang="en-US" altLang="en-US" sz="1800" b="1" kern="1200" dirty="0" smtClean="0"/>
        </a:p>
        <a:p>
          <a:pPr lvl="0" algn="ctr" defTabSz="800100">
            <a:lnSpc>
              <a:spcPct val="100000"/>
            </a:lnSpc>
            <a:spcBef>
              <a:spcPct val="0"/>
            </a:spcBef>
            <a:spcAft>
              <a:spcPts val="0"/>
            </a:spcAft>
          </a:pPr>
          <a:r>
            <a:rPr lang="en-US" altLang="en-US" sz="1800" b="1" kern="1200" dirty="0" smtClean="0"/>
            <a:t>TS&amp;I</a:t>
          </a:r>
        </a:p>
        <a:p>
          <a:pPr lvl="0" algn="ctr" defTabSz="800100">
            <a:lnSpc>
              <a:spcPct val="100000"/>
            </a:lnSpc>
            <a:spcBef>
              <a:spcPct val="0"/>
            </a:spcBef>
            <a:spcAft>
              <a:spcPts val="0"/>
            </a:spcAft>
          </a:pPr>
          <a:r>
            <a:rPr lang="en-US" altLang="en-US" sz="1500" b="1" kern="1200" dirty="0" smtClean="0"/>
            <a:t>Tier 1</a:t>
          </a:r>
        </a:p>
        <a:p>
          <a:pPr lvl="0" algn="ctr" defTabSz="800100">
            <a:lnSpc>
              <a:spcPct val="100000"/>
            </a:lnSpc>
            <a:spcBef>
              <a:spcPct val="0"/>
            </a:spcBef>
            <a:spcAft>
              <a:spcPts val="0"/>
            </a:spcAft>
          </a:pPr>
          <a:r>
            <a:rPr lang="en-US" altLang="en-US" sz="1500" b="1" kern="1200" dirty="0" smtClean="0"/>
            <a:t>Universal Supports</a:t>
          </a:r>
        </a:p>
        <a:p>
          <a:pPr lvl="0" algn="ctr" defTabSz="800100">
            <a:lnSpc>
              <a:spcPct val="100000"/>
            </a:lnSpc>
            <a:spcBef>
              <a:spcPct val="0"/>
            </a:spcBef>
            <a:spcAft>
              <a:spcPts val="0"/>
            </a:spcAft>
          </a:pPr>
          <a:endParaRPr lang="en-US" sz="1400" i="0" kern="1200" dirty="0" smtClean="0"/>
        </a:p>
        <a:p>
          <a:pPr lvl="0" algn="ctr" defTabSz="800100">
            <a:lnSpc>
              <a:spcPct val="100000"/>
            </a:lnSpc>
            <a:spcBef>
              <a:spcPct val="0"/>
            </a:spcBef>
            <a:spcAft>
              <a:spcPts val="0"/>
            </a:spcAft>
          </a:pPr>
          <a:r>
            <a:rPr lang="en-US" sz="1400" kern="1200" dirty="0" smtClean="0"/>
            <a:t> </a:t>
          </a:r>
          <a:endParaRPr lang="en-US" sz="1400" i="0" kern="1200" dirty="0"/>
        </a:p>
      </dsp:txBody>
      <dsp:txXfrm>
        <a:off x="1367760" y="4142926"/>
        <a:ext cx="5080251" cy="1559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E0DE-F604-4A64-B91A-6CB2A9CAFF58}">
      <dsp:nvSpPr>
        <dsp:cNvPr id="0" name=""/>
        <dsp:cNvSpPr/>
      </dsp:nvSpPr>
      <dsp:spPr>
        <a:xfrm>
          <a:off x="2361922" y="0"/>
          <a:ext cx="2554878" cy="1730005"/>
        </a:xfrm>
        <a:prstGeom prst="trapezoid">
          <a:avLst>
            <a:gd name="adj" fmla="val 7384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400"/>
            </a:spcAft>
          </a:pPr>
          <a:r>
            <a:rPr lang="en-US" sz="1800" b="1" kern="1200" baseline="0" dirty="0" smtClean="0">
              <a:solidFill>
                <a:schemeClr val="bg1"/>
              </a:solidFill>
            </a:rPr>
            <a:t> </a:t>
          </a:r>
          <a:r>
            <a:rPr lang="en-US" sz="1800" b="1" kern="1200" dirty="0" smtClean="0"/>
            <a:t> </a:t>
          </a:r>
        </a:p>
        <a:p>
          <a:pPr lvl="0" algn="ctr" defTabSz="800100">
            <a:lnSpc>
              <a:spcPct val="90000"/>
            </a:lnSpc>
            <a:spcBef>
              <a:spcPct val="0"/>
            </a:spcBef>
            <a:spcAft>
              <a:spcPts val="0"/>
            </a:spcAft>
          </a:pPr>
          <a:endParaRPr lang="en-US" sz="1800" b="1" kern="1200" dirty="0" smtClean="0"/>
        </a:p>
        <a:p>
          <a:pPr lvl="0" algn="ctr" defTabSz="800100">
            <a:lnSpc>
              <a:spcPct val="90000"/>
            </a:lnSpc>
            <a:spcBef>
              <a:spcPct val="0"/>
            </a:spcBef>
            <a:spcAft>
              <a:spcPts val="0"/>
            </a:spcAft>
          </a:pPr>
          <a:r>
            <a:rPr lang="en-US" sz="1600" b="1" kern="1200" dirty="0" smtClean="0"/>
            <a:t>3 options for </a:t>
          </a:r>
        </a:p>
        <a:p>
          <a:pPr lvl="0" algn="ctr" defTabSz="800100">
            <a:lnSpc>
              <a:spcPct val="90000"/>
            </a:lnSpc>
            <a:spcBef>
              <a:spcPct val="0"/>
            </a:spcBef>
            <a:spcAft>
              <a:spcPts val="0"/>
            </a:spcAft>
          </a:pPr>
          <a:r>
            <a:rPr lang="en-US" sz="1600" b="1" kern="1200" dirty="0" smtClean="0"/>
            <a:t>Turnaround Plan- </a:t>
          </a:r>
        </a:p>
        <a:p>
          <a:pPr lvl="0" algn="ctr" defTabSz="800100">
            <a:lnSpc>
              <a:spcPct val="90000"/>
            </a:lnSpc>
            <a:spcBef>
              <a:spcPct val="0"/>
            </a:spcBef>
            <a:spcAft>
              <a:spcPts val="0"/>
            </a:spcAft>
          </a:pPr>
          <a:r>
            <a:rPr lang="en-US" sz="1600" b="1" kern="1200" dirty="0" smtClean="0"/>
            <a:t>close, charter, or </a:t>
          </a:r>
        </a:p>
        <a:p>
          <a:pPr lvl="0" algn="ctr" defTabSz="800100">
            <a:lnSpc>
              <a:spcPct val="90000"/>
            </a:lnSpc>
            <a:spcBef>
              <a:spcPct val="0"/>
            </a:spcBef>
            <a:spcAft>
              <a:spcPts val="0"/>
            </a:spcAft>
          </a:pPr>
          <a:r>
            <a:rPr lang="en-US" sz="1600" b="1" kern="1200" dirty="0" smtClean="0"/>
            <a:t>external operator </a:t>
          </a:r>
          <a:endParaRPr lang="en-US" sz="1600" b="1" kern="1200" dirty="0"/>
        </a:p>
      </dsp:txBody>
      <dsp:txXfrm>
        <a:off x="2361922" y="0"/>
        <a:ext cx="2554878" cy="1730005"/>
      </dsp:txXfrm>
    </dsp:sp>
    <dsp:sp modelId="{9E401647-EF30-4DE6-91AC-7CD920512C92}">
      <dsp:nvSpPr>
        <dsp:cNvPr id="0" name=""/>
        <dsp:cNvSpPr/>
      </dsp:nvSpPr>
      <dsp:spPr>
        <a:xfrm>
          <a:off x="1480954" y="1730005"/>
          <a:ext cx="4316814" cy="1193073"/>
        </a:xfrm>
        <a:prstGeom prst="trapezoid">
          <a:avLst>
            <a:gd name="adj" fmla="val 7384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endParaRPr lang="en-US" sz="1600" b="1" kern="1200" baseline="0" dirty="0" smtClean="0">
            <a:solidFill>
              <a:schemeClr val="bg1"/>
            </a:solidFill>
          </a:endParaRPr>
        </a:p>
        <a:p>
          <a:pPr lvl="0" algn="ctr" defTabSz="711200">
            <a:lnSpc>
              <a:spcPct val="90000"/>
            </a:lnSpc>
            <a:spcBef>
              <a:spcPct val="0"/>
            </a:spcBef>
            <a:spcAft>
              <a:spcPts val="0"/>
            </a:spcAft>
          </a:pPr>
          <a:r>
            <a:rPr lang="en-US" sz="2000" b="1" kern="1200" dirty="0" smtClean="0"/>
            <a:t>District-managed Turnaround Plan </a:t>
          </a:r>
        </a:p>
        <a:p>
          <a:pPr lvl="0" algn="ctr" defTabSz="711200">
            <a:lnSpc>
              <a:spcPct val="90000"/>
            </a:lnSpc>
            <a:spcBef>
              <a:spcPct val="0"/>
            </a:spcBef>
            <a:spcAft>
              <a:spcPts val="0"/>
            </a:spcAft>
          </a:pPr>
          <a:r>
            <a:rPr lang="en-US" sz="2000" b="1" i="1" kern="1200" dirty="0" smtClean="0"/>
            <a:t>(2-year plan)</a:t>
          </a:r>
        </a:p>
        <a:p>
          <a:pPr lvl="0" algn="ctr" defTabSz="711200">
            <a:lnSpc>
              <a:spcPct val="90000"/>
            </a:lnSpc>
            <a:spcBef>
              <a:spcPct val="0"/>
            </a:spcBef>
            <a:spcAft>
              <a:spcPts val="0"/>
            </a:spcAft>
          </a:pPr>
          <a:endParaRPr lang="en-US" sz="600" b="1" kern="1200" dirty="0" smtClean="0"/>
        </a:p>
        <a:p>
          <a:pPr lvl="0" algn="ctr" defTabSz="711200">
            <a:lnSpc>
              <a:spcPct val="90000"/>
            </a:lnSpc>
            <a:spcBef>
              <a:spcPct val="0"/>
            </a:spcBef>
            <a:spcAft>
              <a:spcPts val="0"/>
            </a:spcAft>
          </a:pPr>
          <a:r>
            <a:rPr lang="en-US" sz="2000" b="1" kern="1200" dirty="0" smtClean="0"/>
            <a:t>Submit Quarterly Data</a:t>
          </a:r>
        </a:p>
        <a:p>
          <a:pPr lvl="0" algn="ctr" defTabSz="711200">
            <a:lnSpc>
              <a:spcPct val="90000"/>
            </a:lnSpc>
            <a:spcBef>
              <a:spcPct val="0"/>
            </a:spcBef>
            <a:spcAft>
              <a:spcPct val="35000"/>
            </a:spcAft>
          </a:pPr>
          <a:endParaRPr lang="en-US" sz="1600" b="1" kern="1200" dirty="0" smtClean="0"/>
        </a:p>
      </dsp:txBody>
      <dsp:txXfrm>
        <a:off x="2236396" y="1730005"/>
        <a:ext cx="2805929" cy="1193073"/>
      </dsp:txXfrm>
    </dsp:sp>
    <dsp:sp modelId="{09E487AC-6787-4A9E-9324-1560FA5D2C55}">
      <dsp:nvSpPr>
        <dsp:cNvPr id="0" name=""/>
        <dsp:cNvSpPr/>
      </dsp:nvSpPr>
      <dsp:spPr>
        <a:xfrm>
          <a:off x="0" y="2923078"/>
          <a:ext cx="7278723" cy="2005621"/>
        </a:xfrm>
        <a:prstGeom prst="trapezoid">
          <a:avLst>
            <a:gd name="adj" fmla="val 738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t>School </a:t>
          </a:r>
          <a:r>
            <a:rPr lang="en-US" sz="2000" b="1" kern="1200" dirty="0"/>
            <a:t>Improvement </a:t>
          </a:r>
          <a:r>
            <a:rPr lang="en-US" sz="2000" b="1" kern="1200" dirty="0" smtClean="0"/>
            <a:t>Plan</a:t>
          </a:r>
        </a:p>
        <a:p>
          <a:pPr lvl="0" algn="ctr" defTabSz="889000">
            <a:lnSpc>
              <a:spcPct val="100000"/>
            </a:lnSpc>
            <a:spcBef>
              <a:spcPct val="0"/>
            </a:spcBef>
            <a:spcAft>
              <a:spcPts val="0"/>
            </a:spcAft>
          </a:pPr>
          <a:r>
            <a:rPr lang="en-US" sz="2000" b="1" i="1" kern="1200" dirty="0" smtClean="0"/>
            <a:t>(annual plan) </a:t>
          </a:r>
          <a:endParaRPr lang="en-US" sz="2000" b="1" i="1" kern="1200" dirty="0"/>
        </a:p>
        <a:p>
          <a:pPr lvl="0" algn="ctr" defTabSz="889000">
            <a:lnSpc>
              <a:spcPct val="90000"/>
            </a:lnSpc>
            <a:spcBef>
              <a:spcPct val="0"/>
            </a:spcBef>
            <a:spcAft>
              <a:spcPct val="35000"/>
            </a:spcAft>
          </a:pPr>
          <a:r>
            <a:rPr lang="en-US" sz="2000" b="1" kern="1200" dirty="0" smtClean="0"/>
            <a:t>Regional </a:t>
          </a:r>
          <a:r>
            <a:rPr lang="en-US" sz="2000" b="1" kern="1200" dirty="0"/>
            <a:t>Team works </a:t>
          </a:r>
          <a:r>
            <a:rPr lang="en-US" sz="2000" b="1" kern="1200" dirty="0" smtClean="0"/>
            <a:t>with </a:t>
          </a:r>
          <a:r>
            <a:rPr lang="en-US" sz="2000" b="1" kern="1200" dirty="0"/>
            <a:t>district and </a:t>
          </a:r>
          <a:r>
            <a:rPr lang="en-US" sz="2000" b="1" kern="1200" dirty="0" smtClean="0"/>
            <a:t>school leadership teams</a:t>
          </a:r>
        </a:p>
        <a:p>
          <a:pPr lvl="0" algn="ctr" defTabSz="889000">
            <a:lnSpc>
              <a:spcPct val="90000"/>
            </a:lnSpc>
            <a:spcBef>
              <a:spcPct val="0"/>
            </a:spcBef>
            <a:spcAft>
              <a:spcPct val="35000"/>
            </a:spcAft>
          </a:pPr>
          <a:r>
            <a:rPr lang="en-US" sz="2000" b="1" kern="1200" dirty="0" smtClean="0"/>
            <a:t>Instructional </a:t>
          </a:r>
          <a:r>
            <a:rPr lang="en-US" sz="2000" b="1" kern="1200" dirty="0"/>
            <a:t>Reviews </a:t>
          </a:r>
          <a:endParaRPr lang="en-US" sz="2000" b="1" kern="1200" dirty="0" smtClean="0"/>
        </a:p>
      </dsp:txBody>
      <dsp:txXfrm>
        <a:off x="1273776" y="2923078"/>
        <a:ext cx="4731169" cy="20056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7F93F-D62A-4B93-B1A0-81600FB5240B}" type="datetimeFigureOut">
              <a:rPr lang="en-US" smtClean="0"/>
              <a:t>5/13/2019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E9B71-0789-4236-9390-BB3C4509D291}" type="slidenum">
              <a:rPr lang="en-US" smtClean="0"/>
              <a:t>‹#›</a:t>
            </a:fld>
            <a:endParaRPr lang="en-US"/>
          </a:p>
        </p:txBody>
      </p:sp>
    </p:spTree>
    <p:extLst>
      <p:ext uri="{BB962C8B-B14F-4D97-AF65-F5344CB8AC3E}">
        <p14:creationId xmlns:p14="http://schemas.microsoft.com/office/powerpoint/2010/main" val="124506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Every Student Succeeds Act (also known as ESSA) is a bipartisan federal law that was signed in December 2015.</a:t>
            </a:r>
          </a:p>
          <a:p>
            <a:r>
              <a:rPr lang="en-US" altLang="en-US" dirty="0" smtClean="0"/>
              <a:t>It amended the Elementary and Secondary Education Act of 1965, replacing No Child Left Behind provisions. </a:t>
            </a:r>
          </a:p>
          <a:p>
            <a:r>
              <a:rPr lang="en-US" altLang="en-US" dirty="0" smtClean="0"/>
              <a:t>Each state had to submit a state plan detailing how it would comply with the new law.</a:t>
            </a:r>
          </a:p>
          <a:p>
            <a:r>
              <a:rPr lang="en-US" altLang="en-US" dirty="0" smtClean="0"/>
              <a:t>With a strong, proven accountability system, Florida was already ahead of most of the nation as it relates to the requirements of ESSA. </a:t>
            </a:r>
          </a:p>
          <a:p>
            <a:endParaRPr lang="en-US" altLang="en-US" dirty="0" smtClean="0"/>
          </a:p>
          <a:p>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09F2F8-14A3-46A0-95A5-CA4E17528C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0925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purpose of this section is to develop specific plans for addressing the school’s highest-priority needs by identifying the most important areas of focus. Identify the Areas of Focus based on any/all relevant school data sources, including the data from Section II. </a:t>
            </a:r>
          </a:p>
          <a:p>
            <a:r>
              <a:rPr lang="en-US" baseline="0" dirty="0" smtClean="0"/>
              <a:t>Provide a Rationale for identifying this Area of Focus, include the data sources that helped to identify this need. </a:t>
            </a:r>
          </a:p>
          <a:p>
            <a:r>
              <a:rPr lang="en-US" baseline="0" dirty="0" smtClean="0"/>
              <a:t>“State the measureable outcome the school plans to achieve” is a new section in the 19-20 SIP. In this section BSI is looking for tangible, data driven outcomes that we can use as targets throughout the school year to help show growth and development toward accomplishing those goals. </a:t>
            </a:r>
          </a:p>
          <a:p>
            <a:r>
              <a:rPr lang="en-US" baseline="0" dirty="0" smtClean="0"/>
              <a:t>“Evidence based strategy” is also an update to the 18-19 template. This section should be used to detail the strategy your school plans to use to accomplish the measureable outcome described in the previous section. </a:t>
            </a:r>
          </a:p>
          <a:p>
            <a:r>
              <a:rPr lang="en-US" baseline="0" dirty="0" smtClean="0"/>
              <a:t>“Action Steps” should be numbered to show clear, direct actions that will be taken achieve the goal. </a:t>
            </a:r>
          </a:p>
        </p:txBody>
      </p:sp>
      <p:sp>
        <p:nvSpPr>
          <p:cNvPr id="4" name="Slide Number Placeholder 3"/>
          <p:cNvSpPr>
            <a:spLocks noGrp="1"/>
          </p:cNvSpPr>
          <p:nvPr>
            <p:ph type="sldNum" sz="quarter" idx="10"/>
          </p:nvPr>
        </p:nvSpPr>
        <p:spPr/>
        <p:txBody>
          <a:bodyPr/>
          <a:lstStyle/>
          <a:p>
            <a:fld id="{FBAE9B71-0789-4236-9390-BB3C4509D291}" type="slidenum">
              <a:rPr lang="en-US" smtClean="0"/>
              <a:t>15</a:t>
            </a:fld>
            <a:endParaRPr lang="en-US"/>
          </a:p>
        </p:txBody>
      </p:sp>
    </p:spTree>
    <p:extLst>
      <p:ext uri="{BB962C8B-B14F-4D97-AF65-F5344CB8AC3E}">
        <p14:creationId xmlns:p14="http://schemas.microsoft.com/office/powerpoint/2010/main" val="321342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4A8B20-E690-4952-BFB0-CE808D07D40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418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9B10B0-F928-4704-83DD-BC3678CF14CA}" type="slidenum">
              <a:rPr lang="en-US" altLang="en-US" smtClean="0">
                <a:solidFill>
                  <a:srgbClr val="000000"/>
                </a:solidFill>
                <a:ea typeface="MS PGothic" panose="020B0600070205080204" pitchFamily="34" charset="-128"/>
              </a:rPr>
              <a:pPr/>
              <a:t>18</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40386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BAE9B71-0789-4236-9390-BB3C4509D291}" type="slidenum">
              <a:rPr lang="en-US" smtClean="0"/>
              <a:t>22</a:t>
            </a:fld>
            <a:endParaRPr lang="en-US"/>
          </a:p>
        </p:txBody>
      </p:sp>
    </p:spTree>
    <p:extLst>
      <p:ext uri="{BB962C8B-B14F-4D97-AF65-F5344CB8AC3E}">
        <p14:creationId xmlns:p14="http://schemas.microsoft.com/office/powerpoint/2010/main" val="152065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B71-0789-4236-9390-BB3C4509D291}" type="slidenum">
              <a:rPr lang="en-US" smtClean="0"/>
              <a:t>24</a:t>
            </a:fld>
            <a:endParaRPr lang="en-US"/>
          </a:p>
        </p:txBody>
      </p:sp>
    </p:spTree>
    <p:extLst>
      <p:ext uri="{BB962C8B-B14F-4D97-AF65-F5344CB8AC3E}">
        <p14:creationId xmlns:p14="http://schemas.microsoft.com/office/powerpoint/2010/main" val="176875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1294A3F-4D60-46AD-A1C2-4F8983D783CC}" type="slidenum">
              <a:rPr lang="en-US" altLang="en-US" smtClean="0">
                <a:solidFill>
                  <a:srgbClr val="000000"/>
                </a:solidFill>
                <a:cs typeface="Arial" panose="020B0604020202020204" pitchFamily="34" charset="0"/>
              </a:rPr>
              <a:pPr/>
              <a:t>26</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02646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C7BD52E-EAB1-4867-9AC5-1A3F710B3C7D}" type="slidenum">
              <a:rPr lang="en-US" altLang="en-US" smtClean="0">
                <a:solidFill>
                  <a:srgbClr val="000000"/>
                </a:solidFill>
                <a:cs typeface="Arial" panose="020B0604020202020204" pitchFamily="34" charset="0"/>
              </a:rPr>
              <a:pPr/>
              <a:t>27</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8225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Every Student Succeeds Act (also known as ESSA) is a bipartisan federal law that was signed in December 2015.</a:t>
            </a:r>
          </a:p>
          <a:p>
            <a:r>
              <a:rPr lang="en-US" altLang="en-US" dirty="0" smtClean="0"/>
              <a:t>It amended the Elementary and Secondary Education Act of 1965, replacing No Child Left Behind provisions. </a:t>
            </a:r>
          </a:p>
          <a:p>
            <a:r>
              <a:rPr lang="en-US" altLang="en-US" dirty="0" smtClean="0"/>
              <a:t>Each state had to submit a state plan detailing how it would comply with the new law.</a:t>
            </a:r>
          </a:p>
          <a:p>
            <a:r>
              <a:rPr lang="en-US" altLang="en-US" dirty="0" smtClean="0"/>
              <a:t>With a strong, proven accountability system, Florida was already ahead of most of the nation as it relates to the requirements of ESSA. </a:t>
            </a:r>
          </a:p>
          <a:p>
            <a:endParaRPr lang="en-US" altLang="en-US" dirty="0" smtClean="0"/>
          </a:p>
          <a:p>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7F09F2F8-14A3-46A0-95A5-CA4E17528C69}" type="slidenum">
              <a:rPr lang="en-US" altLang="en-US" smtClean="0">
                <a:solidFill>
                  <a:prstClr val="black"/>
                </a:solidFill>
                <a:cs typeface="Arial" panose="020B0604020202020204" pitchFamily="34" charset="0"/>
              </a:rPr>
              <a:pPr fontAlgn="base">
                <a:spcBef>
                  <a:spcPct val="0"/>
                </a:spcBef>
                <a:spcAft>
                  <a:spcPct val="0"/>
                </a:spcAft>
                <a:defRPr/>
              </a:pPr>
              <a:t>30</a:t>
            </a:fld>
            <a:endParaRPr lang="en-US"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val="359119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4 key requirements to ESSA include: </a:t>
            </a:r>
          </a:p>
          <a:p>
            <a:pPr marL="171450" indent="-171450">
              <a:buFont typeface="Arial" panose="020B0604020202020204" pitchFamily="34" charset="0"/>
              <a:buChar char="•"/>
            </a:pPr>
            <a:r>
              <a:rPr lang="en-US" baseline="0" dirty="0" smtClean="0"/>
              <a:t>the inclusion of ELL proficiency as an accountability indicator, </a:t>
            </a:r>
          </a:p>
          <a:p>
            <a:pPr marL="171450" indent="-171450">
              <a:buFont typeface="Arial" panose="020B0604020202020204" pitchFamily="34" charset="0"/>
              <a:buChar char="•"/>
            </a:pPr>
            <a:r>
              <a:rPr lang="en-US" baseline="0" dirty="0" smtClean="0"/>
              <a:t>focus on subgroup performance, </a:t>
            </a:r>
          </a:p>
          <a:p>
            <a:pPr marL="171450" indent="-171450">
              <a:buFont typeface="Arial" panose="020B0604020202020204" pitchFamily="34" charset="0"/>
              <a:buChar char="•"/>
            </a:pPr>
            <a:r>
              <a:rPr lang="en-US" baseline="0" dirty="0" smtClean="0"/>
              <a:t>adds the federal designations of CS&amp;I and TS&amp;I, as well as a tiering of support and </a:t>
            </a:r>
          </a:p>
          <a:p>
            <a:pPr marL="171450" indent="-171450">
              <a:buFont typeface="Arial" panose="020B0604020202020204" pitchFamily="34" charset="0"/>
              <a:buChar char="•"/>
            </a:pPr>
            <a:r>
              <a:rPr lang="en-US" baseline="0" dirty="0" smtClean="0"/>
              <a:t>a new system of reporting state, district and school data. </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smtClean="0">
                <a:solidFill>
                  <a:prstClr val="black"/>
                </a:solidFill>
                <a:cs typeface="Arial" panose="020B0604020202020204" pitchFamily="34" charset="0"/>
              </a:rPr>
              <a:pPr fontAlgn="base">
                <a:spcBef>
                  <a:spcPct val="0"/>
                </a:spcBef>
                <a:spcAft>
                  <a:spcPct val="0"/>
                </a:spcAft>
                <a:defRPr/>
              </a:pPr>
              <a:t>31</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1436787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79AF6CCB-0C1D-4B55-AF17-12AB1922ACFB}" type="slidenum">
              <a:rPr lang="en-US" altLang="en-US" smtClean="0">
                <a:solidFill>
                  <a:srgbClr val="000000"/>
                </a:solidFill>
                <a:cs typeface="Arial" panose="020B0604020202020204" pitchFamily="34" charset="0"/>
              </a:rPr>
              <a:pPr fontAlgn="base">
                <a:spcBef>
                  <a:spcPct val="0"/>
                </a:spcBef>
                <a:spcAft>
                  <a:spcPct val="0"/>
                </a:spcAft>
                <a:defRPr/>
              </a:pPr>
              <a:t>32</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42191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479550" y="515938"/>
            <a:ext cx="4252913"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717550" y="4097338"/>
            <a:ext cx="5732463"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Turnaround schools: </a:t>
            </a:r>
          </a:p>
          <a:p>
            <a:r>
              <a:rPr lang="en-US" altLang="en-US" dirty="0" smtClean="0"/>
              <a:t>92 schools entered turnaround for the 2017-18 school year</a:t>
            </a:r>
          </a:p>
          <a:p>
            <a:r>
              <a:rPr lang="en-US" altLang="en-US" b="1" dirty="0" smtClean="0"/>
              <a:t>59 schools are no longer in turnaround, of those 59, 48 exited (47 C or higher, 1 school has an Incomplete), 8 closed, 3 chose an School</a:t>
            </a:r>
            <a:r>
              <a:rPr lang="en-US" altLang="en-US" b="1" baseline="0" dirty="0" smtClean="0"/>
              <a:t> Improvement Rating. </a:t>
            </a:r>
            <a:endParaRPr lang="en-US" altLang="en-US" b="1" dirty="0" smtClean="0"/>
          </a:p>
          <a:p>
            <a:endParaRPr lang="en-US" altLang="en-US" dirty="0" smtClean="0"/>
          </a:p>
          <a:p>
            <a:endParaRPr lang="en-US" altLang="en-US" dirty="0" smtClean="0"/>
          </a:p>
          <a:p>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66763" indent="-292100">
              <a:defRPr>
                <a:solidFill>
                  <a:schemeClr val="tx1"/>
                </a:solidFill>
                <a:latin typeface="Calibri" panose="020F0502020204030204" pitchFamily="34" charset="0"/>
                <a:ea typeface="MS PGothic" panose="020B0600070205080204" pitchFamily="34" charset="-128"/>
              </a:defRPr>
            </a:lvl2pPr>
            <a:lvl3pPr marL="1179513" indent="-233363">
              <a:defRPr>
                <a:solidFill>
                  <a:schemeClr val="tx1"/>
                </a:solidFill>
                <a:latin typeface="Calibri" panose="020F0502020204030204" pitchFamily="34" charset="0"/>
                <a:ea typeface="MS PGothic" panose="020B0600070205080204" pitchFamily="34" charset="-128"/>
              </a:defRPr>
            </a:lvl3pPr>
            <a:lvl4pPr marL="1658938" indent="-233363">
              <a:defRPr>
                <a:solidFill>
                  <a:schemeClr val="tx1"/>
                </a:solidFill>
                <a:latin typeface="Calibri" panose="020F0502020204030204" pitchFamily="34" charset="0"/>
                <a:ea typeface="MS PGothic" panose="020B0600070205080204" pitchFamily="34" charset="-128"/>
              </a:defRPr>
            </a:lvl4pPr>
            <a:lvl5pPr marL="2132013" indent="-233363">
              <a:defRPr>
                <a:solidFill>
                  <a:schemeClr val="tx1"/>
                </a:solidFill>
                <a:latin typeface="Calibri" panose="020F0502020204030204" pitchFamily="34" charset="0"/>
                <a:ea typeface="MS PGothic" panose="020B0600070205080204" pitchFamily="34" charset="-128"/>
              </a:defRPr>
            </a:lvl5pPr>
            <a:lvl6pPr marL="2589213" indent="-2333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46413" indent="-2333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03613" indent="-2333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813" indent="-2333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167C16-1FA5-4559-8484-CB87B508D0C5}" type="slidenum">
              <a:rPr lang="en-US" altLang="en-US" smtClean="0">
                <a:solidFill>
                  <a:srgbClr val="000000"/>
                </a:solidFill>
                <a:cs typeface="Arial" panose="020B0604020202020204" pitchFamily="34" charset="0"/>
              </a:rPr>
              <a:pPr/>
              <a:t>4</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46399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smtClean="0"/>
              <a:t>Calculation includes all school grades components plus English Language Proficiency progress</a:t>
            </a:r>
          </a:p>
          <a:p>
            <a:r>
              <a:rPr lang="en-US" altLang="en-US" sz="1200" dirty="0" smtClean="0"/>
              <a:t>English Language Proficiency progress – the percent of ELLs who make progress on ACCESS for ELLs or Alternate ACCESS for ELLs</a:t>
            </a:r>
          </a:p>
          <a:p>
            <a:pPr lvl="1"/>
            <a:r>
              <a:rPr lang="en-US" altLang="en-US" sz="1200" dirty="0" smtClean="0"/>
              <a:t>For ACCESS for ELLs</a:t>
            </a:r>
          </a:p>
          <a:p>
            <a:pPr marL="1512888" lvl="2" indent="-349250"/>
            <a:r>
              <a:rPr lang="en-US" altLang="en-US" sz="1200" dirty="0" smtClean="0"/>
              <a:t>ELLs who increase their whole number composite proficiency level or</a:t>
            </a:r>
          </a:p>
          <a:p>
            <a:pPr marL="1512888" lvl="2" indent="-349250"/>
            <a:r>
              <a:rPr lang="en-US" altLang="en-US" sz="1200" dirty="0" smtClean="0"/>
              <a:t>Remain at a composite score of 4, 5, or 6 and do not decrease a level</a:t>
            </a:r>
          </a:p>
          <a:p>
            <a:pPr lvl="1"/>
            <a:r>
              <a:rPr lang="en-US" altLang="en-US" sz="1200" dirty="0" smtClean="0"/>
              <a:t>For Alternate ACCESS for ELLs</a:t>
            </a:r>
          </a:p>
          <a:p>
            <a:pPr marL="1512888" lvl="2" indent="-349250"/>
            <a:r>
              <a:rPr lang="en-US" altLang="en-US" sz="1200" dirty="0" smtClean="0"/>
              <a:t>ELLs who increase their scoring category (Scale = A1, A2, A3, P1, P2, or P3)</a:t>
            </a:r>
          </a:p>
          <a:p>
            <a:pPr marL="1512888" lvl="2" indent="-349250"/>
            <a:r>
              <a:rPr lang="en-US" altLang="en-US" sz="1200" dirty="0" smtClean="0"/>
              <a:t>Remain at a scoring category of P1 or above and do not decrease a level</a:t>
            </a:r>
          </a:p>
          <a:p>
            <a:r>
              <a:rPr lang="en-US" altLang="en-US" sz="1200" dirty="0" smtClean="0"/>
              <a:t>Calculated for all schools including ESE, Alternative, and DJJ</a:t>
            </a:r>
          </a:p>
          <a:p>
            <a:pPr lvl="1"/>
            <a:r>
              <a:rPr lang="en-US" altLang="en-US" sz="1200" dirty="0" smtClean="0"/>
              <a:t>K-3 schools that don’t receive their own index will receive the Federal percent of points index of the school to which a majority of their students matriculate, as is currently done for the school grade for school recognition purposes</a:t>
            </a:r>
          </a:p>
          <a:p>
            <a:r>
              <a:rPr lang="en-US" altLang="en-US" sz="1200" dirty="0" smtClean="0"/>
              <a:t>Calculated overall and by subgroup</a:t>
            </a:r>
          </a:p>
          <a:p>
            <a:r>
              <a:rPr lang="en-US" altLang="en-US" sz="1200" dirty="0" smtClean="0"/>
              <a:t>The new Federal Percent of Points Index calculation includes all school grade components plus English Language Proficiency progress. </a:t>
            </a:r>
            <a:r>
              <a:rPr lang="en-US" altLang="en-US" sz="1200" i="1" dirty="0" smtClean="0"/>
              <a:t>This is the percent of English Language Learners who make progress on the assessment called ACCESS for ELLs or alternate ACCESS for ELLs. </a:t>
            </a:r>
          </a:p>
          <a:p>
            <a:r>
              <a:rPr lang="en-US" altLang="en-US" sz="1200" dirty="0" smtClean="0"/>
              <a:t>The Federal Percent of Points will be calculated for all schools including ESE, Alternative, and DJJ and feeder schools. </a:t>
            </a:r>
          </a:p>
          <a:p>
            <a:r>
              <a:rPr lang="en-US" altLang="en-US" sz="1200" b="1" dirty="0" smtClean="0"/>
              <a:t>This calculation will produce an overall school Federal Percent of Points and a measure for each of the ten subgroups. This calculation is in addition to school grades, but does not replace it.  It is another piece of information that will help us focus our improvement efforts.</a:t>
            </a:r>
          </a:p>
          <a:p>
            <a:r>
              <a:rPr lang="en-US" altLang="en-US" sz="1200" dirty="0" smtClean="0"/>
              <a:t>NOTES</a:t>
            </a:r>
          </a:p>
          <a:p>
            <a:r>
              <a:rPr lang="en-US" altLang="en-US" sz="1200" dirty="0" smtClean="0"/>
              <a:t>For ACCESS for ELLs</a:t>
            </a:r>
          </a:p>
          <a:p>
            <a:r>
              <a:rPr lang="en-US" altLang="en-US" sz="1200" dirty="0" smtClean="0"/>
              <a:t>ELLs who increase their whole number composite proficiency level or remain at a composite score of 4, 5, or 6 and do not decrease a level</a:t>
            </a:r>
          </a:p>
          <a:p>
            <a:r>
              <a:rPr lang="en-US" altLang="en-US" sz="1200" dirty="0" smtClean="0"/>
              <a:t>For Alternate ACCESS for ELLs who increase their scoring category (Scale = A1, A2, A3, P1, P2, or P3) remain at a scoring category of P1 or above and do not decrease a level</a:t>
            </a:r>
          </a:p>
          <a:p>
            <a:r>
              <a:rPr lang="en-US" altLang="en-US" sz="1200" dirty="0" smtClean="0"/>
              <a:t>K-3 schools that don’t receive their own index will receive the Federal percent of points index of the school to which a majority of their students matriculate, as is currently done for the school grade for school recognition purposes</a:t>
            </a:r>
          </a:p>
          <a:p>
            <a:endParaRPr lang="en-US" altLang="en-US" sz="1200" dirty="0"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E297CE67-5D9B-422F-97FF-F28F00469DB2}" type="slidenum">
              <a:rPr lang="en-US" altLang="en-US" smtClean="0">
                <a:solidFill>
                  <a:srgbClr val="000000"/>
                </a:solidFill>
                <a:cs typeface="Arial" panose="020B0604020202020204" pitchFamily="34" charset="0"/>
              </a:rPr>
              <a:pPr fontAlgn="base">
                <a:spcBef>
                  <a:spcPct val="0"/>
                </a:spcBef>
                <a:spcAft>
                  <a:spcPct val="0"/>
                </a:spcAft>
                <a:defRPr/>
              </a:pPr>
              <a:t>33</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16131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 the left of this chart is the list of ESSA indicators aligned to the list on the right of the Florida components that comprise the Federal Percent of Points Index. The highlighted area is new. </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smtClean="0">
                <a:solidFill>
                  <a:prstClr val="black"/>
                </a:solidFill>
                <a:cs typeface="Arial" panose="020B0604020202020204" pitchFamily="34" charset="0"/>
              </a:rPr>
              <a:pPr fontAlgn="base">
                <a:spcBef>
                  <a:spcPct val="0"/>
                </a:spcBef>
                <a:spcAft>
                  <a:spcPct val="0"/>
                </a:spcAft>
                <a:defRPr/>
              </a:pPr>
              <a:t>34</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76719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dirty="0" smtClean="0"/>
              <a:t>The Federal Percent of Points Index will measure the performance of these ten subgroups:</a:t>
            </a:r>
          </a:p>
          <a:p>
            <a:pPr lvl="1"/>
            <a:r>
              <a:rPr lang="en-US" altLang="en-US" dirty="0" smtClean="0"/>
              <a:t>Economically disadvantaged students</a:t>
            </a:r>
          </a:p>
          <a:p>
            <a:pPr lvl="1"/>
            <a:r>
              <a:rPr lang="en-US" altLang="en-US" dirty="0" smtClean="0"/>
              <a:t>Major racial and ethnic groups (White, Black, Hispanic, Asian, Native Hawaiian or other Pacific Islander, American Indian or Alaska native, and two or more races)</a:t>
            </a:r>
          </a:p>
          <a:p>
            <a:pPr lvl="1"/>
            <a:r>
              <a:rPr lang="en-US" altLang="en-US" dirty="0" smtClean="0"/>
              <a:t>Students with disabilities and </a:t>
            </a:r>
          </a:p>
          <a:p>
            <a:pPr lvl="1"/>
            <a:r>
              <a:rPr lang="en-US" altLang="en-US" dirty="0" smtClean="0"/>
              <a:t>English Language Learners (ELLs)</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smtClean="0">
                <a:solidFill>
                  <a:prstClr val="black"/>
                </a:solidFill>
                <a:cs typeface="Arial" panose="020B0604020202020204" pitchFamily="34" charset="0"/>
              </a:rPr>
              <a:pPr fontAlgn="base">
                <a:spcBef>
                  <a:spcPct val="0"/>
                </a:spcBef>
                <a:spcAft>
                  <a:spcPct val="0"/>
                </a:spcAft>
                <a:defRPr/>
              </a:pPr>
              <a:t>35</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131857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45F66C-0CD6-4DC0-BE70-4A08B14024BE}" type="slidenum">
              <a:rPr lang="en-US" altLang="en-US" smtClean="0">
                <a:solidFill>
                  <a:srgbClr val="000000"/>
                </a:solidFill>
                <a:ea typeface="MS PGothic" panose="020B0600070205080204" pitchFamily="34" charset="-128"/>
              </a:rPr>
              <a:pPr/>
              <a:t>36</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997725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9B10B0-F928-4704-83DD-BC3678CF14CA}" type="slidenum">
              <a:rPr lang="en-US" altLang="en-US" smtClean="0">
                <a:solidFill>
                  <a:srgbClr val="000000"/>
                </a:solidFill>
                <a:ea typeface="MS PGothic" panose="020B0600070205080204" pitchFamily="34" charset="-128"/>
              </a:rPr>
              <a:pPr/>
              <a:t>37</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092688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http://edudata.fldoe.org- released February</a:t>
            </a:r>
            <a:r>
              <a:rPr lang="en-US" baseline="0" dirty="0" smtClean="0"/>
              <a:t> 27, 2019</a:t>
            </a:r>
            <a:endParaRPr lang="en-US" dirty="0" smtClean="0"/>
          </a:p>
          <a:p>
            <a:r>
              <a:rPr lang="en-US" dirty="0" smtClean="0"/>
              <a:t>The report cards serve as</a:t>
            </a:r>
            <a:r>
              <a:rPr lang="en-US" baseline="0" dirty="0" smtClean="0"/>
              <a:t> a </a:t>
            </a:r>
            <a:r>
              <a:rPr lang="en-US" dirty="0" smtClean="0"/>
              <a:t>valuable resource by offering greater transparency into</a:t>
            </a:r>
            <a:r>
              <a:rPr lang="en-US" baseline="0" dirty="0" smtClean="0"/>
              <a:t> how the state, districts and schools are doing with regards to student achievement and success, including student sub-group data. </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smtClean="0">
                <a:solidFill>
                  <a:prstClr val="black"/>
                </a:solidFill>
                <a:cs typeface="Arial" panose="020B0604020202020204" pitchFamily="34" charset="0"/>
              </a:rPr>
              <a:pPr fontAlgn="base">
                <a:spcBef>
                  <a:spcPct val="0"/>
                </a:spcBef>
                <a:spcAft>
                  <a:spcPct val="0"/>
                </a:spcAft>
                <a:defRPr/>
              </a:pPr>
              <a:t>38</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305948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smtClean="0">
                <a:solidFill>
                  <a:prstClr val="black"/>
                </a:solidFill>
                <a:cs typeface="Arial" panose="020B0604020202020204" pitchFamily="34" charset="0"/>
              </a:rPr>
              <a:pPr fontAlgn="base">
                <a:spcBef>
                  <a:spcPct val="0"/>
                </a:spcBef>
                <a:spcAft>
                  <a:spcPct val="0"/>
                </a:spcAft>
                <a:defRPr/>
              </a:pPr>
              <a:t>39</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90081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a:solidFill>
                  <a:prstClr val="black"/>
                </a:solidFill>
                <a:cs typeface="Arial" panose="020B0604020202020204" pitchFamily="34" charset="0"/>
              </a:rPr>
              <a:pPr fontAlgn="base">
                <a:spcBef>
                  <a:spcPct val="0"/>
                </a:spcBef>
                <a:spcAft>
                  <a:spcPct val="0"/>
                </a:spcAft>
                <a:defRPr/>
              </a:pPr>
              <a:t>40</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896507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14A8B20-E690-4952-BFB0-CE808D07D400}" type="slidenum">
              <a:rPr lang="en-US" smtClean="0">
                <a:solidFill>
                  <a:prstClr val="black"/>
                </a:solidFill>
                <a:cs typeface="Arial" panose="020B0604020202020204" pitchFamily="34" charset="0"/>
              </a:rPr>
              <a:pPr fontAlgn="base">
                <a:spcBef>
                  <a:spcPct val="0"/>
                </a:spcBef>
                <a:spcAft>
                  <a:spcPct val="0"/>
                </a:spcAft>
                <a:defRPr/>
              </a:pPr>
              <a:t>41</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327485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identified schools must do an improvement plan (SIP).</a:t>
            </a:r>
          </a:p>
          <a:p>
            <a:endParaRPr lang="en-US" altLang="en-US" dirty="0" smtClean="0"/>
          </a:p>
          <a:p>
            <a:r>
              <a:rPr lang="en-US" altLang="en-US" dirty="0" smtClean="0"/>
              <a:t>Tier 1 begins in year 1 and will look a lot like the Tier 1 support of the past few years. The difference is that support will be provided to all districts with an identified school, instead of those requesting it.</a:t>
            </a:r>
          </a:p>
          <a:p>
            <a:pPr>
              <a:spcBef>
                <a:spcPts val="500"/>
              </a:spcBef>
            </a:pPr>
            <a:r>
              <a:rPr lang="en-US" altLang="en-US" dirty="0" smtClean="0"/>
              <a:t>Universal Supports (Tier 1, TS&amp;I, Years 1-3)</a:t>
            </a:r>
          </a:p>
          <a:p>
            <a:pPr>
              <a:spcBef>
                <a:spcPts val="500"/>
              </a:spcBef>
            </a:pPr>
            <a:r>
              <a:rPr lang="en-US" altLang="en-US" dirty="0" smtClean="0"/>
              <a:t>General, statewide support designed to inform, assist and improve results, including:</a:t>
            </a:r>
          </a:p>
          <a:p>
            <a:pPr>
              <a:spcBef>
                <a:spcPts val="500"/>
              </a:spcBef>
            </a:pPr>
            <a:r>
              <a:rPr lang="en-US" altLang="en-US" dirty="0" smtClean="0"/>
              <a:t>Technical Assistance and Professional Development</a:t>
            </a:r>
          </a:p>
          <a:p>
            <a:pPr>
              <a:spcBef>
                <a:spcPts val="500"/>
              </a:spcBef>
            </a:pPr>
            <a:r>
              <a:rPr lang="en-US" altLang="en-US" dirty="0" smtClean="0"/>
              <a:t>Size-alike or issue-alike problem-solving groups</a:t>
            </a:r>
          </a:p>
          <a:p>
            <a:pPr>
              <a:spcBef>
                <a:spcPts val="500"/>
              </a:spcBef>
            </a:pPr>
            <a:r>
              <a:rPr lang="en-US" altLang="en-US" dirty="0" smtClean="0"/>
              <a:t>Access to posted resources</a:t>
            </a:r>
          </a:p>
          <a:p>
            <a:pPr>
              <a:spcBef>
                <a:spcPts val="500"/>
              </a:spcBef>
            </a:pPr>
            <a:r>
              <a:rPr lang="en-US" altLang="en-US" dirty="0" smtClean="0"/>
              <a:t>Best Practices for Inclusive Education assessment/plan</a:t>
            </a:r>
          </a:p>
          <a:p>
            <a:pPr>
              <a:spcBef>
                <a:spcPts val="500"/>
              </a:spcBef>
            </a:pPr>
            <a:r>
              <a:rPr lang="en-US" altLang="en-US" dirty="0" smtClean="0"/>
              <a:t>District ELL plan, K-12 Reading Plan</a:t>
            </a:r>
          </a:p>
          <a:p>
            <a:pPr>
              <a:spcBef>
                <a:spcPts val="500"/>
              </a:spcBef>
            </a:pPr>
            <a:r>
              <a:rPr lang="en-US" altLang="en-US" dirty="0" smtClean="0"/>
              <a:t>Directors’ conference calls</a:t>
            </a:r>
          </a:p>
          <a:p>
            <a:pPr>
              <a:spcBef>
                <a:spcPts val="500"/>
              </a:spcBef>
            </a:pPr>
            <a:r>
              <a:rPr lang="en-US" altLang="en-US" dirty="0" smtClean="0">
                <a:solidFill>
                  <a:srgbClr val="0000FF"/>
                </a:solidFill>
              </a:rPr>
              <a:t>NEW: FDOE/LEA ensures improvement plans are completed, there is focus on affected subgroups, and there is alignment to resources and professional development opportunities</a:t>
            </a:r>
            <a:endParaRPr lang="en-US" altLang="en-US" dirty="0" smtClean="0"/>
          </a:p>
          <a:p>
            <a:endParaRPr lang="en-US" altLang="en-US" dirty="0" smtClean="0"/>
          </a:p>
          <a:p>
            <a:r>
              <a:rPr lang="en-US" altLang="en-US" dirty="0" smtClean="0"/>
              <a:t>Tier 2 kicks in after 3 years of having an underperforming subgroup.</a:t>
            </a:r>
          </a:p>
          <a:p>
            <a:r>
              <a:rPr lang="en-US" altLang="en-US" dirty="0" smtClean="0"/>
              <a:t>Supplemental Supports (Tier 2, TS&amp;I, Years 4-6)</a:t>
            </a:r>
          </a:p>
          <a:p>
            <a:r>
              <a:rPr lang="en-US" altLang="en-US" dirty="0" smtClean="0"/>
              <a:t>More focused, targeted, frequent support in addition to and aligned with universal supports that are provided in response to identified needs, including:</a:t>
            </a:r>
          </a:p>
          <a:p>
            <a:pPr eaLnBrk="1" hangingPunct="1"/>
            <a:r>
              <a:rPr lang="en-US" altLang="en-US" dirty="0" smtClean="0"/>
              <a:t>Targeted assistance in specific indicators from FDOE staff and partners</a:t>
            </a:r>
          </a:p>
          <a:p>
            <a:pPr eaLnBrk="1" hangingPunct="1"/>
            <a:r>
              <a:rPr lang="en-US" altLang="en-US" dirty="0" smtClean="0"/>
              <a:t>Work with district- and school-based leaders </a:t>
            </a:r>
          </a:p>
          <a:p>
            <a:pPr eaLnBrk="1" hangingPunct="1"/>
            <a:r>
              <a:rPr lang="en-US" altLang="en-US" dirty="0" smtClean="0"/>
              <a:t>Program area staff specialization and regular district contact call targeted to need</a:t>
            </a:r>
          </a:p>
          <a:p>
            <a:r>
              <a:rPr lang="en-US" altLang="en-US" dirty="0" smtClean="0">
                <a:solidFill>
                  <a:srgbClr val="0000FF"/>
                </a:solidFill>
              </a:rPr>
              <a:t>NEW: Desktop monitoring of improvement plans, with district conference calls on how identified schools are accessing and using resources to improve subgroup performance</a:t>
            </a:r>
          </a:p>
          <a:p>
            <a:endParaRPr lang="en-US" altLang="en-US" dirty="0" smtClean="0"/>
          </a:p>
          <a:p>
            <a:r>
              <a:rPr lang="en-US" altLang="en-US" dirty="0" smtClean="0"/>
              <a:t>There are two ways to get Tier 3 support. One, it begins after 6 years of having an underperforming subgroup. And 2, Tier 3 begins right away if a school has an overall federal percent of points of 40% or below. Remember that the federal percent of points includes school grades components plus an English Language Proficiency progress component, divided by the number of components of that school.</a:t>
            </a:r>
          </a:p>
          <a:p>
            <a:endParaRPr lang="en-US" altLang="en-US" dirty="0" smtClean="0"/>
          </a:p>
          <a:p>
            <a:r>
              <a:rPr lang="en-US" altLang="en-US" dirty="0" smtClean="0"/>
              <a:t>Intensive Supports (Tier 3, CS&amp;I)</a:t>
            </a:r>
          </a:p>
          <a:p>
            <a:r>
              <a:rPr lang="en-US" altLang="en-US" dirty="0" smtClean="0">
                <a:solidFill>
                  <a:srgbClr val="000000"/>
                </a:solidFill>
              </a:rPr>
              <a:t>Most focused, targeted, frequent support in addition to and aligned with universal and supplemental supports, including:</a:t>
            </a:r>
          </a:p>
          <a:p>
            <a:r>
              <a:rPr lang="en-US" altLang="en-US" dirty="0" smtClean="0">
                <a:solidFill>
                  <a:srgbClr val="000000"/>
                </a:solidFill>
              </a:rPr>
              <a:t>More frequent desktop support to monitor district progress</a:t>
            </a:r>
          </a:p>
          <a:p>
            <a:r>
              <a:rPr lang="en-US" altLang="en-US" dirty="0" smtClean="0">
                <a:solidFill>
                  <a:srgbClr val="000000"/>
                </a:solidFill>
              </a:rPr>
              <a:t>Individualized, targeted attention and assistance from FDOE staff and partners based on need</a:t>
            </a:r>
          </a:p>
          <a:p>
            <a:r>
              <a:rPr lang="en-US" altLang="en-US" dirty="0" smtClean="0">
                <a:solidFill>
                  <a:srgbClr val="0000FF"/>
                </a:solidFill>
              </a:rPr>
              <a:t>NEW: Onsite monitoring of improvement plans at identified schools to ensure use of resources and best practices, and review prioritization of federal funds at the district level</a:t>
            </a:r>
          </a:p>
          <a:p>
            <a:endParaRPr lang="en-US" altLang="en-US" dirty="0"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BDE84285-A6B6-4C8A-A5D0-438563FB482F}" type="slidenum">
              <a:rPr lang="en-US" altLang="en-US" smtClean="0">
                <a:solidFill>
                  <a:srgbClr val="000000"/>
                </a:solidFill>
                <a:cs typeface="Arial" panose="020B0604020202020204" pitchFamily="34" charset="0"/>
              </a:rPr>
              <a:pPr fontAlgn="base">
                <a:spcBef>
                  <a:spcPct val="0"/>
                </a:spcBef>
                <a:spcAft>
                  <a:spcPct val="0"/>
                </a:spcAft>
                <a:defRPr/>
              </a:pPr>
              <a:t>42</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02092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8B3B708-73CC-4938-B242-F4A7F58ED5BE}" type="slidenum">
              <a:rPr lang="en-US" altLang="en-US" smtClean="0">
                <a:solidFill>
                  <a:srgbClr val="000000"/>
                </a:solidFill>
              </a:rPr>
              <a:pPr/>
              <a:t>5</a:t>
            </a:fld>
            <a:endParaRPr lang="en-US" altLang="en-US" smtClean="0">
              <a:solidFill>
                <a:srgbClr val="000000"/>
              </a:solidFill>
            </a:endParaRPr>
          </a:p>
        </p:txBody>
      </p:sp>
    </p:spTree>
    <p:extLst>
      <p:ext uri="{BB962C8B-B14F-4D97-AF65-F5344CB8AC3E}">
        <p14:creationId xmlns:p14="http://schemas.microsoft.com/office/powerpoint/2010/main" val="80497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This slide shows the tiers of support provided to DA schools based on their 2018 school grade.</a:t>
            </a:r>
          </a:p>
          <a:p>
            <a:pPr>
              <a:defRPr/>
            </a:pPr>
            <a:r>
              <a:rPr lang="en-US" altLang="en-US" dirty="0" smtClean="0"/>
              <a:t>DA support is intended to build capacity by focusing on systems and structures needed to accelerate and sustain school improvement. Support is provided by our regional school improvement teams in consultation with the district to determine local needs. This support typically includes facilitation of collaborative processes such as data and risk analyses, needs assessment, strategic planning and problem solving, performance management, professional development, and cross-district networking to share promising practices and lessons learned. </a:t>
            </a:r>
          </a:p>
          <a:p>
            <a:pPr>
              <a:defRPr/>
            </a:pPr>
            <a:r>
              <a:rPr lang="en-US" altLang="en-US" dirty="0" smtClean="0"/>
              <a:t>The regional teams review, provide feedback, and monitor progress on the implementation of school improvement plans and turnaround option plans.</a:t>
            </a:r>
          </a:p>
          <a:p>
            <a:pPr>
              <a:defRPr/>
            </a:pPr>
            <a:r>
              <a:rPr lang="en-US" dirty="0" smtClean="0"/>
              <a:t>Tier 1 – There are currently 115 schools that receive tier 1 support. This number consists of 106 first time D’s, 8 grad-only schools, and 1 school with an Incomplete. </a:t>
            </a:r>
          </a:p>
          <a:p>
            <a:pPr>
              <a:defRPr/>
            </a:pPr>
            <a:r>
              <a:rPr lang="en-US" dirty="0" smtClean="0"/>
              <a:t>Tier 1 consists of the following interventions:</a:t>
            </a:r>
          </a:p>
          <a:p>
            <a:pPr marL="174708" indent="-174708">
              <a:buFont typeface="Arial" panose="020B0604020202020204" pitchFamily="34" charset="0"/>
              <a:buChar char="•"/>
              <a:defRPr/>
            </a:pPr>
            <a:r>
              <a:rPr lang="en-US" dirty="0" smtClean="0"/>
              <a:t>Completion of a School Improvement Plan which details school-based interventions. </a:t>
            </a:r>
          </a:p>
          <a:p>
            <a:pPr marL="174708" indent="-174708">
              <a:buFont typeface="Arial" panose="020B0604020202020204" pitchFamily="34" charset="0"/>
              <a:buChar char="•"/>
              <a:defRPr/>
            </a:pPr>
            <a:r>
              <a:rPr lang="en-US" dirty="0" smtClean="0"/>
              <a:t>Monthly visits by our regional teams to monitor schools and districts.</a:t>
            </a:r>
          </a:p>
          <a:p>
            <a:pPr marL="174708" indent="-174708">
              <a:buFont typeface="Arial" panose="020B0604020202020204" pitchFamily="34" charset="0"/>
              <a:buChar char="•"/>
              <a:defRPr/>
            </a:pPr>
            <a:r>
              <a:rPr lang="en-US" dirty="0" smtClean="0"/>
              <a:t>Instructional Reviews are conducted multiple times throughout the year.</a:t>
            </a:r>
          </a:p>
          <a:p>
            <a:pPr marL="174708" indent="-174708">
              <a:buFont typeface="Arial" panose="020B0604020202020204" pitchFamily="34" charset="0"/>
              <a:buChar char="•"/>
              <a:defRPr/>
            </a:pPr>
            <a:r>
              <a:rPr lang="en-US" dirty="0" smtClean="0"/>
              <a:t>Memorandum of Understanding (MOU) as previously discussed.</a:t>
            </a:r>
          </a:p>
          <a:p>
            <a:pPr>
              <a:buFont typeface="Arial" panose="020B0604020202020204" pitchFamily="34" charset="0"/>
              <a:buNone/>
              <a:defRPr/>
            </a:pPr>
            <a:r>
              <a:rPr lang="en-US" dirty="0" smtClean="0"/>
              <a:t>In addition, DA schools qualify for </a:t>
            </a:r>
            <a:r>
              <a:rPr lang="en-US" altLang="en-US" dirty="0" smtClean="0"/>
              <a:t>Title I, Part A School Improvement funds </a:t>
            </a:r>
            <a:r>
              <a:rPr lang="en-US" dirty="0" smtClean="0"/>
              <a:t>to support strategies identified in the School Improvement Plan.</a:t>
            </a:r>
          </a:p>
          <a:p>
            <a:pPr>
              <a:buFont typeface="Arial" panose="020B0604020202020204" pitchFamily="34" charset="0"/>
              <a:buNone/>
              <a:defRPr/>
            </a:pPr>
            <a:r>
              <a:rPr lang="en-US" dirty="0" smtClean="0"/>
              <a:t>Tier 2 – There are currently 74 district-managed turnaround schools that receive tier 2 support. These schools receive tier 1 support as well as the following additional interventions for tier 2:</a:t>
            </a:r>
          </a:p>
          <a:p>
            <a:pPr marL="174708" indent="-174708">
              <a:buFont typeface="Arial" panose="020B0604020202020204" pitchFamily="34" charset="0"/>
              <a:buChar char="•"/>
              <a:defRPr/>
            </a:pPr>
            <a:r>
              <a:rPr lang="en-US" dirty="0" smtClean="0"/>
              <a:t>Completion of a Turnaround Option Plan; typically, district-managed turnaround is selected as the first option.</a:t>
            </a:r>
          </a:p>
          <a:p>
            <a:pPr marL="174708" indent="-174708">
              <a:buFont typeface="Arial" panose="020B0604020202020204" pitchFamily="34" charset="0"/>
              <a:buChar char="•"/>
              <a:defRPr/>
            </a:pPr>
            <a:r>
              <a:rPr lang="en-US" dirty="0" smtClean="0"/>
              <a:t>Verification of instructional personnel's state VAM. </a:t>
            </a:r>
          </a:p>
          <a:p>
            <a:pPr marL="174708" indent="-174708">
              <a:buFont typeface="Arial" panose="020B0604020202020204" pitchFamily="34" charset="0"/>
              <a:buChar char="•"/>
              <a:defRPr/>
            </a:pPr>
            <a:r>
              <a:rPr lang="en-US" dirty="0" smtClean="0"/>
              <a:t>Quarterly submission of teacher and student data to the Department.</a:t>
            </a:r>
          </a:p>
          <a:p>
            <a:pPr marL="174708" indent="-174708">
              <a:buFont typeface="Arial" panose="020B0604020202020204" pitchFamily="34" charset="0"/>
              <a:buChar char="•"/>
              <a:defRPr/>
            </a:pPr>
            <a:r>
              <a:rPr lang="en-US" dirty="0" smtClean="0"/>
              <a:t>Bi-weekly visits by our regional teams to monitor schools and districts.</a:t>
            </a:r>
          </a:p>
          <a:p>
            <a:pPr>
              <a:buFont typeface="Arial" panose="020B0604020202020204" pitchFamily="34" charset="0"/>
              <a:buNone/>
              <a:defRPr/>
            </a:pPr>
            <a:r>
              <a:rPr lang="en-US" dirty="0" smtClean="0"/>
              <a:t>Tier 3 –There are currently 14 schools that receive tier 3 support. These schools still receive tier 1 and tier 2 support, as well as the following additional interventions for tier 3:</a:t>
            </a:r>
          </a:p>
          <a:p>
            <a:pPr marL="174708" indent="-174708">
              <a:buFont typeface="Arial" panose="020B0604020202020204" pitchFamily="34" charset="0"/>
              <a:buChar char="•"/>
              <a:defRPr/>
            </a:pPr>
            <a:r>
              <a:rPr lang="en-US" dirty="0" smtClean="0"/>
              <a:t>Completion of a Turnaround Option Plan for the next cycle of turnaround implementation.</a:t>
            </a:r>
          </a:p>
          <a:p>
            <a:pPr marL="174708" indent="-174708">
              <a:buFont typeface="Arial" panose="020B0604020202020204" pitchFamily="34" charset="0"/>
              <a:buChar char="•"/>
              <a:defRPr/>
            </a:pPr>
            <a:r>
              <a:rPr lang="en-US" dirty="0" smtClean="0"/>
              <a:t>Weekly contacts by our regional teams to monitor schools and districts.</a:t>
            </a:r>
          </a:p>
          <a:p>
            <a:pPr marL="174708" indent="-174708">
              <a:buFont typeface="Arial" panose="020B0604020202020204" pitchFamily="34" charset="0"/>
              <a:buChar char="•"/>
              <a:defRPr/>
            </a:pPr>
            <a:r>
              <a:rPr lang="en-US" dirty="0" smtClean="0"/>
              <a:t>Visit by the Chancellor or Executive Director of School Improvement.</a:t>
            </a:r>
          </a:p>
          <a:p>
            <a:pPr marL="174708" indent="-174708">
              <a:buFont typeface="Arial" panose="020B0604020202020204" pitchFamily="34" charset="0"/>
              <a:buChar char="•"/>
              <a:defRPr/>
            </a:pPr>
            <a:endParaRPr lang="en-US" dirty="0" smtClean="0"/>
          </a:p>
          <a:p>
            <a:pPr>
              <a:buFont typeface="Arial" panose="020B0604020202020204" pitchFamily="34" charset="0"/>
              <a:buNone/>
              <a:defRPr/>
            </a:pPr>
            <a:endParaRPr lang="en-US" u="sng" dirty="0" smtClean="0"/>
          </a:p>
          <a:p>
            <a:pPr>
              <a:defRPr/>
            </a:pPr>
            <a:endParaRPr lang="en-US" u="sng"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520E53-E956-4B6B-9006-433012F6E037}" type="slidenum">
              <a:rPr lang="en-US" altLang="en-US" smtClean="0">
                <a:solidFill>
                  <a:srgbClr val="000000"/>
                </a:solidFill>
                <a:ea typeface="MS PGothic" panose="020B0600070205080204" pitchFamily="34" charset="-128"/>
              </a:rPr>
              <a:pPr/>
              <a:t>44</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29683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4A8B20-E690-4952-BFB0-CE808D07D40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606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9B10B0-F928-4704-83DD-BC3678CF14CA}" type="slidenum">
              <a:rPr lang="en-US" altLang="en-US" smtClean="0">
                <a:solidFill>
                  <a:srgbClr val="000000"/>
                </a:solidFill>
                <a:ea typeface="MS PGothic" panose="020B0600070205080204" pitchFamily="34" charset="-128"/>
              </a:rPr>
              <a:pPr/>
              <a:t>8</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82430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r>
              <a:rPr lang="en-US" sz="1200" kern="1200" dirty="0" smtClean="0">
                <a:solidFill>
                  <a:schemeClr val="tx1"/>
                </a:solidFill>
                <a:effectLst/>
                <a:latin typeface="+mn-lt"/>
                <a:ea typeface="+mn-ea"/>
                <a:cs typeface="+mn-cs"/>
              </a:rPr>
              <a:t>A school is identified for </a:t>
            </a:r>
            <a:r>
              <a:rPr lang="en-US" sz="1200" b="1" kern="1200" dirty="0" smtClean="0">
                <a:solidFill>
                  <a:schemeClr val="tx1"/>
                </a:solidFill>
                <a:effectLst/>
                <a:latin typeface="+mn-lt"/>
                <a:ea typeface="+mn-ea"/>
                <a:cs typeface="+mn-cs"/>
              </a:rPr>
              <a:t>Comprehensive Support &amp; Improvement (CS&amp;I)</a:t>
            </a:r>
            <a:r>
              <a:rPr lang="en-US" sz="1200" kern="1200" dirty="0" smtClean="0">
                <a:solidFill>
                  <a:schemeClr val="tx1"/>
                </a:solidFill>
                <a:effectLst/>
                <a:latin typeface="+mn-lt"/>
                <a:ea typeface="+mn-ea"/>
                <a:cs typeface="+mn-cs"/>
              </a:rPr>
              <a:t> if it earns a D or F school grade, has an overall Federal Index of 40 percent or less, or has a graduation rate of 67 percent or lower. </a:t>
            </a:r>
          </a:p>
          <a:p>
            <a:r>
              <a:rPr lang="en-US" sz="1200" kern="1200" dirty="0" smtClean="0">
                <a:solidFill>
                  <a:schemeClr val="tx1"/>
                </a:solidFill>
                <a:effectLst/>
                <a:latin typeface="+mn-lt"/>
                <a:ea typeface="+mn-ea"/>
                <a:cs typeface="+mn-cs"/>
              </a:rPr>
              <a:t>A school that is not identified for CS&amp;I, but has an underperforming subgroup (any subgroup with a Federal Index at or below 40 percent), is identified for </a:t>
            </a:r>
            <a:r>
              <a:rPr lang="en-US" sz="1200" b="1" kern="1200" dirty="0" smtClean="0">
                <a:solidFill>
                  <a:schemeClr val="tx1"/>
                </a:solidFill>
                <a:effectLst/>
                <a:latin typeface="+mn-lt"/>
                <a:ea typeface="+mn-ea"/>
                <a:cs typeface="+mn-cs"/>
              </a:rPr>
              <a:t>Targeted Support &amp; Improvement (TS&amp;I)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Florida Department of Education will provide support to school districts to reduce the achievement gap by increasing student achievement in CS&amp;I and TS&amp;I schools.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4A8B20-E690-4952-BFB0-CE808D07D40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3383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5234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you may recall, in 2018-19, there were two options available in CIMS for developing your  SIP: the Standard SIP and the Pilot SIP. The Standard SIP was the traditional, lengthier version of the SIP that had been in use for several years. The Pilot SIP featured a more condensed, data-based format that was designed to create a more succinct School Improvement Plan.</a:t>
            </a:r>
          </a:p>
          <a:p>
            <a:endParaRPr lang="en-US" altLang="en-US" smtClean="0"/>
          </a:p>
          <a:p>
            <a:r>
              <a:rPr lang="en-US" altLang="en-US" smtClean="0"/>
              <a:t>In 2019-20, there will only one option for the SIP. Much like last year’s Pilot SIP, this year’s SIP follows a condensed, practical, data-based format.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2DED04B-CC7B-4590-9967-197B95EDF165}" type="slidenum">
              <a:rPr lang="en-US" altLang="en-US" smtClean="0"/>
              <a:pPr/>
              <a:t>13</a:t>
            </a:fld>
            <a:endParaRPr lang="en-US" altLang="en-US" smtClean="0"/>
          </a:p>
        </p:txBody>
      </p:sp>
    </p:spTree>
    <p:extLst>
      <p:ext uri="{BB962C8B-B14F-4D97-AF65-F5344CB8AC3E}">
        <p14:creationId xmlns:p14="http://schemas.microsoft.com/office/powerpoint/2010/main" val="82655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B71-0789-4236-9390-BB3C4509D291}" type="slidenum">
              <a:rPr lang="en-US" smtClean="0"/>
              <a:t>14</a:t>
            </a:fld>
            <a:endParaRPr lang="en-US"/>
          </a:p>
        </p:txBody>
      </p:sp>
    </p:spTree>
    <p:extLst>
      <p:ext uri="{BB962C8B-B14F-4D97-AF65-F5344CB8AC3E}">
        <p14:creationId xmlns:p14="http://schemas.microsoft.com/office/powerpoint/2010/main" val="2813267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Cheryl.Etters@fldoe.org" TargetMode="External"/><Relationship Id="rId2" Type="http://schemas.openxmlformats.org/officeDocument/2006/relationships/hyperlink" Target="mailto:Meghan.Collins@fldoe.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s://www.facebook.com/EducationFL" TargetMode="External"/><Relationship Id="rId9"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t="9743" b="9743"/>
          <a:stretch>
            <a:fillRect/>
          </a:stretch>
        </p:blipFill>
        <p:spPr bwMode="auto">
          <a:xfrm>
            <a:off x="381000" y="7620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A897F711-53DB-4D83-B4EB-6D04E92343F0}" type="slidenum">
              <a:rPr lang="en-US" altLang="en-US"/>
              <a:pPr>
                <a:defRPr/>
              </a:pPr>
              <a:t>‹#›</a:t>
            </a:fld>
            <a:endParaRPr lang="en-US" altLang="en-US"/>
          </a:p>
        </p:txBody>
      </p:sp>
    </p:spTree>
    <p:extLst>
      <p:ext uri="{BB962C8B-B14F-4D97-AF65-F5344CB8AC3E}">
        <p14:creationId xmlns:p14="http://schemas.microsoft.com/office/powerpoint/2010/main" val="115219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p:txBody>
          <a:bodyPr/>
          <a:lstStyle>
            <a:lvl1pPr>
              <a:defRPr/>
            </a:lvl1pPr>
          </a:lstStyle>
          <a:p>
            <a:pPr>
              <a:defRPr/>
            </a:pPr>
            <a:fld id="{1504FC52-C206-4D1E-B769-353C0D8926C6}" type="slidenum">
              <a:rPr lang="en-US" altLang="en-US"/>
              <a:pPr>
                <a:defRPr/>
              </a:pPr>
              <a:t>‹#›</a:t>
            </a:fld>
            <a:endParaRPr lang="en-US" altLang="en-US"/>
          </a:p>
        </p:txBody>
      </p:sp>
    </p:spTree>
    <p:extLst>
      <p:ext uri="{BB962C8B-B14F-4D97-AF65-F5344CB8AC3E}">
        <p14:creationId xmlns:p14="http://schemas.microsoft.com/office/powerpoint/2010/main" val="55943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l="4782" r="6664"/>
          <a:stretch>
            <a:fillRect/>
          </a:stretch>
        </p:blipFill>
        <p:spPr bwMode="auto">
          <a:xfrm>
            <a:off x="1066800" y="457200"/>
            <a:ext cx="5467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648200"/>
            <a:ext cx="5486400" cy="566738"/>
          </a:xfrm>
        </p:spPr>
        <p:txBody>
          <a:bodyPr anchor="b"/>
          <a:lstStyle>
            <a:lvl1pPr algn="ctr">
              <a:defRPr sz="2400" b="1">
                <a:solidFill>
                  <a:srgbClr val="14112E"/>
                </a:solidFill>
                <a:latin typeface="Trebuchet MS" panose="020B0603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066800" y="5214938"/>
            <a:ext cx="5486400" cy="423862"/>
          </a:xfrm>
        </p:spPr>
        <p:txBody>
          <a:bodyPr/>
          <a:lstStyle>
            <a:lvl1pPr marL="0" indent="0" algn="ctr">
              <a:buNone/>
              <a:defRPr sz="1400">
                <a:solidFill>
                  <a:srgbClr val="14112E"/>
                </a:solidFill>
                <a:latin typeface="Trebuchet MS" panose="020B0603020202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smtClean="0"/>
              <a:t>Click to edit Master text styles</a:t>
            </a:r>
          </a:p>
        </p:txBody>
      </p:sp>
      <p:sp>
        <p:nvSpPr>
          <p:cNvPr id="6" name="Slide Number Placeholder 2"/>
          <p:cNvSpPr>
            <a:spLocks noGrp="1"/>
          </p:cNvSpPr>
          <p:nvPr>
            <p:ph type="sldNum" sz="quarter" idx="10"/>
          </p:nvPr>
        </p:nvSpPr>
        <p:spPr/>
        <p:txBody>
          <a:bodyPr/>
          <a:lstStyle>
            <a:lvl1pPr>
              <a:defRPr/>
            </a:lvl1pPr>
          </a:lstStyle>
          <a:p>
            <a:pPr>
              <a:defRPr/>
            </a:pPr>
            <a:fld id="{9574A1BA-74E3-4AC2-9BB7-E15AD771A593}" type="slidenum">
              <a:rPr lang="en-US" altLang="en-US"/>
              <a:pPr>
                <a:defRPr/>
              </a:pPr>
              <a:t>‹#›</a:t>
            </a:fld>
            <a:endParaRPr lang="en-US" altLang="en-US"/>
          </a:p>
        </p:txBody>
      </p:sp>
    </p:spTree>
    <p:extLst>
      <p:ext uri="{BB962C8B-B14F-4D97-AF65-F5344CB8AC3E}">
        <p14:creationId xmlns:p14="http://schemas.microsoft.com/office/powerpoint/2010/main" val="37149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762000"/>
            <a:ext cx="5467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495800"/>
            <a:ext cx="5486400" cy="566738"/>
          </a:xfrm>
        </p:spPr>
        <p:txBody>
          <a:bodyPr anchor="b"/>
          <a:lstStyle>
            <a:lvl1pPr algn="ctr">
              <a:defRPr sz="2400" b="1">
                <a:solidFill>
                  <a:srgbClr val="14112E"/>
                </a:solidFill>
                <a:latin typeface="Trebuchet MS" panose="020B0603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066800" y="5062538"/>
            <a:ext cx="5486400" cy="423862"/>
          </a:xfrm>
        </p:spPr>
        <p:txBody>
          <a:bodyPr/>
          <a:lstStyle>
            <a:lvl1pPr marL="0" indent="0" algn="ctr">
              <a:buNone/>
              <a:defRPr sz="1400">
                <a:solidFill>
                  <a:srgbClr val="14112E"/>
                </a:solidFill>
                <a:latin typeface="Trebuchet MS" panose="020B0603020202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smtClean="0"/>
              <a:t>Click to edit Master text styles</a:t>
            </a:r>
          </a:p>
        </p:txBody>
      </p:sp>
      <p:sp>
        <p:nvSpPr>
          <p:cNvPr id="6" name="Slide Number Placeholder 2"/>
          <p:cNvSpPr>
            <a:spLocks noGrp="1"/>
          </p:cNvSpPr>
          <p:nvPr>
            <p:ph type="sldNum" sz="quarter" idx="10"/>
          </p:nvPr>
        </p:nvSpPr>
        <p:spPr/>
        <p:txBody>
          <a:bodyPr/>
          <a:lstStyle>
            <a:lvl1pPr>
              <a:defRPr/>
            </a:lvl1pPr>
          </a:lstStyle>
          <a:p>
            <a:pPr>
              <a:defRPr/>
            </a:pPr>
            <a:fld id="{57ABACF5-3736-436E-9FE0-49BBE0161887}" type="slidenum">
              <a:rPr lang="en-US" altLang="en-US"/>
              <a:pPr>
                <a:defRPr/>
              </a:pPr>
              <a:t>‹#›</a:t>
            </a:fld>
            <a:endParaRPr lang="en-US" altLang="en-US"/>
          </a:p>
        </p:txBody>
      </p:sp>
    </p:spTree>
    <p:extLst>
      <p:ext uri="{BB962C8B-B14F-4D97-AF65-F5344CB8AC3E}">
        <p14:creationId xmlns:p14="http://schemas.microsoft.com/office/powerpoint/2010/main" val="34781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457200"/>
            <a:ext cx="3429000" cy="2667000"/>
          </a:xfrm>
        </p:spPr>
        <p:txBody>
          <a:bodyPr rtlCol="0">
            <a:normAutofit/>
          </a:bodyPr>
          <a:lstStyle>
            <a:lvl1pPr>
              <a:buClr>
                <a:srgbClr val="2F3369"/>
              </a:buClr>
              <a:defRPr/>
            </a:lvl1p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3810000" y="457200"/>
            <a:ext cx="3429000" cy="2667000"/>
          </a:xfrm>
        </p:spPr>
        <p:txBody>
          <a:bodyPr rtlCol="0">
            <a:normAutofit/>
          </a:bodyPr>
          <a:lstStyle>
            <a:lvl1pPr marL="342882" indent="-342882">
              <a:buFont typeface="Wingdings" charset="2"/>
              <a:buChar char="§"/>
              <a:defRPr/>
            </a:lvl1pPr>
          </a:lstStyle>
          <a:p>
            <a:pPr lvl="0"/>
            <a:r>
              <a:rPr lang="en-US" noProof="0" dirty="0" smtClean="0"/>
              <a:t>Click icon to add picture</a:t>
            </a:r>
            <a:endParaRPr lang="en-US" noProof="0" dirty="0"/>
          </a:p>
        </p:txBody>
      </p:sp>
      <p:sp>
        <p:nvSpPr>
          <p:cNvPr id="6" name="Picture Placeholder 3"/>
          <p:cNvSpPr>
            <a:spLocks noGrp="1"/>
          </p:cNvSpPr>
          <p:nvPr>
            <p:ph type="pic" sz="quarter" idx="12"/>
          </p:nvPr>
        </p:nvSpPr>
        <p:spPr>
          <a:xfrm>
            <a:off x="228600" y="3276600"/>
            <a:ext cx="3429000" cy="2667000"/>
          </a:xfrm>
        </p:spPr>
        <p:txBody>
          <a:bodyPr rtlCol="0">
            <a:normAutofit/>
          </a:bodyPr>
          <a:lstStyle>
            <a:lvl1pPr marL="457178" indent="-457178">
              <a:buFont typeface="Wingdings" charset="2"/>
              <a:buChar char="§"/>
              <a:defRPr/>
            </a:lvl1pPr>
          </a:lstStyle>
          <a:p>
            <a:pPr lvl="0"/>
            <a:r>
              <a:rPr lang="en-US" noProof="0" dirty="0" smtClean="0"/>
              <a:t>Click icon to add picture</a:t>
            </a:r>
            <a:endParaRPr lang="en-US" noProof="0" dirty="0"/>
          </a:p>
        </p:txBody>
      </p:sp>
      <p:sp>
        <p:nvSpPr>
          <p:cNvPr id="7" name="Picture Placeholder 3"/>
          <p:cNvSpPr>
            <a:spLocks noGrp="1"/>
          </p:cNvSpPr>
          <p:nvPr>
            <p:ph type="pic" sz="quarter" idx="13"/>
          </p:nvPr>
        </p:nvSpPr>
        <p:spPr>
          <a:xfrm>
            <a:off x="3810000" y="3276600"/>
            <a:ext cx="3429000" cy="2667000"/>
          </a:xfrm>
        </p:spPr>
        <p:txBody>
          <a:bodyPr rtlCol="0">
            <a:normAutofit/>
          </a:bodyPr>
          <a:lstStyle>
            <a:lvl1pPr marL="457178" indent="-457178">
              <a:buFont typeface="Wingdings" charset="2"/>
              <a:buChar char="§"/>
              <a:defRPr/>
            </a:lvl1pPr>
          </a:lstStyle>
          <a:p>
            <a:pPr lvl="0"/>
            <a:r>
              <a:rPr lang="en-US" noProof="0" dirty="0" smtClean="0"/>
              <a:t>Click icon to add picture</a:t>
            </a:r>
            <a:endParaRPr lang="en-US" noProof="0" dirty="0"/>
          </a:p>
        </p:txBody>
      </p:sp>
      <p:sp>
        <p:nvSpPr>
          <p:cNvPr id="8" name="Slide Number Placeholder 1"/>
          <p:cNvSpPr>
            <a:spLocks noGrp="1"/>
          </p:cNvSpPr>
          <p:nvPr>
            <p:ph type="sldNum" sz="quarter" idx="14"/>
          </p:nvPr>
        </p:nvSpPr>
        <p:spPr/>
        <p:txBody>
          <a:bodyPr/>
          <a:lstStyle>
            <a:lvl1pPr>
              <a:defRPr/>
            </a:lvl1pPr>
          </a:lstStyle>
          <a:p>
            <a:pPr>
              <a:defRPr/>
            </a:pPr>
            <a:fld id="{72B7DF69-F61F-425E-920B-EFAE58C963D0}" type="slidenum">
              <a:rPr lang="en-US" altLang="en-US"/>
              <a:pPr>
                <a:defRPr/>
              </a:pPr>
              <a:t>‹#›</a:t>
            </a:fld>
            <a:endParaRPr lang="en-US" altLang="en-US"/>
          </a:p>
        </p:txBody>
      </p:sp>
    </p:spTree>
    <p:extLst>
      <p:ext uri="{BB962C8B-B14F-4D97-AF65-F5344CB8AC3E}">
        <p14:creationId xmlns:p14="http://schemas.microsoft.com/office/powerpoint/2010/main" val="156445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752600" y="2286003"/>
            <a:ext cx="7989888" cy="92333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5400" i="1" smtClean="0">
                <a:solidFill>
                  <a:srgbClr val="262A63"/>
                </a:solidFill>
                <a:effectLst>
                  <a:outerShdw blurRad="38100" dist="38100" dir="2700000" algn="tl">
                    <a:srgbClr val="000000"/>
                  </a:outerShdw>
                </a:effectLst>
                <a:latin typeface="Trebuchet MS" charset="0"/>
                <a:cs typeface="+mn-cs"/>
              </a:rPr>
              <a:t>SOCIALIZE</a:t>
            </a:r>
          </a:p>
        </p:txBody>
      </p:sp>
      <p:sp>
        <p:nvSpPr>
          <p:cNvPr id="3" name="Rectangle 2"/>
          <p:cNvSpPr>
            <a:spLocks noChangeArrowheads="1"/>
          </p:cNvSpPr>
          <p:nvPr userDrawn="1"/>
        </p:nvSpPr>
        <p:spPr bwMode="auto">
          <a:xfrm>
            <a:off x="1061770" y="2870202"/>
            <a:ext cx="2813592" cy="92333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5400" i="1" smtClean="0">
                <a:solidFill>
                  <a:srgbClr val="262A63"/>
                </a:solidFill>
                <a:effectLst>
                  <a:outerShdw blurRad="38100" dist="38100" dir="2700000" algn="tl">
                    <a:srgbClr val="000000"/>
                  </a:outerShdw>
                </a:effectLst>
                <a:latin typeface="Trebuchet MS" charset="0"/>
                <a:cs typeface="+mn-cs"/>
              </a:rPr>
              <a:t>WITH US</a:t>
            </a:r>
          </a:p>
        </p:txBody>
      </p:sp>
      <p:pic>
        <p:nvPicPr>
          <p:cNvPr id="4" name="Picture 18" descr="Social Media Icon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3800" y="1524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lvl1pPr>
              <a:defRPr/>
            </a:lvl1pPr>
          </a:lstStyle>
          <a:p>
            <a:pPr>
              <a:defRPr/>
            </a:pPr>
            <a:fld id="{7DF2F677-97C0-4686-AE41-E1F7357C7DD8}" type="slidenum">
              <a:rPr lang="en-US" altLang="en-US"/>
              <a:pPr>
                <a:defRPr/>
              </a:pPr>
              <a:t>‹#›</a:t>
            </a:fld>
            <a:endParaRPr lang="en-US" altLang="en-US"/>
          </a:p>
        </p:txBody>
      </p:sp>
    </p:spTree>
    <p:extLst>
      <p:ext uri="{BB962C8B-B14F-4D97-AF65-F5344CB8AC3E}">
        <p14:creationId xmlns:p14="http://schemas.microsoft.com/office/powerpoint/2010/main" val="3089794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1295400" y="2590805"/>
            <a:ext cx="457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400" smtClean="0">
                <a:solidFill>
                  <a:srgbClr val="DBAB27"/>
                </a:solidFill>
                <a:cs typeface="+mn-cs"/>
              </a:rPr>
              <a:t>Meghan Collins</a:t>
            </a:r>
          </a:p>
          <a:p>
            <a:pPr algn="ctr" eaLnBrk="1" hangingPunct="1">
              <a:defRPr/>
            </a:pPr>
            <a:r>
              <a:rPr lang="en-US" altLang="en-US" sz="1400" smtClean="0">
                <a:solidFill>
                  <a:prstClr val="black"/>
                </a:solidFill>
                <a:cs typeface="+mn-cs"/>
              </a:rPr>
              <a:t>Communications Director</a:t>
            </a:r>
          </a:p>
          <a:p>
            <a:pPr algn="ctr" eaLnBrk="1" hangingPunct="1">
              <a:defRPr/>
            </a:pPr>
            <a:r>
              <a:rPr lang="en-US" altLang="en-US" sz="1400" smtClean="0">
                <a:solidFill>
                  <a:prstClr val="black"/>
                </a:solidFill>
                <a:cs typeface="+mn-cs"/>
              </a:rPr>
              <a:t>Florida Department of Education</a:t>
            </a:r>
          </a:p>
          <a:p>
            <a:pPr algn="ctr" eaLnBrk="1" hangingPunct="1">
              <a:defRPr/>
            </a:pPr>
            <a:r>
              <a:rPr lang="en-US" altLang="en-US" sz="1400" smtClean="0">
                <a:solidFill>
                  <a:prstClr val="black"/>
                </a:solidFill>
                <a:cs typeface="+mn-cs"/>
                <a:hlinkClick r:id="rId2"/>
              </a:rPr>
              <a:t>Meghan.Collins@fldoe.org</a:t>
            </a:r>
            <a:r>
              <a:rPr lang="en-US" altLang="en-US" sz="1400" smtClean="0">
                <a:solidFill>
                  <a:prstClr val="black"/>
                </a:solidFill>
                <a:cs typeface="+mn-cs"/>
              </a:rPr>
              <a:t> </a:t>
            </a:r>
          </a:p>
          <a:p>
            <a:pPr algn="ctr" eaLnBrk="1" hangingPunct="1">
              <a:defRPr/>
            </a:pPr>
            <a:r>
              <a:rPr lang="en-US" altLang="en-US" sz="1400" smtClean="0">
                <a:solidFill>
                  <a:prstClr val="black"/>
                </a:solidFill>
                <a:cs typeface="+mn-cs"/>
              </a:rPr>
              <a:t>850-245-9670</a:t>
            </a:r>
          </a:p>
        </p:txBody>
      </p:sp>
      <p:sp>
        <p:nvSpPr>
          <p:cNvPr id="3" name="Rectangle 16"/>
          <p:cNvSpPr>
            <a:spLocks noChangeArrowheads="1"/>
          </p:cNvSpPr>
          <p:nvPr userDrawn="1"/>
        </p:nvSpPr>
        <p:spPr bwMode="auto">
          <a:xfrm>
            <a:off x="1295400" y="4038605"/>
            <a:ext cx="457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en-US" sz="1400" smtClean="0">
                <a:solidFill>
                  <a:srgbClr val="DBAB27"/>
                </a:solidFill>
                <a:cs typeface="+mn-cs"/>
              </a:rPr>
              <a:t>Cheryl Etters</a:t>
            </a:r>
          </a:p>
          <a:p>
            <a:pPr algn="ctr">
              <a:defRPr/>
            </a:pPr>
            <a:r>
              <a:rPr lang="en-US" altLang="en-US" sz="1400" smtClean="0">
                <a:solidFill>
                  <a:prstClr val="black"/>
                </a:solidFill>
                <a:cs typeface="+mn-cs"/>
              </a:rPr>
              <a:t>Deputy Communications Director</a:t>
            </a:r>
          </a:p>
          <a:p>
            <a:pPr algn="ctr">
              <a:defRPr/>
            </a:pPr>
            <a:r>
              <a:rPr lang="en-US" altLang="en-US" sz="1400" smtClean="0">
                <a:solidFill>
                  <a:prstClr val="black"/>
                </a:solidFill>
                <a:cs typeface="+mn-cs"/>
              </a:rPr>
              <a:t>Florida Department of Education</a:t>
            </a:r>
          </a:p>
          <a:p>
            <a:pPr algn="ctr">
              <a:defRPr/>
            </a:pPr>
            <a:r>
              <a:rPr lang="en-US" altLang="en-US" sz="1400" smtClean="0">
                <a:solidFill>
                  <a:prstClr val="black"/>
                </a:solidFill>
                <a:cs typeface="+mn-cs"/>
                <a:hlinkClick r:id="rId3"/>
              </a:rPr>
              <a:t>Cheryl.Etters@fldoe.org</a:t>
            </a:r>
            <a:endParaRPr lang="en-US" altLang="en-US" sz="1400" smtClean="0">
              <a:solidFill>
                <a:prstClr val="black"/>
              </a:solidFill>
              <a:cs typeface="+mn-cs"/>
            </a:endParaRPr>
          </a:p>
          <a:p>
            <a:pPr algn="ctr">
              <a:defRPr/>
            </a:pPr>
            <a:r>
              <a:rPr lang="en-US" altLang="en-US" sz="1400" smtClean="0">
                <a:solidFill>
                  <a:prstClr val="black"/>
                </a:solidFill>
                <a:cs typeface="+mn-cs"/>
              </a:rPr>
              <a:t>850-245-9645</a:t>
            </a:r>
          </a:p>
        </p:txBody>
      </p:sp>
      <p:sp>
        <p:nvSpPr>
          <p:cNvPr id="4" name="Rectangle 18"/>
          <p:cNvSpPr>
            <a:spLocks noChangeArrowheads="1"/>
          </p:cNvSpPr>
          <p:nvPr userDrawn="1"/>
        </p:nvSpPr>
        <p:spPr bwMode="auto">
          <a:xfrm>
            <a:off x="838200" y="1676400"/>
            <a:ext cx="548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a:spcBef>
                <a:spcPct val="20000"/>
              </a:spcBef>
              <a:buClr>
                <a:srgbClr val="14112E"/>
              </a:buClr>
              <a:buFont typeface="Wingdings" charset="2"/>
              <a:buNone/>
              <a:defRPr/>
            </a:pPr>
            <a:r>
              <a:rPr lang="en-US" altLang="en-US" sz="1400" smtClean="0">
                <a:solidFill>
                  <a:srgbClr val="14112E"/>
                </a:solidFill>
                <a:cs typeface="+mn-cs"/>
              </a:rPr>
              <a:t>To learn more about resources in development; support for branding; social media direction; stock photography; and other support available the Office of Communication, contact:</a:t>
            </a:r>
          </a:p>
        </p:txBody>
      </p:sp>
      <p:sp>
        <p:nvSpPr>
          <p:cNvPr id="5" name="Rectangle 4"/>
          <p:cNvSpPr>
            <a:spLocks noChangeArrowheads="1"/>
          </p:cNvSpPr>
          <p:nvPr userDrawn="1"/>
        </p:nvSpPr>
        <p:spPr bwMode="auto">
          <a:xfrm>
            <a:off x="2409798" y="990608"/>
            <a:ext cx="2330510" cy="64633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auto">
              <a:spcBef>
                <a:spcPts val="0"/>
              </a:spcBef>
              <a:spcAft>
                <a:spcPts val="0"/>
              </a:spcAft>
              <a:defRPr/>
            </a:pPr>
            <a:r>
              <a:rPr lang="en-US" sz="3600" i="1" dirty="0">
                <a:solidFill>
                  <a:srgbClr val="262A63"/>
                </a:solidFill>
                <a:latin typeface="Trebuchet MS" panose="020B0603020202020204" pitchFamily="34" charset="0"/>
                <a:ea typeface="ＭＳ Ｐゴシック" charset="0"/>
                <a:cs typeface="Arial" charset="0"/>
              </a:rPr>
              <a:t>CONTACTS</a:t>
            </a:r>
          </a:p>
        </p:txBody>
      </p:sp>
      <p:sp>
        <p:nvSpPr>
          <p:cNvPr id="6" name="Slide Number Placeholder 5"/>
          <p:cNvSpPr>
            <a:spLocks noGrp="1"/>
          </p:cNvSpPr>
          <p:nvPr>
            <p:ph type="sldNum" sz="quarter" idx="10"/>
          </p:nvPr>
        </p:nvSpPr>
        <p:spPr/>
        <p:txBody>
          <a:bodyPr/>
          <a:lstStyle>
            <a:lvl1pPr>
              <a:defRPr/>
            </a:lvl1pPr>
          </a:lstStyle>
          <a:p>
            <a:pPr>
              <a:defRPr/>
            </a:pPr>
            <a:fld id="{85436BE7-CEFA-42A6-952F-01E2A918C540}" type="slidenum">
              <a:rPr lang="en-US" altLang="en-US"/>
              <a:pPr>
                <a:defRPr/>
              </a:pPr>
              <a:t>‹#›</a:t>
            </a:fld>
            <a:endParaRPr lang="en-US" altLang="en-US"/>
          </a:p>
        </p:txBody>
      </p:sp>
    </p:spTree>
    <p:extLst>
      <p:ext uri="{BB962C8B-B14F-4D97-AF65-F5344CB8AC3E}">
        <p14:creationId xmlns:p14="http://schemas.microsoft.com/office/powerpoint/2010/main" val="353475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2" y="0"/>
            <a:ext cx="9180513" cy="69342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800" smtClean="0">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pPr>
              <a:defRPr/>
            </a:pPr>
            <a:fld id="{6947C242-84DD-49F1-9881-DA4427EBD0B1}" type="slidenum">
              <a:rPr lang="en-US" altLang="en-US"/>
              <a:pPr>
                <a:defRPr/>
              </a:pPr>
              <a:t>‹#›</a:t>
            </a:fld>
            <a:endParaRPr lang="en-US" altLang="en-US"/>
          </a:p>
        </p:txBody>
      </p:sp>
    </p:spTree>
    <p:extLst>
      <p:ext uri="{BB962C8B-B14F-4D97-AF65-F5344CB8AC3E}">
        <p14:creationId xmlns:p14="http://schemas.microsoft.com/office/powerpoint/2010/main" val="3582306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p:cNvSpPr/>
          <p:nvPr userDrawn="1"/>
        </p:nvSpPr>
        <p:spPr>
          <a:xfrm>
            <a:off x="2" y="0"/>
            <a:ext cx="9180513" cy="69342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800" smtClean="0">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pPr>
              <a:defRPr/>
            </a:pPr>
            <a:fld id="{F216930C-7596-4B23-94A5-B5012003E68D}" type="slidenum">
              <a:rPr lang="en-US" altLang="en-US"/>
              <a:pPr>
                <a:defRPr/>
              </a:pPr>
              <a:t>‹#›</a:t>
            </a:fld>
            <a:endParaRPr lang="en-US" altLang="en-US"/>
          </a:p>
        </p:txBody>
      </p:sp>
    </p:spTree>
    <p:extLst>
      <p:ext uri="{BB962C8B-B14F-4D97-AF65-F5344CB8AC3E}">
        <p14:creationId xmlns:p14="http://schemas.microsoft.com/office/powerpoint/2010/main" val="2879758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6"/>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7"/>
          <p:cNvSpPr/>
          <p:nvPr userDrawn="1"/>
        </p:nvSpPr>
        <p:spPr>
          <a:xfrm>
            <a:off x="482602"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92"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62"/>
            <a:ext cx="8177784" cy="406757"/>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7"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064842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52"/>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4199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b="6813"/>
          <a:stretch>
            <a:fillRect/>
          </a:stretch>
        </p:blipFill>
        <p:spPr bwMode="auto">
          <a:xfrm>
            <a:off x="393701" y="381000"/>
            <a:ext cx="63992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E8C22FF-EB99-461E-BE0B-583FA1DF662B}" type="slidenum">
              <a:rPr lang="en-US" altLang="en-US"/>
              <a:pPr>
                <a:defRPr/>
              </a:pPr>
              <a:t>‹#›</a:t>
            </a:fld>
            <a:endParaRPr lang="en-US" altLang="en-US"/>
          </a:p>
        </p:txBody>
      </p:sp>
    </p:spTree>
    <p:extLst>
      <p:ext uri="{BB962C8B-B14F-4D97-AF65-F5344CB8AC3E}">
        <p14:creationId xmlns:p14="http://schemas.microsoft.com/office/powerpoint/2010/main" val="3136674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981075" y="2527308"/>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4530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981075" y="2527308"/>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88836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981075" y="2527308"/>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24829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981075" y="2527308"/>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31279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981075" y="2527308"/>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85861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9"/>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144693"/>
            <a:ext cx="3887391" cy="647699"/>
          </a:xfrm>
          <a:solidFill>
            <a:srgbClr val="9CB63C"/>
          </a:solidFill>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7547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89448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08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845C806-7AB4-4232-B445-E9CB53BC85E1}" type="datetimeFigureOut">
              <a:rPr lang="en-US"/>
              <a:pPr>
                <a:defRPr/>
              </a:pPr>
              <a:t>5/13/2019</a:t>
            </a:fld>
            <a:endParaRPr lang="en-US" dirty="0"/>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3605281-482E-4221-992C-B9632E084DF9}" type="slidenum">
              <a:rPr lang="en-US" altLang="en-US"/>
              <a:pPr/>
              <a:t>‹#›</a:t>
            </a:fld>
            <a:endParaRPr lang="en-US" altLang="en-US" dirty="0"/>
          </a:p>
        </p:txBody>
      </p:sp>
    </p:spTree>
    <p:extLst>
      <p:ext uri="{BB962C8B-B14F-4D97-AF65-F5344CB8AC3E}">
        <p14:creationId xmlns:p14="http://schemas.microsoft.com/office/powerpoint/2010/main" val="2280232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1767EE9-854B-4360-A1DF-EE4098808996}" type="datetimeFigureOut">
              <a:rPr lang="en-US"/>
              <a:pPr>
                <a:defRPr/>
              </a:pPr>
              <a:t>5/13/2019</a:t>
            </a:fld>
            <a:endParaRPr lang="en-US" dirty="0"/>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2AE822D-27DC-463B-B920-1EA3CED4985C}" type="slidenum">
              <a:rPr lang="en-US" altLang="en-US"/>
              <a:pPr/>
              <a:t>‹#›</a:t>
            </a:fld>
            <a:endParaRPr lang="en-US" altLang="en-US" dirty="0"/>
          </a:p>
        </p:txBody>
      </p:sp>
    </p:spTree>
    <p:extLst>
      <p:ext uri="{BB962C8B-B14F-4D97-AF65-F5344CB8AC3E}">
        <p14:creationId xmlns:p14="http://schemas.microsoft.com/office/powerpoint/2010/main" val="202672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t="4984" b="4984"/>
          <a:stretch>
            <a:fillRect/>
          </a:stretch>
        </p:blipFill>
        <p:spPr bwMode="auto">
          <a:xfrm>
            <a:off x="381000" y="504833"/>
            <a:ext cx="6400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97F14F76-9745-41DF-84CD-611EB1C60F32}" type="slidenum">
              <a:rPr lang="en-US" altLang="en-US"/>
              <a:pPr>
                <a:defRPr/>
              </a:pPr>
              <a:t>‹#›</a:t>
            </a:fld>
            <a:endParaRPr lang="en-US" altLang="en-US"/>
          </a:p>
        </p:txBody>
      </p:sp>
    </p:spTree>
    <p:extLst>
      <p:ext uri="{BB962C8B-B14F-4D97-AF65-F5344CB8AC3E}">
        <p14:creationId xmlns:p14="http://schemas.microsoft.com/office/powerpoint/2010/main" val="2480112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9551F31-3829-4CDF-95D5-5200A1EC759F}" type="datetimeFigureOut">
              <a:rPr lang="en-US"/>
              <a:pPr>
                <a:defRPr/>
              </a:pPr>
              <a:t>5/13/2019</a:t>
            </a:fld>
            <a:endParaRPr lang="en-US" dirty="0"/>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302691A-A177-4F13-8F3B-624799EF57BD}" type="slidenum">
              <a:rPr lang="en-US" altLang="en-US"/>
              <a:pPr/>
              <a:t>‹#›</a:t>
            </a:fld>
            <a:endParaRPr lang="en-US" altLang="en-US" dirty="0"/>
          </a:p>
        </p:txBody>
      </p:sp>
    </p:spTree>
    <p:extLst>
      <p:ext uri="{BB962C8B-B14F-4D97-AF65-F5344CB8AC3E}">
        <p14:creationId xmlns:p14="http://schemas.microsoft.com/office/powerpoint/2010/main" val="1923526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DB6AEEC-826E-4151-95A1-B04A790E8123}" type="datetimeFigureOut">
              <a:rPr lang="en-US"/>
              <a:pPr>
                <a:defRPr/>
              </a:pPr>
              <a:t>5/13/2019</a:t>
            </a:fld>
            <a:endParaRPr lang="en-US" dirty="0"/>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B4FC87-7880-40C1-BFE9-E226AA78F835}" type="slidenum">
              <a:rPr lang="en-US" altLang="en-US"/>
              <a:pPr/>
              <a:t>‹#›</a:t>
            </a:fld>
            <a:endParaRPr lang="en-US" altLang="en-US" dirty="0"/>
          </a:p>
        </p:txBody>
      </p:sp>
    </p:spTree>
    <p:extLst>
      <p:ext uri="{BB962C8B-B14F-4D97-AF65-F5344CB8AC3E}">
        <p14:creationId xmlns:p14="http://schemas.microsoft.com/office/powerpoint/2010/main" val="1531435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3F1C160-AB0C-418B-B66E-572A0DAF8E49}" type="datetimeFigureOut">
              <a:rPr lang="en-US"/>
              <a:pPr>
                <a:defRPr/>
              </a:pPr>
              <a:t>5/13/2019</a:t>
            </a:fld>
            <a:endParaRPr lang="en-US" dirty="0"/>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B451AB-7E26-484A-B64F-3F57C4AE300B}" type="slidenum">
              <a:rPr lang="en-US" altLang="en-US"/>
              <a:pPr/>
              <a:t>‹#›</a:t>
            </a:fld>
            <a:endParaRPr lang="en-US" altLang="en-US" dirty="0"/>
          </a:p>
        </p:txBody>
      </p:sp>
    </p:spTree>
    <p:extLst>
      <p:ext uri="{BB962C8B-B14F-4D97-AF65-F5344CB8AC3E}">
        <p14:creationId xmlns:p14="http://schemas.microsoft.com/office/powerpoint/2010/main" val="2511840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1798642"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 name="Group 18"/>
          <p:cNvGrpSpPr>
            <a:grpSpLocks/>
          </p:cNvGrpSpPr>
          <p:nvPr userDrawn="1"/>
        </p:nvGrpSpPr>
        <p:grpSpPr bwMode="auto">
          <a:xfrm>
            <a:off x="3717927" y="5872171"/>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3"/>
            <a:ext cx="496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400" b="1" dirty="0">
                <a:solidFill>
                  <a:schemeClr val="bg1"/>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37140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dirty="0">
              <a:solidFill>
                <a:srgbClr val="FFFFFF"/>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dirty="0" smtClean="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smtClean="0"/>
              <a:t>Click to edit Master title style</a:t>
            </a:r>
            <a:endParaRPr lang="en-US" dirty="0"/>
          </a:p>
        </p:txBody>
      </p:sp>
      <p:sp>
        <p:nvSpPr>
          <p:cNvPr id="7"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F1F075D-A253-40E0-9F6B-EC858834058A}" type="slidenum">
              <a:rPr lang="en-US" altLang="en-US"/>
              <a:pPr/>
              <a:t>‹#›</a:t>
            </a:fld>
            <a:endParaRPr lang="en-US" altLang="en-US" dirty="0"/>
          </a:p>
        </p:txBody>
      </p:sp>
    </p:spTree>
    <p:extLst>
      <p:ext uri="{BB962C8B-B14F-4D97-AF65-F5344CB8AC3E}">
        <p14:creationId xmlns:p14="http://schemas.microsoft.com/office/powerpoint/2010/main" val="2409863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AAAC4EE-A725-487E-9EA4-18DA4D57D5D7}" type="slidenum">
              <a:rPr lang="en-US" altLang="en-US"/>
              <a:pPr/>
              <a:t>‹#›</a:t>
            </a:fld>
            <a:endParaRPr lang="en-US" altLang="en-US" dirty="0"/>
          </a:p>
        </p:txBody>
      </p:sp>
    </p:spTree>
    <p:extLst>
      <p:ext uri="{BB962C8B-B14F-4D97-AF65-F5344CB8AC3E}">
        <p14:creationId xmlns:p14="http://schemas.microsoft.com/office/powerpoint/2010/main" val="354205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AAAC4EE-A725-487E-9EA4-18DA4D57D5D7}" type="slidenum">
              <a:rPr lang="en-US" altLang="en-US"/>
              <a:pPr/>
              <a:t>‹#›</a:t>
            </a:fld>
            <a:endParaRPr lang="en-US" altLang="en-US" dirty="0"/>
          </a:p>
        </p:txBody>
      </p:sp>
    </p:spTree>
    <p:extLst>
      <p:ext uri="{BB962C8B-B14F-4D97-AF65-F5344CB8AC3E}">
        <p14:creationId xmlns:p14="http://schemas.microsoft.com/office/powerpoint/2010/main" val="122794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AAAC4EE-A725-487E-9EA4-18DA4D57D5D7}" type="slidenum">
              <a:rPr lang="en-US" altLang="en-US"/>
              <a:pPr/>
              <a:t>‹#›</a:t>
            </a:fld>
            <a:endParaRPr lang="en-US" altLang="en-US" dirty="0"/>
          </a:p>
        </p:txBody>
      </p:sp>
    </p:spTree>
    <p:extLst>
      <p:ext uri="{BB962C8B-B14F-4D97-AF65-F5344CB8AC3E}">
        <p14:creationId xmlns:p14="http://schemas.microsoft.com/office/powerpoint/2010/main" val="2477343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AAAC4EE-A725-487E-9EA4-18DA4D57D5D7}" type="slidenum">
              <a:rPr lang="en-US" altLang="en-US"/>
              <a:pPr/>
              <a:t>‹#›</a:t>
            </a:fld>
            <a:endParaRPr lang="en-US" altLang="en-US" dirty="0"/>
          </a:p>
        </p:txBody>
      </p:sp>
    </p:spTree>
    <p:extLst>
      <p:ext uri="{BB962C8B-B14F-4D97-AF65-F5344CB8AC3E}">
        <p14:creationId xmlns:p14="http://schemas.microsoft.com/office/powerpoint/2010/main" val="4204034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AAAC4EE-A725-487E-9EA4-18DA4D57D5D7}" type="slidenum">
              <a:rPr lang="en-US" altLang="en-US"/>
              <a:pPr/>
              <a:t>‹#›</a:t>
            </a:fld>
            <a:endParaRPr lang="en-US" altLang="en-US" dirty="0"/>
          </a:p>
        </p:txBody>
      </p:sp>
    </p:spTree>
    <p:extLst>
      <p:ext uri="{BB962C8B-B14F-4D97-AF65-F5344CB8AC3E}">
        <p14:creationId xmlns:p14="http://schemas.microsoft.com/office/powerpoint/2010/main" val="366885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F3369"/>
              </a:buClr>
              <a:defRPr>
                <a:latin typeface="+mn-lt"/>
              </a:defRPr>
            </a:lvl1pPr>
            <a:lvl2pPr>
              <a:buClr>
                <a:srgbClr val="262A63"/>
              </a:buClr>
              <a:defRPr>
                <a:latin typeface="+mn-lt"/>
              </a:defRPr>
            </a:lvl2pPr>
            <a:lvl3pPr>
              <a:buClr>
                <a:srgbClr val="262A63"/>
              </a:buCl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9"/>
          <p:cNvSpPr>
            <a:spLocks noGrp="1"/>
          </p:cNvSpPr>
          <p:nvPr>
            <p:ph type="title"/>
          </p:nvPr>
        </p:nvSpPr>
        <p:spPr>
          <a:xfrm>
            <a:off x="457200" y="609600"/>
            <a:ext cx="6400800" cy="1143000"/>
          </a:xfrm>
          <a:solidFill>
            <a:srgbClr val="262A63"/>
          </a:solidFill>
        </p:spPr>
        <p:txBody>
          <a:bodyPr/>
          <a:lstStyle>
            <a:lvl1pPr algn="l">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962F0B7-8754-44A6-A19E-CDE3021AE9F0}" type="slidenum">
              <a:rPr lang="en-US" altLang="en-US"/>
              <a:pPr>
                <a:defRPr/>
              </a:pPr>
              <a:t>‹#›</a:t>
            </a:fld>
            <a:endParaRPr lang="en-US" altLang="en-US"/>
          </a:p>
        </p:txBody>
      </p:sp>
    </p:spTree>
    <p:extLst>
      <p:ext uri="{BB962C8B-B14F-4D97-AF65-F5344CB8AC3E}">
        <p14:creationId xmlns:p14="http://schemas.microsoft.com/office/powerpoint/2010/main" val="497333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fld id="{9AAAC4EE-A725-487E-9EA4-18DA4D57D5D7}" type="slidenum">
              <a:rPr lang="en-US" altLang="en-US"/>
              <a:pPr/>
              <a:t>‹#›</a:t>
            </a:fld>
            <a:endParaRPr lang="en-US" altLang="en-US" dirty="0"/>
          </a:p>
        </p:txBody>
      </p:sp>
    </p:spTree>
    <p:extLst>
      <p:ext uri="{BB962C8B-B14F-4D97-AF65-F5344CB8AC3E}">
        <p14:creationId xmlns:p14="http://schemas.microsoft.com/office/powerpoint/2010/main" val="1637508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824971"/>
            <a:ext cx="7886700" cy="793750"/>
          </a:xfrm>
        </p:spPr>
        <p:txBody>
          <a:bodyPr anchor="ctr"/>
          <a:lstStyle/>
          <a:p>
            <a:r>
              <a:rPr lang="en-US" dirty="0" smtClean="0"/>
              <a:t>Click to edit Master title style</a:t>
            </a:r>
            <a:endParaRPr lang="en-US" dirty="0"/>
          </a:p>
        </p:txBody>
      </p:sp>
      <p:sp>
        <p:nvSpPr>
          <p:cNvPr id="6" name="Content Placeholder 2"/>
          <p:cNvSpPr>
            <a:spLocks noGrp="1"/>
          </p:cNvSpPr>
          <p:nvPr>
            <p:ph idx="1"/>
          </p:nvPr>
        </p:nvSpPr>
        <p:spPr>
          <a:xfrm>
            <a:off x="457200" y="1600206"/>
            <a:ext cx="8229600" cy="4506913"/>
          </a:xfrm>
        </p:spPr>
        <p:txBody>
          <a:bodyPr/>
          <a:lstStyle>
            <a:lvl3pPr marL="914354" indent="177792">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a:xfrm>
            <a:off x="8244420" y="6375408"/>
            <a:ext cx="541867" cy="365125"/>
          </a:xfrm>
          <a:prstGeom prst="rect">
            <a:avLst/>
          </a:prstGeom>
        </p:spPr>
        <p:txBody>
          <a:bodyPr/>
          <a:lstStyle>
            <a:lvl1pPr fontAlgn="auto">
              <a:spcBef>
                <a:spcPts val="0"/>
              </a:spcBef>
              <a:spcAft>
                <a:spcPts val="0"/>
              </a:spcAft>
              <a:defRPr>
                <a:solidFill>
                  <a:schemeClr val="bg1">
                    <a:lumMod val="65000"/>
                  </a:schemeClr>
                </a:solidFill>
                <a:latin typeface="+mn-lt"/>
                <a:cs typeface="+mn-cs"/>
              </a:defRPr>
            </a:lvl1pPr>
          </a:lstStyle>
          <a:p>
            <a:pPr>
              <a:defRPr/>
            </a:pPr>
            <a:fld id="{01BD2F65-8D55-4342-8038-DE8C8D016033}" type="slidenum">
              <a:rPr lang="en-US"/>
              <a:pPr>
                <a:defRPr/>
              </a:pPr>
              <a:t>‹#›</a:t>
            </a:fld>
            <a:endParaRPr lang="en-US" dirty="0"/>
          </a:p>
        </p:txBody>
      </p:sp>
    </p:spTree>
    <p:extLst>
      <p:ext uri="{BB962C8B-B14F-4D97-AF65-F5344CB8AC3E}">
        <p14:creationId xmlns:p14="http://schemas.microsoft.com/office/powerpoint/2010/main" val="413884073"/>
      </p:ext>
    </p:extLst>
  </p:cSld>
  <p:clrMapOvr>
    <a:masterClrMapping/>
  </p:clrMapOvr>
  <p:transition spd="med" advClick="0">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fld id="{BCAFD0FF-A7CA-4038-8527-4414FEFA95B8}" type="slidenum">
              <a:rPr lang="en-US" altLang="en-US"/>
              <a:pPr/>
              <a:t>‹#›</a:t>
            </a:fld>
            <a:endParaRPr lang="en-US" altLang="en-US" dirty="0"/>
          </a:p>
        </p:txBody>
      </p:sp>
    </p:spTree>
    <p:extLst>
      <p:ext uri="{BB962C8B-B14F-4D97-AF65-F5344CB8AC3E}">
        <p14:creationId xmlns:p14="http://schemas.microsoft.com/office/powerpoint/2010/main" val="3909303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fld id="{BCAFD0FF-A7CA-4038-8527-4414FEFA95B8}" type="slidenum">
              <a:rPr lang="en-US" altLang="en-US"/>
              <a:pPr/>
              <a:t>‹#›</a:t>
            </a:fld>
            <a:endParaRPr lang="en-US" altLang="en-US" dirty="0"/>
          </a:p>
        </p:txBody>
      </p:sp>
    </p:spTree>
    <p:extLst>
      <p:ext uri="{BB962C8B-B14F-4D97-AF65-F5344CB8AC3E}">
        <p14:creationId xmlns:p14="http://schemas.microsoft.com/office/powerpoint/2010/main" val="831159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fld id="{BCAFD0FF-A7CA-4038-8527-4414FEFA95B8}" type="slidenum">
              <a:rPr lang="en-US" altLang="en-US"/>
              <a:pPr/>
              <a:t>‹#›</a:t>
            </a:fld>
            <a:endParaRPr lang="en-US" altLang="en-US" dirty="0"/>
          </a:p>
        </p:txBody>
      </p:sp>
    </p:spTree>
    <p:extLst>
      <p:ext uri="{BB962C8B-B14F-4D97-AF65-F5344CB8AC3E}">
        <p14:creationId xmlns:p14="http://schemas.microsoft.com/office/powerpoint/2010/main" val="1073841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fld id="{BCAFD0FF-A7CA-4038-8527-4414FEFA95B8}" type="slidenum">
              <a:rPr lang="en-US" altLang="en-US"/>
              <a:pPr/>
              <a:t>‹#›</a:t>
            </a:fld>
            <a:endParaRPr lang="en-US" altLang="en-US" dirty="0"/>
          </a:p>
        </p:txBody>
      </p:sp>
    </p:spTree>
    <p:extLst>
      <p:ext uri="{BB962C8B-B14F-4D97-AF65-F5344CB8AC3E}">
        <p14:creationId xmlns:p14="http://schemas.microsoft.com/office/powerpoint/2010/main" val="1219952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fld id="{BCAFD0FF-A7CA-4038-8527-4414FEFA95B8}" type="slidenum">
              <a:rPr lang="en-US" altLang="en-US"/>
              <a:pPr/>
              <a:t>‹#›</a:t>
            </a:fld>
            <a:endParaRPr lang="en-US" altLang="en-US" dirty="0"/>
          </a:p>
        </p:txBody>
      </p:sp>
    </p:spTree>
    <p:extLst>
      <p:ext uri="{BB962C8B-B14F-4D97-AF65-F5344CB8AC3E}">
        <p14:creationId xmlns:p14="http://schemas.microsoft.com/office/powerpoint/2010/main" val="2964208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p:txBody>
          <a:bodyPr/>
          <a:lstStyle>
            <a:lvl1pPr>
              <a:defRPr/>
            </a:lvl1pPr>
          </a:lstStyle>
          <a:p>
            <a:pPr>
              <a:defRPr/>
            </a:pPr>
            <a:fld id="{EC253DE3-EF32-405B-BADF-66363F333A41}" type="slidenum">
              <a:rPr lang="en-US" altLang="en-US"/>
              <a:pPr>
                <a:defRPr/>
              </a:pPr>
              <a:t>‹#›</a:t>
            </a:fld>
            <a:endParaRPr lang="en-US" altLang="en-US"/>
          </a:p>
        </p:txBody>
      </p:sp>
    </p:spTree>
    <p:extLst>
      <p:ext uri="{BB962C8B-B14F-4D97-AF65-F5344CB8AC3E}">
        <p14:creationId xmlns:p14="http://schemas.microsoft.com/office/powerpoint/2010/main" val="597498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B349F369-1B8D-4CDB-84A6-7D9468EC2F6E}" type="slidenum">
              <a:rPr lang="en-US" altLang="en-US"/>
              <a:pPr>
                <a:defRPr/>
              </a:pPr>
              <a:t>‹#›</a:t>
            </a:fld>
            <a:endParaRPr lang="en-US" altLang="en-US" dirty="0"/>
          </a:p>
        </p:txBody>
      </p:sp>
    </p:spTree>
    <p:extLst>
      <p:ext uri="{BB962C8B-B14F-4D97-AF65-F5344CB8AC3E}">
        <p14:creationId xmlns:p14="http://schemas.microsoft.com/office/powerpoint/2010/main" val="2204693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B349F369-1B8D-4CDB-84A6-7D9468EC2F6E}" type="slidenum">
              <a:rPr lang="en-US" altLang="en-US"/>
              <a:pPr>
                <a:defRPr/>
              </a:pPr>
              <a:t>‹#›</a:t>
            </a:fld>
            <a:endParaRPr lang="en-US" altLang="en-US" dirty="0"/>
          </a:p>
        </p:txBody>
      </p:sp>
    </p:spTree>
    <p:extLst>
      <p:ext uri="{BB962C8B-B14F-4D97-AF65-F5344CB8AC3E}">
        <p14:creationId xmlns:p14="http://schemas.microsoft.com/office/powerpoint/2010/main" val="30116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800" smtClean="0">
              <a:solidFill>
                <a:srgbClr val="DBAB27"/>
              </a:solidFill>
            </a:endParaRPr>
          </a:p>
        </p:txBody>
      </p:sp>
      <p:sp>
        <p:nvSpPr>
          <p:cNvPr id="3" name="Content Placeholder 2"/>
          <p:cNvSpPr>
            <a:spLocks noGrp="1"/>
          </p:cNvSpPr>
          <p:nvPr>
            <p:ph idx="1"/>
          </p:nvPr>
        </p:nvSpPr>
        <p:spPr/>
        <p:txBody>
          <a:bodyPr/>
          <a:lstStyle>
            <a:lvl1pPr marL="342882" indent="-342882">
              <a:buClr>
                <a:srgbClr val="2F3369"/>
              </a:buClr>
              <a:buFont typeface="Wingdings" charset="2"/>
              <a:buChar char="§"/>
              <a:defRPr/>
            </a:lvl1pPr>
            <a:lvl2pPr>
              <a:buClr>
                <a:srgbClr val="262A63"/>
              </a:buClr>
              <a:defRPr/>
            </a:lvl2pPr>
            <a:lvl3pPr>
              <a:buClr>
                <a:srgbClr val="262A63"/>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6" name="Slide Number Placeholder 1"/>
          <p:cNvSpPr>
            <a:spLocks noGrp="1"/>
          </p:cNvSpPr>
          <p:nvPr>
            <p:ph type="sldNum" sz="quarter" idx="10"/>
          </p:nvPr>
        </p:nvSpPr>
        <p:spPr/>
        <p:txBody>
          <a:bodyPr/>
          <a:lstStyle>
            <a:lvl1pPr>
              <a:defRPr/>
            </a:lvl1pPr>
          </a:lstStyle>
          <a:p>
            <a:pPr>
              <a:defRPr/>
            </a:pPr>
            <a:fld id="{326B8EF6-E239-4C59-A26D-9DF5635AEDE8}" type="slidenum">
              <a:rPr lang="en-US" altLang="en-US"/>
              <a:pPr>
                <a:defRPr/>
              </a:pPr>
              <a:t>‹#›</a:t>
            </a:fld>
            <a:endParaRPr lang="en-US" altLang="en-US"/>
          </a:p>
        </p:txBody>
      </p:sp>
    </p:spTree>
    <p:extLst>
      <p:ext uri="{BB962C8B-B14F-4D97-AF65-F5344CB8AC3E}">
        <p14:creationId xmlns:p14="http://schemas.microsoft.com/office/powerpoint/2010/main" val="146744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B349F369-1B8D-4CDB-84A6-7D9468EC2F6E}" type="slidenum">
              <a:rPr lang="en-US" altLang="en-US"/>
              <a:pPr>
                <a:defRPr/>
              </a:pPr>
              <a:t>‹#›</a:t>
            </a:fld>
            <a:endParaRPr lang="en-US" altLang="en-US" dirty="0"/>
          </a:p>
        </p:txBody>
      </p:sp>
    </p:spTree>
    <p:extLst>
      <p:ext uri="{BB962C8B-B14F-4D97-AF65-F5344CB8AC3E}">
        <p14:creationId xmlns:p14="http://schemas.microsoft.com/office/powerpoint/2010/main" val="2759563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6ABB3701-6FB7-4233-9702-D0EF1AE8C79B}" type="slidenum">
              <a:rPr lang="en-US" altLang="en-US"/>
              <a:pPr>
                <a:defRPr/>
              </a:pPr>
              <a:t>‹#›</a:t>
            </a:fld>
            <a:endParaRPr lang="en-US" altLang="en-US"/>
          </a:p>
        </p:txBody>
      </p:sp>
    </p:spTree>
    <p:extLst>
      <p:ext uri="{BB962C8B-B14F-4D97-AF65-F5344CB8AC3E}">
        <p14:creationId xmlns:p14="http://schemas.microsoft.com/office/powerpoint/2010/main" val="4186447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6"/>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8" name="Rectangle 7"/>
          <p:cNvSpPr/>
          <p:nvPr userDrawn="1"/>
        </p:nvSpPr>
        <p:spPr>
          <a:xfrm>
            <a:off x="482602"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92"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62"/>
            <a:ext cx="8177784" cy="406757"/>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7"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644228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52"/>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4680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5" name="Rectangle 4"/>
          <p:cNvSpPr/>
          <p:nvPr userDrawn="1"/>
        </p:nvSpPr>
        <p:spPr>
          <a:xfrm>
            <a:off x="981075" y="2527308"/>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0453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5" name="Rectangle 4"/>
          <p:cNvSpPr/>
          <p:nvPr userDrawn="1"/>
        </p:nvSpPr>
        <p:spPr>
          <a:xfrm>
            <a:off x="981075" y="2527308"/>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7340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5" name="Rectangle 4"/>
          <p:cNvSpPr/>
          <p:nvPr userDrawn="1"/>
        </p:nvSpPr>
        <p:spPr>
          <a:xfrm>
            <a:off x="981075" y="2527308"/>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53262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5" name="Rectangle 4"/>
          <p:cNvSpPr/>
          <p:nvPr userDrawn="1"/>
        </p:nvSpPr>
        <p:spPr>
          <a:xfrm>
            <a:off x="981075" y="2527308"/>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30722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5" name="Rectangle 4"/>
          <p:cNvSpPr/>
          <p:nvPr userDrawn="1"/>
        </p:nvSpPr>
        <p:spPr>
          <a:xfrm>
            <a:off x="981075" y="2527308"/>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32721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9"/>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144693"/>
            <a:ext cx="3887391" cy="647699"/>
          </a:xfrm>
          <a:solidFill>
            <a:srgbClr val="9CB63C"/>
          </a:solidFill>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85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Parallelogram 3"/>
          <p:cNvSpPr/>
          <p:nvPr userDrawn="1"/>
        </p:nvSpPr>
        <p:spPr>
          <a:xfrm flipV="1">
            <a:off x="381000" y="304800"/>
            <a:ext cx="6248400" cy="838200"/>
          </a:xfrm>
          <a:prstGeom prst="parallelogram">
            <a:avLst/>
          </a:prstGeom>
          <a:solidFill>
            <a:schemeClr val="bg1"/>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800" smtClean="0">
              <a:solidFill>
                <a:srgbClr val="FFFFFF"/>
              </a:solidFill>
            </a:endParaRPr>
          </a:p>
        </p:txBody>
      </p:sp>
      <p:sp>
        <p:nvSpPr>
          <p:cNvPr id="22" name="Content Placeholder 3"/>
          <p:cNvSpPr>
            <a:spLocks noGrp="1"/>
          </p:cNvSpPr>
          <p:nvPr>
            <p:ph sz="quarter" idx="10"/>
          </p:nvPr>
        </p:nvSpPr>
        <p:spPr>
          <a:xfrm>
            <a:off x="609600" y="1219200"/>
            <a:ext cx="6019800" cy="4495800"/>
          </a:xfrm>
        </p:spPr>
        <p:txBody>
          <a:bodyPr/>
          <a:lstStyle>
            <a:lvl1pPr marL="342882" indent="-342882">
              <a:buClr>
                <a:srgbClr val="2F3369"/>
              </a:buClr>
              <a:buFont typeface="Wingdings" charset="2"/>
              <a:buChar char="§"/>
              <a:defRPr/>
            </a:lvl1pPr>
          </a:lstStyle>
          <a:p>
            <a:pPr lvl="0"/>
            <a:r>
              <a:rPr lang="en-US" dirty="0" smtClean="0"/>
              <a:t>Click to edit Master text styles</a:t>
            </a:r>
          </a:p>
        </p:txBody>
      </p:sp>
      <p:sp>
        <p:nvSpPr>
          <p:cNvPr id="25" name="Title 24"/>
          <p:cNvSpPr>
            <a:spLocks noGrp="1"/>
          </p:cNvSpPr>
          <p:nvPr>
            <p:ph type="title"/>
          </p:nvPr>
        </p:nvSpPr>
        <p:spPr>
          <a:xfrm>
            <a:off x="304800" y="304800"/>
            <a:ext cx="6400800" cy="838200"/>
          </a:xfrm>
          <a:ln>
            <a:noFill/>
          </a:ln>
        </p:spPr>
        <p:txBody>
          <a:bodyPr>
            <a:normAutofit/>
          </a:bodyPr>
          <a:lstStyle>
            <a:lvl1pPr algn="ctr">
              <a:defRPr sz="3200">
                <a:solidFill>
                  <a:srgbClr val="262A63"/>
                </a:solidFill>
                <a:latin typeface="Trebuchet MS" panose="020B0603020202020204" pitchFamily="34" charset="0"/>
              </a:defRPr>
            </a:lvl1p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79CC7A78-5088-420F-BA7A-B76146A0098D}" type="slidenum">
              <a:rPr lang="en-US" altLang="en-US"/>
              <a:pPr>
                <a:defRPr/>
              </a:pPr>
              <a:t>‹#›</a:t>
            </a:fld>
            <a:endParaRPr lang="en-US" altLang="en-US"/>
          </a:p>
        </p:txBody>
      </p:sp>
    </p:spTree>
    <p:extLst>
      <p:ext uri="{BB962C8B-B14F-4D97-AF65-F5344CB8AC3E}">
        <p14:creationId xmlns:p14="http://schemas.microsoft.com/office/powerpoint/2010/main" val="1080709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614419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2583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DC7C880-1B9E-4A78-A980-E073E3802AE4}" type="datetimeFigureOut">
              <a:rPr lang="en-US" altLang="en-US">
                <a:solidFill>
                  <a:prstClr val="black"/>
                </a:solidFill>
                <a:cs typeface="Arial" panose="020B0604020202020204" pitchFamily="34" charset="0"/>
              </a:rPr>
              <a:pPr fontAlgn="base">
                <a:spcBef>
                  <a:spcPct val="0"/>
                </a:spcBef>
                <a:spcAft>
                  <a:spcPct val="0"/>
                </a:spcAft>
                <a:defRPr/>
              </a:pPr>
              <a:t>5/13/2019</a:t>
            </a:fld>
            <a:endParaRPr lang="en-US" altLang="en-US">
              <a:solidFill>
                <a:prstClr val="black"/>
              </a:solidFill>
              <a:cs typeface="Arial" panose="020B0604020202020204" pitchFamily="34" charset="0"/>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altLang="en-US">
              <a:solidFill>
                <a:prstClr val="black"/>
              </a:solidFill>
              <a:cs typeface="Arial" panose="020B0604020202020204" pitchFamily="34" charset="0"/>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69F42E9-C538-47CE-8D73-DC3B227C0761}"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000716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8CB8DDF-F674-4126-84A3-8130B2FFE7DD}" type="datetimeFigureOut">
              <a:rPr lang="en-US" altLang="en-US">
                <a:solidFill>
                  <a:prstClr val="black"/>
                </a:solidFill>
                <a:cs typeface="Arial" panose="020B0604020202020204" pitchFamily="34" charset="0"/>
              </a:rPr>
              <a:pPr fontAlgn="base">
                <a:spcBef>
                  <a:spcPct val="0"/>
                </a:spcBef>
                <a:spcAft>
                  <a:spcPct val="0"/>
                </a:spcAft>
                <a:defRPr/>
              </a:pPr>
              <a:t>5/13/2019</a:t>
            </a:fld>
            <a:endParaRPr lang="en-US" altLang="en-US">
              <a:solidFill>
                <a:prstClr val="black"/>
              </a:solidFill>
              <a:cs typeface="Arial" panose="020B0604020202020204" pitchFamily="34" charset="0"/>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altLang="en-US">
              <a:solidFill>
                <a:prstClr val="black"/>
              </a:solidFill>
              <a:cs typeface="Arial" panose="020B0604020202020204" pitchFamily="34" charset="0"/>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7A9A6684-8C3A-4CC0-88DD-2CC59110D566}"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249591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E97A187-F35B-4FFB-986B-F1BCC68EB397}" type="datetimeFigureOut">
              <a:rPr lang="en-US" altLang="en-US">
                <a:solidFill>
                  <a:prstClr val="black"/>
                </a:solidFill>
                <a:cs typeface="Arial" panose="020B0604020202020204" pitchFamily="34" charset="0"/>
              </a:rPr>
              <a:pPr fontAlgn="base">
                <a:spcBef>
                  <a:spcPct val="0"/>
                </a:spcBef>
                <a:spcAft>
                  <a:spcPct val="0"/>
                </a:spcAft>
                <a:defRPr/>
              </a:pPr>
              <a:t>5/13/2019</a:t>
            </a:fld>
            <a:endParaRPr lang="en-US" altLang="en-US">
              <a:solidFill>
                <a:prstClr val="black"/>
              </a:solidFill>
              <a:cs typeface="Arial" panose="020B0604020202020204" pitchFamily="34" charset="0"/>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altLang="en-US">
              <a:solidFill>
                <a:prstClr val="black"/>
              </a:solidFill>
              <a:cs typeface="Arial" panose="020B0604020202020204" pitchFamily="34" charset="0"/>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8266041-2299-4F1A-A538-07ADAD4AD5F4}"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010060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14AC01CD-F2CB-4B15-BCC3-C10A7637A50D}" type="datetimeFigureOut">
              <a:rPr lang="en-US" altLang="en-US">
                <a:solidFill>
                  <a:prstClr val="black"/>
                </a:solidFill>
                <a:cs typeface="Arial" panose="020B0604020202020204" pitchFamily="34" charset="0"/>
              </a:rPr>
              <a:pPr fontAlgn="base">
                <a:spcBef>
                  <a:spcPct val="0"/>
                </a:spcBef>
                <a:spcAft>
                  <a:spcPct val="0"/>
                </a:spcAft>
                <a:defRPr/>
              </a:pPr>
              <a:t>5/13/2019</a:t>
            </a:fld>
            <a:endParaRPr lang="en-US" altLang="en-US">
              <a:solidFill>
                <a:prstClr val="black"/>
              </a:solidFill>
              <a:cs typeface="Arial" panose="020B0604020202020204" pitchFamily="34" charset="0"/>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altLang="en-US">
              <a:solidFill>
                <a:prstClr val="black"/>
              </a:solidFill>
              <a:cs typeface="Arial" panose="020B0604020202020204" pitchFamily="34" charset="0"/>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2111535-E1BC-48BD-A0F1-4068905E2B93}"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33076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0EEA949-491E-4471-B1A6-767DC7E23AB5}" type="datetimeFigureOut">
              <a:rPr lang="en-US" altLang="en-US">
                <a:solidFill>
                  <a:prstClr val="black"/>
                </a:solidFill>
                <a:cs typeface="Arial" panose="020B0604020202020204" pitchFamily="34" charset="0"/>
              </a:rPr>
              <a:pPr fontAlgn="base">
                <a:spcBef>
                  <a:spcPct val="0"/>
                </a:spcBef>
                <a:spcAft>
                  <a:spcPct val="0"/>
                </a:spcAft>
                <a:defRPr/>
              </a:pPr>
              <a:t>5/13/2019</a:t>
            </a:fld>
            <a:endParaRPr lang="en-US" altLang="en-US">
              <a:solidFill>
                <a:prstClr val="black"/>
              </a:solidFill>
              <a:cs typeface="Arial" panose="020B0604020202020204" pitchFamily="34" charset="0"/>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altLang="en-US">
              <a:solidFill>
                <a:prstClr val="black"/>
              </a:solidFill>
              <a:cs typeface="Arial" panose="020B0604020202020204" pitchFamily="34" charset="0"/>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A140ECD0-94A2-4601-940F-D1EF706ADFC9}"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3911724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6" name="Rectangle 5"/>
          <p:cNvSpPr/>
          <p:nvPr userDrawn="1"/>
        </p:nvSpPr>
        <p:spPr>
          <a:xfrm>
            <a:off x="1798642"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800" smtClean="0">
              <a:solidFill>
                <a:srgbClr val="FFFFFF"/>
              </a:solidFill>
            </a:endParaRPr>
          </a:p>
        </p:txBody>
      </p:sp>
      <p:sp>
        <p:nvSpPr>
          <p:cNvPr id="7" name="TextBox 23"/>
          <p:cNvSpPr txBox="1">
            <a:spLocks noChangeArrowheads="1"/>
          </p:cNvSpPr>
          <p:nvPr userDrawn="1"/>
        </p:nvSpPr>
        <p:spPr bwMode="auto">
          <a:xfrm>
            <a:off x="2090738" y="3429003"/>
            <a:ext cx="496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fontAlgn="base">
              <a:spcBef>
                <a:spcPct val="0"/>
              </a:spcBef>
              <a:spcAft>
                <a:spcPct val="0"/>
              </a:spcAft>
              <a:defRPr/>
            </a:pPr>
            <a:r>
              <a:rPr lang="en-US" altLang="en-US" sz="5400" b="1" smtClean="0">
                <a:solidFill>
                  <a:prstClr val="white"/>
                </a:solidFill>
                <a:ea typeface="Arial" charset="0"/>
                <a:cs typeface="Arial" charset="0"/>
              </a:rPr>
              <a:t>www.FLDOE.org</a:t>
            </a:r>
          </a:p>
        </p:txBody>
      </p:sp>
      <p:pic>
        <p:nvPicPr>
          <p:cNvPr id="8" name="Picture 24" descr="FDOELogo.png"/>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697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800" smtClean="0">
              <a:solidFill>
                <a:srgbClr val="FFFFFF"/>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dirty="0" smtClean="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smtClean="0"/>
              <a:t>Click to edit Master title style</a:t>
            </a:r>
            <a:endParaRPr lang="en-US" dirty="0"/>
          </a:p>
        </p:txBody>
      </p:sp>
      <p:sp>
        <p:nvSpPr>
          <p:cNvPr id="7" name="Slide Number Placeholder 1"/>
          <p:cNvSpPr>
            <a:spLocks noGrp="1"/>
          </p:cNvSpPr>
          <p:nvPr>
            <p:ph type="sldNum" sz="quarter" idx="11"/>
          </p:nvPr>
        </p:nvSpPr>
        <p:spPr/>
        <p:txBody>
          <a:bodyPr/>
          <a:lstStyle>
            <a:lvl1pPr>
              <a:defRPr/>
            </a:lvl1pPr>
          </a:lstStyle>
          <a:p>
            <a:pPr>
              <a:defRPr/>
            </a:pPr>
            <a:fld id="{FE54A2A2-1B32-47C1-B64A-EE6B49E0A441}" type="slidenum">
              <a:rPr lang="en-US" altLang="en-US"/>
              <a:pPr>
                <a:defRPr/>
              </a:pPr>
              <a:t>‹#›</a:t>
            </a:fld>
            <a:endParaRPr lang="en-US" altLang="en-US"/>
          </a:p>
        </p:txBody>
      </p:sp>
    </p:spTree>
    <p:extLst>
      <p:ext uri="{BB962C8B-B14F-4D97-AF65-F5344CB8AC3E}">
        <p14:creationId xmlns:p14="http://schemas.microsoft.com/office/powerpoint/2010/main" val="186339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800" smtClean="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p:txBody>
          <a:bodyPr/>
          <a:lstStyle>
            <a:lvl1pPr>
              <a:defRPr/>
            </a:lvl1pPr>
          </a:lstStyle>
          <a:p>
            <a:pPr>
              <a:defRPr/>
            </a:pPr>
            <a:fld id="{73ACABE4-C7A3-4652-A18E-EAFF44129E92}" type="slidenum">
              <a:rPr lang="en-US" altLang="en-US"/>
              <a:pPr>
                <a:defRPr/>
              </a:pPr>
              <a:t>‹#›</a:t>
            </a:fld>
            <a:endParaRPr lang="en-US" altLang="en-US"/>
          </a:p>
        </p:txBody>
      </p:sp>
    </p:spTree>
    <p:extLst>
      <p:ext uri="{BB962C8B-B14F-4D97-AF65-F5344CB8AC3E}">
        <p14:creationId xmlns:p14="http://schemas.microsoft.com/office/powerpoint/2010/main" val="183061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5"/>
          <p:cNvSpPr>
            <a:spLocks noGrp="1"/>
          </p:cNvSpPr>
          <p:nvPr>
            <p:ph type="title"/>
          </p:nvPr>
        </p:nvSpPr>
        <p:spPr>
          <a:xfrm>
            <a:off x="393404" y="304800"/>
            <a:ext cx="6464595" cy="1143000"/>
          </a:xfrm>
          <a:solidFill>
            <a:srgbClr val="262A63"/>
          </a:solidFill>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BC1CBF37-5EE7-4911-8432-9D9966FBA149}" type="slidenum">
              <a:rPr lang="en-US" altLang="en-US"/>
              <a:pPr>
                <a:defRPr/>
              </a:pPr>
              <a:t>‹#›</a:t>
            </a:fld>
            <a:endParaRPr lang="en-US" altLang="en-US"/>
          </a:p>
        </p:txBody>
      </p:sp>
    </p:spTree>
    <p:extLst>
      <p:ext uri="{BB962C8B-B14F-4D97-AF65-F5344CB8AC3E}">
        <p14:creationId xmlns:p14="http://schemas.microsoft.com/office/powerpoint/2010/main" val="144496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image" Target="../media/image8.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hyperlink" Target="http://www.fldoe.org/" TargetMode="Externa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hyperlink" Target="http://www.fldoe.org/" TargetMode="Externa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8.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Isosceles Triangle 12"/>
          <p:cNvSpPr/>
          <p:nvPr/>
        </p:nvSpPr>
        <p:spPr>
          <a:xfrm flipV="1">
            <a:off x="7032629" y="-3175"/>
            <a:ext cx="1425575" cy="5257800"/>
          </a:xfrm>
          <a:custGeom>
            <a:avLst/>
            <a:gdLst>
              <a:gd name="connsiteX0" fmla="*/ 0 w 1447800"/>
              <a:gd name="connsiteY0" fmla="*/ 5257801 h 5257801"/>
              <a:gd name="connsiteX1" fmla="*/ 1447800 w 1447800"/>
              <a:gd name="connsiteY1" fmla="*/ 0 h 5257801"/>
              <a:gd name="connsiteX2" fmla="*/ 1447800 w 1447800"/>
              <a:gd name="connsiteY2" fmla="*/ 5257801 h 5257801"/>
              <a:gd name="connsiteX3" fmla="*/ 0 w 1447800"/>
              <a:gd name="connsiteY3" fmla="*/ 5257801 h 5257801"/>
              <a:gd name="connsiteX0" fmla="*/ 0 w 1485900"/>
              <a:gd name="connsiteY0" fmla="*/ 5257801 h 5257801"/>
              <a:gd name="connsiteX1" fmla="*/ 1447800 w 1485900"/>
              <a:gd name="connsiteY1" fmla="*/ 0 h 5257801"/>
              <a:gd name="connsiteX2" fmla="*/ 1485900 w 1485900"/>
              <a:gd name="connsiteY2" fmla="*/ 5257801 h 5257801"/>
              <a:gd name="connsiteX3" fmla="*/ 0 w 1485900"/>
              <a:gd name="connsiteY3" fmla="*/ 5257801 h 5257801"/>
              <a:gd name="connsiteX0" fmla="*/ 0 w 1485900"/>
              <a:gd name="connsiteY0" fmla="*/ 5257801 h 5257801"/>
              <a:gd name="connsiteX1" fmla="*/ 1476375 w 1485900"/>
              <a:gd name="connsiteY1" fmla="*/ 0 h 5257801"/>
              <a:gd name="connsiteX2" fmla="*/ 1485900 w 1485900"/>
              <a:gd name="connsiteY2" fmla="*/ 5257801 h 5257801"/>
              <a:gd name="connsiteX3" fmla="*/ 0 w 1485900"/>
              <a:gd name="connsiteY3" fmla="*/ 5257801 h 5257801"/>
            </a:gdLst>
            <a:ahLst/>
            <a:cxnLst>
              <a:cxn ang="0">
                <a:pos x="connsiteX0" y="connsiteY0"/>
              </a:cxn>
              <a:cxn ang="0">
                <a:pos x="connsiteX1" y="connsiteY1"/>
              </a:cxn>
              <a:cxn ang="0">
                <a:pos x="connsiteX2" y="connsiteY2"/>
              </a:cxn>
              <a:cxn ang="0">
                <a:pos x="connsiteX3" y="connsiteY3"/>
              </a:cxn>
            </a:cxnLst>
            <a:rect l="l" t="t" r="r" b="b"/>
            <a:pathLst>
              <a:path w="1485900" h="5257801">
                <a:moveTo>
                  <a:pt x="0" y="5257801"/>
                </a:moveTo>
                <a:lnTo>
                  <a:pt x="1476375" y="0"/>
                </a:lnTo>
                <a:lnTo>
                  <a:pt x="1485900" y="5257801"/>
                </a:lnTo>
                <a:lnTo>
                  <a:pt x="0" y="5257801"/>
                </a:lnTo>
                <a:close/>
              </a:path>
            </a:pathLst>
          </a:custGeom>
          <a:solidFill>
            <a:srgbClr val="262A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Isosceles Triangle 11"/>
          <p:cNvSpPr/>
          <p:nvPr/>
        </p:nvSpPr>
        <p:spPr>
          <a:xfrm flipV="1">
            <a:off x="8448675" y="0"/>
            <a:ext cx="723900" cy="5829300"/>
          </a:xfrm>
          <a:custGeom>
            <a:avLst/>
            <a:gdLst>
              <a:gd name="connsiteX0" fmla="*/ 0 w 685800"/>
              <a:gd name="connsiteY0" fmla="*/ 5791200 h 5791200"/>
              <a:gd name="connsiteX1" fmla="*/ 0 w 685800"/>
              <a:gd name="connsiteY1" fmla="*/ 0 h 5791200"/>
              <a:gd name="connsiteX2" fmla="*/ 685800 w 685800"/>
              <a:gd name="connsiteY2" fmla="*/ 5791200 h 5791200"/>
              <a:gd name="connsiteX3" fmla="*/ 0 w 685800"/>
              <a:gd name="connsiteY3" fmla="*/ 5791200 h 5791200"/>
              <a:gd name="connsiteX0" fmla="*/ 85725 w 771525"/>
              <a:gd name="connsiteY0" fmla="*/ 5810250 h 5810250"/>
              <a:gd name="connsiteX1" fmla="*/ 0 w 771525"/>
              <a:gd name="connsiteY1" fmla="*/ 0 h 5810250"/>
              <a:gd name="connsiteX2" fmla="*/ 771525 w 771525"/>
              <a:gd name="connsiteY2" fmla="*/ 5810250 h 5810250"/>
              <a:gd name="connsiteX3" fmla="*/ 85725 w 771525"/>
              <a:gd name="connsiteY3" fmla="*/ 5810250 h 5810250"/>
              <a:gd name="connsiteX0" fmla="*/ 47625 w 771525"/>
              <a:gd name="connsiteY0" fmla="*/ 5810250 h 5810250"/>
              <a:gd name="connsiteX1" fmla="*/ 0 w 771525"/>
              <a:gd name="connsiteY1" fmla="*/ 0 h 5810250"/>
              <a:gd name="connsiteX2" fmla="*/ 771525 w 771525"/>
              <a:gd name="connsiteY2" fmla="*/ 5810250 h 5810250"/>
              <a:gd name="connsiteX3" fmla="*/ 47625 w 771525"/>
              <a:gd name="connsiteY3" fmla="*/ 5810250 h 5810250"/>
              <a:gd name="connsiteX0" fmla="*/ 38100 w 762000"/>
              <a:gd name="connsiteY0" fmla="*/ 5829300 h 5829300"/>
              <a:gd name="connsiteX1" fmla="*/ 0 w 762000"/>
              <a:gd name="connsiteY1" fmla="*/ 0 h 5829300"/>
              <a:gd name="connsiteX2" fmla="*/ 762000 w 762000"/>
              <a:gd name="connsiteY2" fmla="*/ 5829300 h 5829300"/>
              <a:gd name="connsiteX3" fmla="*/ 38100 w 762000"/>
              <a:gd name="connsiteY3" fmla="*/ 5829300 h 5829300"/>
              <a:gd name="connsiteX0" fmla="*/ 0 w 723900"/>
              <a:gd name="connsiteY0" fmla="*/ 5829300 h 5829300"/>
              <a:gd name="connsiteX1" fmla="*/ 0 w 723900"/>
              <a:gd name="connsiteY1" fmla="*/ 0 h 5829300"/>
              <a:gd name="connsiteX2" fmla="*/ 723900 w 723900"/>
              <a:gd name="connsiteY2" fmla="*/ 5829300 h 5829300"/>
              <a:gd name="connsiteX3" fmla="*/ 0 w 723900"/>
              <a:gd name="connsiteY3" fmla="*/ 5829300 h 5829300"/>
            </a:gdLst>
            <a:ahLst/>
            <a:cxnLst>
              <a:cxn ang="0">
                <a:pos x="connsiteX0" y="connsiteY0"/>
              </a:cxn>
              <a:cxn ang="0">
                <a:pos x="connsiteX1" y="connsiteY1"/>
              </a:cxn>
              <a:cxn ang="0">
                <a:pos x="connsiteX2" y="connsiteY2"/>
              </a:cxn>
              <a:cxn ang="0">
                <a:pos x="connsiteX3" y="connsiteY3"/>
              </a:cxn>
            </a:cxnLst>
            <a:rect l="l" t="t" r="r" b="b"/>
            <a:pathLst>
              <a:path w="723900" h="5829300">
                <a:moveTo>
                  <a:pt x="0" y="5829300"/>
                </a:moveTo>
                <a:lnTo>
                  <a:pt x="0" y="0"/>
                </a:lnTo>
                <a:lnTo>
                  <a:pt x="723900" y="5829300"/>
                </a:lnTo>
                <a:lnTo>
                  <a:pt x="0" y="5829300"/>
                </a:lnTo>
                <a:close/>
              </a:path>
            </a:pathLst>
          </a:custGeom>
          <a:solidFill>
            <a:srgbClr val="DBAB27">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28" name="Title Placeholder 1"/>
          <p:cNvSpPr>
            <a:spLocks noGrp="1"/>
          </p:cNvSpPr>
          <p:nvPr>
            <p:ph type="title"/>
          </p:nvPr>
        </p:nvSpPr>
        <p:spPr bwMode="auto">
          <a:xfrm>
            <a:off x="457200" y="3810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add title </a:t>
            </a:r>
          </a:p>
        </p:txBody>
      </p:sp>
      <p:sp>
        <p:nvSpPr>
          <p:cNvPr id="1029" name="Text Placeholder 2"/>
          <p:cNvSpPr>
            <a:spLocks noGrp="1"/>
          </p:cNvSpPr>
          <p:nvPr>
            <p:ph type="body" idx="1"/>
          </p:nvPr>
        </p:nvSpPr>
        <p:spPr bwMode="auto">
          <a:xfrm>
            <a:off x="457204" y="1752600"/>
            <a:ext cx="63849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add text</a:t>
            </a:r>
          </a:p>
          <a:p>
            <a:pPr lvl="1"/>
            <a:r>
              <a:rPr lang="en-US" altLang="en-US" smtClean="0"/>
              <a:t>Click to add text</a:t>
            </a:r>
          </a:p>
          <a:p>
            <a:pPr lvl="2"/>
            <a:r>
              <a:rPr lang="en-US" altLang="en-US" smtClean="0"/>
              <a:t>Click to add text</a:t>
            </a:r>
          </a:p>
        </p:txBody>
      </p:sp>
      <p:sp>
        <p:nvSpPr>
          <p:cNvPr id="14" name="Trapezoid 8"/>
          <p:cNvSpPr/>
          <p:nvPr/>
        </p:nvSpPr>
        <p:spPr>
          <a:xfrm rot="468093">
            <a:off x="7115176" y="382588"/>
            <a:ext cx="1557338" cy="6635750"/>
          </a:xfrm>
          <a:custGeom>
            <a:avLst/>
            <a:gdLst>
              <a:gd name="connsiteX0" fmla="*/ 0 w 990600"/>
              <a:gd name="connsiteY0" fmla="*/ 5105400 h 5105400"/>
              <a:gd name="connsiteX1" fmla="*/ 247650 w 990600"/>
              <a:gd name="connsiteY1" fmla="*/ 0 h 5105400"/>
              <a:gd name="connsiteX2" fmla="*/ 742950 w 990600"/>
              <a:gd name="connsiteY2" fmla="*/ 0 h 5105400"/>
              <a:gd name="connsiteX3" fmla="*/ 990600 w 990600"/>
              <a:gd name="connsiteY3" fmla="*/ 5105400 h 5105400"/>
              <a:gd name="connsiteX4" fmla="*/ 0 w 990600"/>
              <a:gd name="connsiteY4" fmla="*/ 5105400 h 5105400"/>
              <a:gd name="connsiteX0" fmla="*/ 0 w 1019536"/>
              <a:gd name="connsiteY0" fmla="*/ 5105400 h 5105400"/>
              <a:gd name="connsiteX1" fmla="*/ 247650 w 1019536"/>
              <a:gd name="connsiteY1" fmla="*/ 0 h 5105400"/>
              <a:gd name="connsiteX2" fmla="*/ 742950 w 1019536"/>
              <a:gd name="connsiteY2" fmla="*/ 0 h 5105400"/>
              <a:gd name="connsiteX3" fmla="*/ 1019536 w 1019536"/>
              <a:gd name="connsiteY3" fmla="*/ 4694078 h 5105400"/>
              <a:gd name="connsiteX4" fmla="*/ 0 w 1019536"/>
              <a:gd name="connsiteY4" fmla="*/ 5105400 h 5105400"/>
              <a:gd name="connsiteX0" fmla="*/ 0 w 1125267"/>
              <a:gd name="connsiteY0" fmla="*/ 4957342 h 4957342"/>
              <a:gd name="connsiteX1" fmla="*/ 353381 w 1125267"/>
              <a:gd name="connsiteY1" fmla="*/ 0 h 4957342"/>
              <a:gd name="connsiteX2" fmla="*/ 848681 w 1125267"/>
              <a:gd name="connsiteY2" fmla="*/ 0 h 4957342"/>
              <a:gd name="connsiteX3" fmla="*/ 1125267 w 1125267"/>
              <a:gd name="connsiteY3" fmla="*/ 4694078 h 4957342"/>
              <a:gd name="connsiteX4" fmla="*/ 0 w 1125267"/>
              <a:gd name="connsiteY4" fmla="*/ 4957342 h 4957342"/>
              <a:gd name="connsiteX0" fmla="*/ 0 w 1112726"/>
              <a:gd name="connsiteY0" fmla="*/ 4957342 h 4957342"/>
              <a:gd name="connsiteX1" fmla="*/ 353381 w 1112726"/>
              <a:gd name="connsiteY1" fmla="*/ 0 h 4957342"/>
              <a:gd name="connsiteX2" fmla="*/ 848681 w 1112726"/>
              <a:gd name="connsiteY2" fmla="*/ 0 h 4957342"/>
              <a:gd name="connsiteX3" fmla="*/ 1112726 w 1112726"/>
              <a:gd name="connsiteY3" fmla="*/ 4724930 h 4957342"/>
              <a:gd name="connsiteX4" fmla="*/ 0 w 1112726"/>
              <a:gd name="connsiteY4" fmla="*/ 4957342 h 4957342"/>
              <a:gd name="connsiteX0" fmla="*/ 0 w 1112726"/>
              <a:gd name="connsiteY0" fmla="*/ 6165228 h 6165228"/>
              <a:gd name="connsiteX1" fmla="*/ 681226 w 1112726"/>
              <a:gd name="connsiteY1" fmla="*/ 0 h 6165228"/>
              <a:gd name="connsiteX2" fmla="*/ 848681 w 1112726"/>
              <a:gd name="connsiteY2" fmla="*/ 1207886 h 6165228"/>
              <a:gd name="connsiteX3" fmla="*/ 1112726 w 1112726"/>
              <a:gd name="connsiteY3" fmla="*/ 5932816 h 6165228"/>
              <a:gd name="connsiteX4" fmla="*/ 0 w 1112726"/>
              <a:gd name="connsiteY4" fmla="*/ 6165228 h 6165228"/>
              <a:gd name="connsiteX0" fmla="*/ 0 w 1112726"/>
              <a:gd name="connsiteY0" fmla="*/ 6165228 h 6165228"/>
              <a:gd name="connsiteX1" fmla="*/ 681226 w 1112726"/>
              <a:gd name="connsiteY1" fmla="*/ 0 h 6165228"/>
              <a:gd name="connsiteX2" fmla="*/ 891522 w 1112726"/>
              <a:gd name="connsiteY2" fmla="*/ 265755 h 6165228"/>
              <a:gd name="connsiteX3" fmla="*/ 1112726 w 1112726"/>
              <a:gd name="connsiteY3" fmla="*/ 5932816 h 6165228"/>
              <a:gd name="connsiteX4" fmla="*/ 0 w 1112726"/>
              <a:gd name="connsiteY4" fmla="*/ 6165228 h 6165228"/>
              <a:gd name="connsiteX0" fmla="*/ 0 w 1112726"/>
              <a:gd name="connsiteY0" fmla="*/ 6457277 h 6457277"/>
              <a:gd name="connsiteX1" fmla="*/ 772289 w 1112726"/>
              <a:gd name="connsiteY1" fmla="*/ 0 h 6457277"/>
              <a:gd name="connsiteX2" fmla="*/ 891522 w 1112726"/>
              <a:gd name="connsiteY2" fmla="*/ 557804 h 6457277"/>
              <a:gd name="connsiteX3" fmla="*/ 1112726 w 1112726"/>
              <a:gd name="connsiteY3" fmla="*/ 6224865 h 6457277"/>
              <a:gd name="connsiteX4" fmla="*/ 0 w 1112726"/>
              <a:gd name="connsiteY4" fmla="*/ 6457277 h 6457277"/>
              <a:gd name="connsiteX0" fmla="*/ 0 w 1042666"/>
              <a:gd name="connsiteY0" fmla="*/ 6457277 h 6457277"/>
              <a:gd name="connsiteX1" fmla="*/ 772289 w 1042666"/>
              <a:gd name="connsiteY1" fmla="*/ 0 h 6457277"/>
              <a:gd name="connsiteX2" fmla="*/ 891522 w 1042666"/>
              <a:gd name="connsiteY2" fmla="*/ 557804 h 6457277"/>
              <a:gd name="connsiteX3" fmla="*/ 1042666 w 1042666"/>
              <a:gd name="connsiteY3" fmla="*/ 6279396 h 6457277"/>
              <a:gd name="connsiteX4" fmla="*/ 0 w 1042666"/>
              <a:gd name="connsiteY4" fmla="*/ 6457277 h 6457277"/>
              <a:gd name="connsiteX0" fmla="*/ 0 w 1142059"/>
              <a:gd name="connsiteY0" fmla="*/ 6403251 h 6403251"/>
              <a:gd name="connsiteX1" fmla="*/ 871682 w 1142059"/>
              <a:gd name="connsiteY1" fmla="*/ 0 h 6403251"/>
              <a:gd name="connsiteX2" fmla="*/ 990915 w 1142059"/>
              <a:gd name="connsiteY2" fmla="*/ 557804 h 6403251"/>
              <a:gd name="connsiteX3" fmla="*/ 1142059 w 1142059"/>
              <a:gd name="connsiteY3" fmla="*/ 6279396 h 6403251"/>
              <a:gd name="connsiteX4" fmla="*/ 0 w 1142059"/>
              <a:gd name="connsiteY4" fmla="*/ 6403251 h 6403251"/>
              <a:gd name="connsiteX0" fmla="*/ 0 w 1142059"/>
              <a:gd name="connsiteY0" fmla="*/ 6534208 h 6534208"/>
              <a:gd name="connsiteX1" fmla="*/ 1083148 w 1142059"/>
              <a:gd name="connsiteY1" fmla="*/ 0 h 6534208"/>
              <a:gd name="connsiteX2" fmla="*/ 990915 w 1142059"/>
              <a:gd name="connsiteY2" fmla="*/ 688761 h 6534208"/>
              <a:gd name="connsiteX3" fmla="*/ 1142059 w 1142059"/>
              <a:gd name="connsiteY3" fmla="*/ 6410353 h 6534208"/>
              <a:gd name="connsiteX4" fmla="*/ 0 w 1142059"/>
              <a:gd name="connsiteY4" fmla="*/ 6534208 h 6534208"/>
              <a:gd name="connsiteX0" fmla="*/ 0 w 1142059"/>
              <a:gd name="connsiteY0" fmla="*/ 6534208 h 6534208"/>
              <a:gd name="connsiteX1" fmla="*/ 1083148 w 1142059"/>
              <a:gd name="connsiteY1" fmla="*/ 0 h 6534208"/>
              <a:gd name="connsiteX2" fmla="*/ 1076215 w 1142059"/>
              <a:gd name="connsiteY2" fmla="*/ 668981 h 6534208"/>
              <a:gd name="connsiteX3" fmla="*/ 1142059 w 1142059"/>
              <a:gd name="connsiteY3" fmla="*/ 6410353 h 6534208"/>
              <a:gd name="connsiteX4" fmla="*/ 0 w 1142059"/>
              <a:gd name="connsiteY4" fmla="*/ 6534208 h 6534208"/>
              <a:gd name="connsiteX0" fmla="*/ 0 w 1098666"/>
              <a:gd name="connsiteY0" fmla="*/ 6534208 h 6534208"/>
              <a:gd name="connsiteX1" fmla="*/ 1083148 w 1098666"/>
              <a:gd name="connsiteY1" fmla="*/ 0 h 6534208"/>
              <a:gd name="connsiteX2" fmla="*/ 1076215 w 1098666"/>
              <a:gd name="connsiteY2" fmla="*/ 668981 h 6534208"/>
              <a:gd name="connsiteX3" fmla="*/ 1098666 w 1098666"/>
              <a:gd name="connsiteY3" fmla="*/ 6415525 h 6534208"/>
              <a:gd name="connsiteX4" fmla="*/ 0 w 1098666"/>
              <a:gd name="connsiteY4" fmla="*/ 6534208 h 6534208"/>
              <a:gd name="connsiteX0" fmla="*/ 0 w 1789988"/>
              <a:gd name="connsiteY0" fmla="*/ 6635831 h 6635831"/>
              <a:gd name="connsiteX1" fmla="*/ 1774470 w 1789988"/>
              <a:gd name="connsiteY1" fmla="*/ 0 h 6635831"/>
              <a:gd name="connsiteX2" fmla="*/ 1767537 w 1789988"/>
              <a:gd name="connsiteY2" fmla="*/ 668981 h 6635831"/>
              <a:gd name="connsiteX3" fmla="*/ 1789988 w 1789988"/>
              <a:gd name="connsiteY3" fmla="*/ 6415525 h 6635831"/>
              <a:gd name="connsiteX4" fmla="*/ 0 w 1789988"/>
              <a:gd name="connsiteY4" fmla="*/ 6635831 h 663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988" h="6635831">
                <a:moveTo>
                  <a:pt x="0" y="6635831"/>
                </a:moveTo>
                <a:lnTo>
                  <a:pt x="1774470" y="0"/>
                </a:lnTo>
                <a:lnTo>
                  <a:pt x="1767537" y="668981"/>
                </a:lnTo>
                <a:cubicBezTo>
                  <a:pt x="1775021" y="2584496"/>
                  <a:pt x="1782504" y="4500010"/>
                  <a:pt x="1789988" y="6415525"/>
                </a:cubicBezTo>
                <a:lnTo>
                  <a:pt x="0" y="6635831"/>
                </a:lnTo>
                <a:close/>
              </a:path>
            </a:pathLst>
          </a:custGeom>
          <a:solidFill>
            <a:srgbClr val="DBAB2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18" name="Straight Connector 17"/>
          <p:cNvCxnSpPr/>
          <p:nvPr/>
        </p:nvCxnSpPr>
        <p:spPr>
          <a:xfrm>
            <a:off x="152400" y="6705600"/>
            <a:ext cx="6400800" cy="0"/>
          </a:xfrm>
          <a:prstGeom prst="line">
            <a:avLst/>
          </a:prstGeom>
          <a:ln w="9525">
            <a:solidFill>
              <a:srgbClr val="DBAB2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2" name="Picture 1" descr="FDOELogo.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351088" y="5943600"/>
            <a:ext cx="222091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6"/>
          <p:cNvSpPr/>
          <p:nvPr/>
        </p:nvSpPr>
        <p:spPr>
          <a:xfrm>
            <a:off x="8245475" y="20638"/>
            <a:ext cx="914400" cy="6858000"/>
          </a:xfrm>
          <a:custGeom>
            <a:avLst/>
            <a:gdLst>
              <a:gd name="connsiteX0" fmla="*/ 0 w 914400"/>
              <a:gd name="connsiteY0" fmla="*/ 6858000 h 6858000"/>
              <a:gd name="connsiteX1" fmla="*/ 914400 w 914400"/>
              <a:gd name="connsiteY1" fmla="*/ 0 h 6858000"/>
              <a:gd name="connsiteX2" fmla="*/ 914400 w 914400"/>
              <a:gd name="connsiteY2" fmla="*/ 6858000 h 6858000"/>
              <a:gd name="connsiteX3" fmla="*/ 0 w 914400"/>
              <a:gd name="connsiteY3" fmla="*/ 6858000 h 6858000"/>
              <a:gd name="connsiteX0" fmla="*/ 0 w 914400"/>
              <a:gd name="connsiteY0" fmla="*/ 6850685 h 6858000"/>
              <a:gd name="connsiteX1" fmla="*/ 914400 w 914400"/>
              <a:gd name="connsiteY1" fmla="*/ 0 h 6858000"/>
              <a:gd name="connsiteX2" fmla="*/ 914400 w 914400"/>
              <a:gd name="connsiteY2" fmla="*/ 6858000 h 6858000"/>
              <a:gd name="connsiteX3" fmla="*/ 0 w 914400"/>
              <a:gd name="connsiteY3" fmla="*/ 6850685 h 6858000"/>
              <a:gd name="connsiteX0" fmla="*/ 0 w 819150"/>
              <a:gd name="connsiteY0" fmla="*/ 6841160 h 6858000"/>
              <a:gd name="connsiteX1" fmla="*/ 819150 w 819150"/>
              <a:gd name="connsiteY1" fmla="*/ 0 h 6858000"/>
              <a:gd name="connsiteX2" fmla="*/ 819150 w 819150"/>
              <a:gd name="connsiteY2" fmla="*/ 6858000 h 6858000"/>
              <a:gd name="connsiteX3" fmla="*/ 0 w 819150"/>
              <a:gd name="connsiteY3" fmla="*/ 6841160 h 6858000"/>
              <a:gd name="connsiteX0" fmla="*/ 0 w 695325"/>
              <a:gd name="connsiteY0" fmla="*/ 6860210 h 6860210"/>
              <a:gd name="connsiteX1" fmla="*/ 695325 w 695325"/>
              <a:gd name="connsiteY1" fmla="*/ 0 h 6860210"/>
              <a:gd name="connsiteX2" fmla="*/ 695325 w 695325"/>
              <a:gd name="connsiteY2" fmla="*/ 6858000 h 6860210"/>
              <a:gd name="connsiteX3" fmla="*/ 0 w 695325"/>
              <a:gd name="connsiteY3" fmla="*/ 6860210 h 6860210"/>
              <a:gd name="connsiteX0" fmla="*/ 0 w 914400"/>
              <a:gd name="connsiteY0" fmla="*/ 6850685 h 6858000"/>
              <a:gd name="connsiteX1" fmla="*/ 914400 w 914400"/>
              <a:gd name="connsiteY1" fmla="*/ 0 h 6858000"/>
              <a:gd name="connsiteX2" fmla="*/ 914400 w 914400"/>
              <a:gd name="connsiteY2" fmla="*/ 6858000 h 6858000"/>
              <a:gd name="connsiteX3" fmla="*/ 0 w 914400"/>
              <a:gd name="connsiteY3" fmla="*/ 6850685 h 6858000"/>
            </a:gdLst>
            <a:ahLst/>
            <a:cxnLst>
              <a:cxn ang="0">
                <a:pos x="connsiteX0" y="connsiteY0"/>
              </a:cxn>
              <a:cxn ang="0">
                <a:pos x="connsiteX1" y="connsiteY1"/>
              </a:cxn>
              <a:cxn ang="0">
                <a:pos x="connsiteX2" y="connsiteY2"/>
              </a:cxn>
              <a:cxn ang="0">
                <a:pos x="connsiteX3" y="connsiteY3"/>
              </a:cxn>
            </a:cxnLst>
            <a:rect l="l" t="t" r="r" b="b"/>
            <a:pathLst>
              <a:path w="914400" h="6858000">
                <a:moveTo>
                  <a:pt x="0" y="6850685"/>
                </a:moveTo>
                <a:lnTo>
                  <a:pt x="914400" y="0"/>
                </a:lnTo>
                <a:lnTo>
                  <a:pt x="914400" y="6858000"/>
                </a:lnTo>
                <a:lnTo>
                  <a:pt x="0" y="6850685"/>
                </a:lnTo>
                <a:close/>
              </a:path>
            </a:pathLst>
          </a:custGeom>
          <a:solidFill>
            <a:srgbClr val="262A63">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Slide Number Placeholder 1"/>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8D3C467-C56F-4A76-91C6-E797FA0C96F5}" type="slidenum">
              <a:rPr lang="en-US" altLang="en-US">
                <a:ea typeface="MS PGothic" panose="020B0600070205080204" pitchFamily="34" charset="-128"/>
                <a:cs typeface="+mn-cs"/>
              </a:rPr>
              <a:pPr>
                <a:defRPr/>
              </a:pPr>
              <a:t>‹#›</a:t>
            </a:fld>
            <a:endParaRPr lang="en-US" altLang="en-US">
              <a:ea typeface="MS PGothic" panose="020B0600070205080204" pitchFamily="34" charset="-128"/>
              <a:cs typeface="+mn-cs"/>
            </a:endParaRPr>
          </a:p>
        </p:txBody>
      </p:sp>
    </p:spTree>
    <p:extLst>
      <p:ext uri="{BB962C8B-B14F-4D97-AF65-F5344CB8AC3E}">
        <p14:creationId xmlns:p14="http://schemas.microsoft.com/office/powerpoint/2010/main" val="1192951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rgbClr val="14112E"/>
          </a:solidFill>
          <a:latin typeface="Trebuchet MS" panose="020B0603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5pPr>
      <a:lvl6pPr marL="457178" algn="l" rtl="0" fontAlgn="base">
        <a:spcBef>
          <a:spcPct val="0"/>
        </a:spcBef>
        <a:spcAft>
          <a:spcPct val="0"/>
        </a:spcAft>
        <a:defRPr sz="3600">
          <a:solidFill>
            <a:srgbClr val="14112E"/>
          </a:solidFill>
          <a:latin typeface="Trebuchet MS" pitchFamily="34" charset="0"/>
          <a:cs typeface="Arial" charset="0"/>
        </a:defRPr>
      </a:lvl6pPr>
      <a:lvl7pPr marL="914354" algn="l" rtl="0" fontAlgn="base">
        <a:spcBef>
          <a:spcPct val="0"/>
        </a:spcBef>
        <a:spcAft>
          <a:spcPct val="0"/>
        </a:spcAft>
        <a:defRPr sz="3600">
          <a:solidFill>
            <a:srgbClr val="14112E"/>
          </a:solidFill>
          <a:latin typeface="Trebuchet MS" pitchFamily="34" charset="0"/>
          <a:cs typeface="Arial" charset="0"/>
        </a:defRPr>
      </a:lvl7pPr>
      <a:lvl8pPr marL="1371532" algn="l" rtl="0" fontAlgn="base">
        <a:spcBef>
          <a:spcPct val="0"/>
        </a:spcBef>
        <a:spcAft>
          <a:spcPct val="0"/>
        </a:spcAft>
        <a:defRPr sz="3600">
          <a:solidFill>
            <a:srgbClr val="14112E"/>
          </a:solidFill>
          <a:latin typeface="Trebuchet MS" pitchFamily="34" charset="0"/>
          <a:cs typeface="Arial" charset="0"/>
        </a:defRPr>
      </a:lvl8pPr>
      <a:lvl9pPr marL="1828709" algn="l" rtl="0" fontAlgn="base">
        <a:spcBef>
          <a:spcPct val="0"/>
        </a:spcBef>
        <a:spcAft>
          <a:spcPct val="0"/>
        </a:spcAft>
        <a:defRPr sz="3600">
          <a:solidFill>
            <a:srgbClr val="14112E"/>
          </a:solidFill>
          <a:latin typeface="Trebuchet MS" pitchFamily="34" charset="0"/>
          <a:cs typeface="Arial" charset="0"/>
        </a:defRPr>
      </a:lvl9pPr>
    </p:titleStyle>
    <p:bodyStyle>
      <a:lvl1pPr marL="342882" indent="-342882" algn="l" rtl="0" eaLnBrk="0" fontAlgn="base" hangingPunct="0">
        <a:spcBef>
          <a:spcPct val="20000"/>
        </a:spcBef>
        <a:spcAft>
          <a:spcPct val="0"/>
        </a:spcAft>
        <a:buClr>
          <a:srgbClr val="262A63"/>
        </a:buClr>
        <a:buFont typeface="Wingdings" panose="05000000000000000000" pitchFamily="2" charset="2"/>
        <a:buChar char="§"/>
        <a:defRPr sz="3200" kern="1200">
          <a:solidFill>
            <a:schemeClr val="tx1"/>
          </a:solidFill>
          <a:latin typeface="+mn-lt"/>
          <a:ea typeface="MS PGothic" panose="020B0600070205080204" pitchFamily="34" charset="-128"/>
          <a:cs typeface="ＭＳ Ｐゴシック" charset="0"/>
        </a:defRPr>
      </a:lvl1pPr>
      <a:lvl2pPr marL="742913" indent="-285737" algn="l" rtl="0" eaLnBrk="0" fontAlgn="base" hangingPunct="0">
        <a:spcBef>
          <a:spcPct val="20000"/>
        </a:spcBef>
        <a:spcAft>
          <a:spcPct val="0"/>
        </a:spcAft>
        <a:buClr>
          <a:srgbClr val="DBAB27"/>
        </a:buClr>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1142942" indent="-228589" algn="l" rtl="0" eaLnBrk="0" fontAlgn="base" hangingPunct="0">
        <a:spcBef>
          <a:spcPct val="20000"/>
        </a:spcBef>
        <a:spcAft>
          <a:spcPct val="0"/>
        </a:spcAft>
        <a:buClr>
          <a:srgbClr val="DBAB27"/>
        </a:buClr>
        <a:buFont typeface="Wingdings" panose="05000000000000000000" pitchFamily="2" charset="2"/>
        <a:buChar char="§"/>
        <a:defRPr sz="2400" kern="1200">
          <a:solidFill>
            <a:schemeClr val="tx1"/>
          </a:solidFill>
          <a:latin typeface="+mn-lt"/>
          <a:ea typeface="MS PGothic" panose="020B0600070205080204" pitchFamily="34" charset="-128"/>
          <a:cs typeface="+mn-cs"/>
        </a:defRPr>
      </a:lvl3pPr>
      <a:lvl4pPr marL="1371532" algn="l"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36"/>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284542"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4"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7" y="6324602"/>
            <a:ext cx="479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1A0CE9-C545-44B4-99EC-394AA2FC339E}" type="slidenum">
              <a:rPr lang="en-US" altLang="en-US" sz="1600">
                <a:solidFill>
                  <a:srgbClr val="7F7F7F"/>
                </a:solidFill>
              </a:rPr>
              <a:pPr/>
              <a:t>‹#›</a:t>
            </a:fld>
            <a:endParaRPr lang="en-US" altLang="en-US" sz="1600" dirty="0">
              <a:solidFill>
                <a:srgbClr val="7F7F7F"/>
              </a:solidFill>
            </a:endParaRPr>
          </a:p>
        </p:txBody>
      </p:sp>
    </p:spTree>
    <p:extLst>
      <p:ext uri="{BB962C8B-B14F-4D97-AF65-F5344CB8AC3E}">
        <p14:creationId xmlns:p14="http://schemas.microsoft.com/office/powerpoint/2010/main" val="275436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68" r:id="rId31"/>
    <p:sldLayoutId id="2147483771" r:id="rId32"/>
    <p:sldLayoutId id="2147483773" r:id="rId33"/>
    <p:sldLayoutId id="2147483774" r:id="rId34"/>
  </p:sldLayoutIdLst>
  <p:timing>
    <p:tnLst>
      <p:par>
        <p:cTn id="1" dur="indefinite" restart="never" nodeType="tmRoot"/>
      </p:par>
    </p:tnLst>
  </p:timing>
  <p:txStyles>
    <p:title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178"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54"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532"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709"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589" indent="-228589"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66" indent="-228589"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42" indent="-228589"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532"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298" indent="-228589"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lnSpc>
                <a:spcPct val="90000"/>
              </a:lnSpc>
              <a:spcBef>
                <a:spcPts val="1000"/>
              </a:spcBef>
              <a:spcAft>
                <a:spcPct val="0"/>
              </a:spcAft>
              <a:buFont typeface="Arial" panose="020B0604020202020204" pitchFamily="34" charset="0"/>
              <a:buNone/>
              <a:defRPr/>
            </a:pPr>
            <a:r>
              <a:rPr lang="en-US" altLang="en-US" sz="1200" b="1" smtClean="0">
                <a:solidFill>
                  <a:srgbClr val="262A63"/>
                </a:solidFill>
                <a:latin typeface="Arial" panose="020B0604020202020204" pitchFamily="34" charset="0"/>
                <a:hlinkClick r:id="rId18"/>
              </a:rPr>
              <a:t>www.FLDOE.org</a:t>
            </a:r>
            <a:endParaRPr lang="en-US" altLang="en-US" sz="1200" b="1"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42"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4"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7" y="6324602"/>
            <a:ext cx="479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defRPr/>
            </a:pPr>
            <a:fld id="{6E9035BA-E0B0-42D0-A604-E24369C97228}" type="slidenum">
              <a:rPr lang="en-US" altLang="en-US" sz="1600" smtClean="0">
                <a:solidFill>
                  <a:srgbClr val="7F7F7F"/>
                </a:solidFill>
              </a:rPr>
              <a:pPr fontAlgn="base">
                <a:spcBef>
                  <a:spcPct val="0"/>
                </a:spcBef>
                <a:spcAft>
                  <a:spcPct val="0"/>
                </a:spcAft>
                <a:defRPr/>
              </a:pPr>
              <a:t>‹#›</a:t>
            </a:fld>
            <a:endParaRPr lang="en-US" altLang="en-US" sz="1600" smtClean="0">
              <a:solidFill>
                <a:srgbClr val="7F7F7F"/>
              </a:solidFill>
            </a:endParaRPr>
          </a:p>
        </p:txBody>
      </p:sp>
    </p:spTree>
    <p:extLst>
      <p:ext uri="{BB962C8B-B14F-4D97-AF65-F5344CB8AC3E}">
        <p14:creationId xmlns:p14="http://schemas.microsoft.com/office/powerpoint/2010/main" val="38169618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178" algn="l" rtl="0" fontAlgn="base">
        <a:lnSpc>
          <a:spcPct val="90000"/>
        </a:lnSpc>
        <a:spcBef>
          <a:spcPct val="0"/>
        </a:spcBef>
        <a:spcAft>
          <a:spcPct val="0"/>
        </a:spcAft>
        <a:defRPr sz="3200" b="1">
          <a:solidFill>
            <a:srgbClr val="262A63"/>
          </a:solidFill>
          <a:latin typeface="Calibri" charset="0"/>
        </a:defRPr>
      </a:lvl6pPr>
      <a:lvl7pPr marL="914354" algn="l" rtl="0" fontAlgn="base">
        <a:lnSpc>
          <a:spcPct val="90000"/>
        </a:lnSpc>
        <a:spcBef>
          <a:spcPct val="0"/>
        </a:spcBef>
        <a:spcAft>
          <a:spcPct val="0"/>
        </a:spcAft>
        <a:defRPr sz="3200" b="1">
          <a:solidFill>
            <a:srgbClr val="262A63"/>
          </a:solidFill>
          <a:latin typeface="Calibri" charset="0"/>
        </a:defRPr>
      </a:lvl7pPr>
      <a:lvl8pPr marL="1371532" algn="l" rtl="0" fontAlgn="base">
        <a:lnSpc>
          <a:spcPct val="90000"/>
        </a:lnSpc>
        <a:spcBef>
          <a:spcPct val="0"/>
        </a:spcBef>
        <a:spcAft>
          <a:spcPct val="0"/>
        </a:spcAft>
        <a:defRPr sz="3200" b="1">
          <a:solidFill>
            <a:srgbClr val="262A63"/>
          </a:solidFill>
          <a:latin typeface="Calibri" charset="0"/>
        </a:defRPr>
      </a:lvl8pPr>
      <a:lvl9pPr marL="1828709" algn="l" rtl="0" fontAlgn="base">
        <a:lnSpc>
          <a:spcPct val="90000"/>
        </a:lnSpc>
        <a:spcBef>
          <a:spcPct val="0"/>
        </a:spcBef>
        <a:spcAft>
          <a:spcPct val="0"/>
        </a:spcAft>
        <a:defRPr sz="3200" b="1">
          <a:solidFill>
            <a:srgbClr val="262A63"/>
          </a:solidFill>
          <a:latin typeface="Calibri" charset="0"/>
        </a:defRPr>
      </a:lvl9pPr>
    </p:titleStyle>
    <p:bodyStyle>
      <a:lvl1pPr marL="228589" indent="-228589"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66" indent="-228589"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42" indent="-228589"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532"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298" indent="-228589"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1000-1099/1008/Sections/1008.22.html"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hyperlink" Target="http://www.floridacims.org/"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a:xfrm>
            <a:off x="0" y="5104368"/>
            <a:ext cx="7315200" cy="685800"/>
          </a:xfrm>
        </p:spPr>
        <p:txBody>
          <a:bodyPr>
            <a:noAutofit/>
          </a:bodyPr>
          <a:lstStyle/>
          <a:p>
            <a:pPr algn="ctr">
              <a:defRPr/>
            </a:pPr>
            <a:r>
              <a:rPr lang="en-US" sz="3600" b="1" dirty="0">
                <a:solidFill>
                  <a:srgbClr val="002060"/>
                </a:solidFill>
                <a:latin typeface="+mn-lt"/>
              </a:rPr>
              <a:t>School Improvement Updates</a:t>
            </a:r>
            <a:br>
              <a:rPr lang="en-US" sz="3600" b="1" dirty="0">
                <a:solidFill>
                  <a:srgbClr val="002060"/>
                </a:solidFill>
                <a:latin typeface="+mn-lt"/>
              </a:rPr>
            </a:br>
            <a:r>
              <a:rPr lang="en-US" sz="2400" b="1" dirty="0" smtClean="0">
                <a:solidFill>
                  <a:srgbClr val="002060"/>
                </a:solidFill>
                <a:latin typeface="+mn-lt"/>
              </a:rPr>
              <a:t>School </a:t>
            </a:r>
            <a:r>
              <a:rPr lang="en-US" sz="2400" b="1" dirty="0">
                <a:solidFill>
                  <a:srgbClr val="002060"/>
                </a:solidFill>
                <a:latin typeface="+mn-lt"/>
              </a:rPr>
              <a:t>Improvement Plan </a:t>
            </a:r>
            <a:br>
              <a:rPr lang="en-US" sz="2400" b="1" dirty="0">
                <a:solidFill>
                  <a:srgbClr val="002060"/>
                </a:solidFill>
                <a:latin typeface="+mn-lt"/>
              </a:rPr>
            </a:br>
            <a:r>
              <a:rPr lang="en-US" sz="2400" b="1" dirty="0">
                <a:solidFill>
                  <a:srgbClr val="002060"/>
                </a:solidFill>
                <a:latin typeface="+mn-lt"/>
              </a:rPr>
              <a:t>and Other Updates</a:t>
            </a:r>
            <a:endParaRPr lang="en-US" altLang="en-US" sz="2400" b="1" dirty="0">
              <a:solidFill>
                <a:srgbClr val="002060"/>
              </a:solidFill>
              <a:latin typeface="+mn-lt"/>
            </a:endParaRPr>
          </a:p>
        </p:txBody>
      </p:sp>
      <p:sp>
        <p:nvSpPr>
          <p:cNvPr id="1013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13" indent="-285737">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2942" indent="-228589">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298"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2"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None/>
            </a:pPr>
            <a:fld id="{65758760-7773-4A56-97F0-F936BEB4EEBF}" type="slidenum">
              <a:rPr lang="en-US" altLang="en-US" sz="1200">
                <a:solidFill>
                  <a:srgbClr val="898989"/>
                </a:solidFill>
                <a:cs typeface="Arial" panose="020B0604020202020204" pitchFamily="34" charset="0"/>
              </a:rPr>
              <a:pPr fontAlgn="base">
                <a:spcBef>
                  <a:spcPct val="0"/>
                </a:spcBef>
                <a:spcAft>
                  <a:spcPct val="0"/>
                </a:spcAft>
                <a:buClrTx/>
                <a:buNone/>
              </a:pPr>
              <a:t>1</a:t>
            </a:fld>
            <a:endParaRPr lang="en-US" altLang="en-US" sz="1200">
              <a:solidFill>
                <a:srgbClr val="898989"/>
              </a:solidFill>
              <a:cs typeface="Arial" panose="020B0604020202020204" pitchFamily="34" charset="0"/>
            </a:endParaRPr>
          </a:p>
        </p:txBody>
      </p:sp>
      <p:sp>
        <p:nvSpPr>
          <p:cNvPr id="4" name="TextBox 3"/>
          <p:cNvSpPr txBox="1"/>
          <p:nvPr/>
        </p:nvSpPr>
        <p:spPr>
          <a:xfrm>
            <a:off x="1281500" y="5176877"/>
            <a:ext cx="237566" cy="369332"/>
          </a:xfrm>
          <a:prstGeom prst="rect">
            <a:avLst/>
          </a:prstGeom>
          <a:noFill/>
        </p:spPr>
        <p:txBody>
          <a:bodyPr wrap="none" rtlCol="0">
            <a:spAutoFit/>
          </a:bodyPr>
          <a:lstStyle/>
          <a:p>
            <a:pPr>
              <a:defRPr/>
            </a:pPr>
            <a:r>
              <a:rPr lang="en-US" kern="0" dirty="0">
                <a:solidFill>
                  <a:prstClr val="black"/>
                </a:solidFill>
                <a:latin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626617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0458" y="2735268"/>
            <a:ext cx="7013575" cy="1076325"/>
          </a:xfrm>
        </p:spPr>
        <p:txBody>
          <a:bodyPr>
            <a:normAutofit fontScale="90000"/>
          </a:bodyPr>
          <a:lstStyle/>
          <a:p>
            <a:pPr eaLnBrk="1" hangingPunct="1"/>
            <a:r>
              <a:rPr lang="en-US" altLang="en-US" dirty="0" smtClean="0"/>
              <a:t>2019-20 School Improvement Plan Updates</a:t>
            </a:r>
            <a:endParaRPr altLang="en-US" dirty="0" smtClean="0"/>
          </a:p>
        </p:txBody>
      </p:sp>
    </p:spTree>
    <p:extLst>
      <p:ext uri="{BB962C8B-B14F-4D97-AF65-F5344CB8AC3E}">
        <p14:creationId xmlns:p14="http://schemas.microsoft.com/office/powerpoint/2010/main" val="87257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1" y="1061499"/>
            <a:ext cx="7886700" cy="793751"/>
          </a:xfrm>
          <a:solidFill>
            <a:srgbClr val="002060"/>
          </a:solidFill>
        </p:spPr>
        <p:txBody>
          <a:bodyPr/>
          <a:lstStyle/>
          <a:p>
            <a:pPr algn="ctr"/>
            <a:r>
              <a:rPr lang="en-US" dirty="0" smtClean="0">
                <a:solidFill>
                  <a:schemeClr val="bg1"/>
                </a:solidFill>
              </a:rPr>
              <a:t>School </a:t>
            </a:r>
            <a:r>
              <a:rPr lang="en-US" dirty="0" smtClean="0">
                <a:solidFill>
                  <a:schemeClr val="bg1"/>
                </a:solidFill>
              </a:rPr>
              <a:t>Improvement Plan </a:t>
            </a:r>
            <a:r>
              <a:rPr lang="en-US" dirty="0" smtClean="0">
                <a:solidFill>
                  <a:schemeClr val="bg1"/>
                </a:solidFill>
              </a:rPr>
              <a:t>(SIP)</a:t>
            </a:r>
            <a:endParaRPr lang="en-US" dirty="0">
              <a:solidFill>
                <a:schemeClr val="bg1"/>
              </a:solidFill>
            </a:endParaRPr>
          </a:p>
        </p:txBody>
      </p:sp>
      <p:sp>
        <p:nvSpPr>
          <p:cNvPr id="6" name="Content Placeholder 5"/>
          <p:cNvSpPr>
            <a:spLocks noGrp="1"/>
          </p:cNvSpPr>
          <p:nvPr>
            <p:ph idx="1"/>
          </p:nvPr>
        </p:nvSpPr>
        <p:spPr>
          <a:xfrm>
            <a:off x="628651" y="2045479"/>
            <a:ext cx="8032024" cy="4234593"/>
          </a:xfrm>
        </p:spPr>
        <p:txBody>
          <a:bodyPr/>
          <a:lstStyle/>
          <a:p>
            <a:pPr marL="342882" indent="-342882"/>
            <a:r>
              <a:rPr lang="en-US" sz="2400" dirty="0">
                <a:latin typeface="+mn-lt"/>
              </a:rPr>
              <a:t>1001.42 (18)(a) F.S. </a:t>
            </a:r>
          </a:p>
          <a:p>
            <a:pPr marL="0" indent="0">
              <a:buNone/>
            </a:pPr>
            <a:r>
              <a:rPr lang="en-US" sz="2400" dirty="0">
                <a:latin typeface="+mn-lt"/>
              </a:rPr>
              <a:t>School improvement plans.—The district school board shall annually approve and require implementation of a new, amended, or continuation school improvement plan for each school in the district which has a school grade of “D” or “F”; </a:t>
            </a:r>
            <a:r>
              <a:rPr lang="en-US" sz="2400" dirty="0">
                <a:solidFill>
                  <a:srgbClr val="FF0000"/>
                </a:solidFill>
                <a:latin typeface="+mn-lt"/>
              </a:rPr>
              <a:t>has a significant gap in achievement on statewide, standardized assessments administered pursuant to s. </a:t>
            </a:r>
            <a:r>
              <a:rPr lang="en-US" sz="2400" dirty="0">
                <a:solidFill>
                  <a:srgbClr val="FF0000"/>
                </a:solidFill>
                <a:latin typeface="+mn-lt"/>
                <a:hlinkClick r:id="rId3"/>
              </a:rPr>
              <a:t>1008.22</a:t>
            </a:r>
            <a:r>
              <a:rPr lang="en-US" sz="2400" dirty="0">
                <a:solidFill>
                  <a:srgbClr val="FF0000"/>
                </a:solidFill>
                <a:latin typeface="+mn-lt"/>
              </a:rPr>
              <a:t> by one or more student subgroups, as defined in the federal Elementary and Secondary Education Act </a:t>
            </a:r>
            <a:r>
              <a:rPr lang="en-US" sz="2400" dirty="0">
                <a:latin typeface="+mn-lt"/>
              </a:rPr>
              <a:t>(ESEA), 20 U.S.C. s. 6311(b)(2)(C)(v)(II); </a:t>
            </a:r>
            <a:endParaRPr lang="en-US" sz="2400" dirty="0" smtClean="0">
              <a:latin typeface="+mn-lt"/>
            </a:endParaRPr>
          </a:p>
          <a:p>
            <a:pPr marL="0" indent="0">
              <a:buNone/>
            </a:pPr>
            <a:endParaRPr lang="en-US" altLang="en-US" sz="1400" dirty="0">
              <a:latin typeface="+mn-lt"/>
            </a:endParaRPr>
          </a:p>
          <a:p>
            <a:pPr marL="0" indent="0" algn="ctr">
              <a:buNone/>
            </a:pPr>
            <a:r>
              <a:rPr lang="en-US" altLang="en-US" b="1" dirty="0">
                <a:solidFill>
                  <a:schemeClr val="tx2"/>
                </a:solidFill>
              </a:rPr>
              <a:t>Webinar- </a:t>
            </a:r>
            <a:r>
              <a:rPr lang="en-US" altLang="en-US" b="1" dirty="0" smtClean="0">
                <a:solidFill>
                  <a:schemeClr val="tx2"/>
                </a:solidFill>
              </a:rPr>
              <a:t>May 23 at 10:00 </a:t>
            </a:r>
            <a:r>
              <a:rPr lang="en-US" altLang="en-US" b="1" dirty="0">
                <a:solidFill>
                  <a:schemeClr val="tx2"/>
                </a:solidFill>
              </a:rPr>
              <a:t>a.m.</a:t>
            </a:r>
          </a:p>
          <a:p>
            <a:pPr marL="342882" indent="-342882"/>
            <a:endParaRPr lang="en-US" altLang="en-US" dirty="0" smtClean="0"/>
          </a:p>
        </p:txBody>
      </p:sp>
    </p:spTree>
    <p:extLst>
      <p:ext uri="{BB962C8B-B14F-4D97-AF65-F5344CB8AC3E}">
        <p14:creationId xmlns:p14="http://schemas.microsoft.com/office/powerpoint/2010/main" val="2824353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4222"/>
            <a:ext cx="7886700" cy="641557"/>
          </a:xfrm>
          <a:solidFill>
            <a:srgbClr val="002060"/>
          </a:solidFill>
        </p:spPr>
        <p:txBody>
          <a:bodyPr/>
          <a:lstStyle/>
          <a:p>
            <a:pPr algn="ctr">
              <a:lnSpc>
                <a:spcPct val="100000"/>
              </a:lnSpc>
            </a:pPr>
            <a:r>
              <a:rPr lang="en-US" dirty="0" smtClean="0">
                <a:solidFill>
                  <a:schemeClr val="bg1"/>
                </a:solidFill>
              </a:rPr>
              <a:t>Requirements for </a:t>
            </a:r>
            <a:r>
              <a:rPr lang="en-US" dirty="0" smtClean="0">
                <a:solidFill>
                  <a:schemeClr val="bg1"/>
                </a:solidFill>
              </a:rPr>
              <a:t>SIPs</a:t>
            </a:r>
            <a:endParaRPr lang="en-US" dirty="0">
              <a:solidFill>
                <a:schemeClr val="bg1"/>
              </a:solidFill>
            </a:endParaRPr>
          </a:p>
        </p:txBody>
      </p:sp>
      <p:sp>
        <p:nvSpPr>
          <p:cNvPr id="3" name="Content Placeholder 2"/>
          <p:cNvSpPr>
            <a:spLocks noGrp="1"/>
          </p:cNvSpPr>
          <p:nvPr>
            <p:ph idx="1"/>
          </p:nvPr>
        </p:nvSpPr>
        <p:spPr>
          <a:xfrm>
            <a:off x="628650" y="2020653"/>
            <a:ext cx="7886700" cy="4230246"/>
          </a:xfrm>
        </p:spPr>
        <p:txBody>
          <a:bodyPr/>
          <a:lstStyle/>
          <a:p>
            <a:pPr marL="0" indent="0">
              <a:buNone/>
            </a:pPr>
            <a:r>
              <a:rPr lang="en-US" dirty="0" smtClean="0"/>
              <a:t>The district shall annually approve a SIP for each school which:</a:t>
            </a:r>
          </a:p>
          <a:p>
            <a:pPr lvl="1"/>
            <a:r>
              <a:rPr lang="en-US" dirty="0" smtClean="0"/>
              <a:t>Has a school grade of D or F</a:t>
            </a:r>
          </a:p>
          <a:p>
            <a:pPr lvl="1"/>
            <a:r>
              <a:rPr lang="en-US" dirty="0" smtClean="0"/>
              <a:t>Has a significant gap in achievement on state assessments by one or more subgroups</a:t>
            </a:r>
          </a:p>
          <a:p>
            <a:pPr lvl="1"/>
            <a:r>
              <a:rPr lang="en-US" dirty="0" smtClean="0"/>
              <a:t>Has not significantly increased the percentage of students passing state assessments</a:t>
            </a:r>
          </a:p>
          <a:p>
            <a:pPr lvl="1"/>
            <a:r>
              <a:rPr lang="en-US" dirty="0"/>
              <a:t>Has not significantly increased the percentage of students </a:t>
            </a:r>
            <a:r>
              <a:rPr lang="en-US" dirty="0" smtClean="0"/>
              <a:t>demonstrating </a:t>
            </a:r>
            <a:r>
              <a:rPr lang="en-US" dirty="0" smtClean="0"/>
              <a:t>learning gains </a:t>
            </a:r>
            <a:r>
              <a:rPr lang="en-US" dirty="0" smtClean="0"/>
              <a:t>or </a:t>
            </a:r>
          </a:p>
          <a:p>
            <a:pPr lvl="1"/>
            <a:r>
              <a:rPr lang="en-US" dirty="0" smtClean="0"/>
              <a:t>Has significantly lower graduation rates for a subgroup when compared to the state’s graduation rate</a:t>
            </a:r>
          </a:p>
          <a:p>
            <a:pPr marL="0" indent="0">
              <a:buNone/>
            </a:pPr>
            <a:r>
              <a:rPr lang="en-US" dirty="0" smtClean="0"/>
              <a:t>						</a:t>
            </a:r>
            <a:r>
              <a:rPr lang="en-US" sz="2000" i="1" dirty="0"/>
              <a:t>1001.42 (18)(a) F.S. </a:t>
            </a:r>
            <a:endParaRPr lang="en-US" i="1" dirty="0"/>
          </a:p>
          <a:p>
            <a:endParaRPr lang="en-US" dirty="0"/>
          </a:p>
        </p:txBody>
      </p:sp>
    </p:spTree>
    <p:extLst>
      <p:ext uri="{BB962C8B-B14F-4D97-AF65-F5344CB8AC3E}">
        <p14:creationId xmlns:p14="http://schemas.microsoft.com/office/powerpoint/2010/main" val="1558496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fld id="{7DA04347-820F-4E7D-8EBF-C8A307ED277C}" type="slidenum">
              <a:rPr lang="en-US" altLang="en-US" sz="1200" smtClean="0">
                <a:solidFill>
                  <a:srgbClr val="898989"/>
                </a:solidFill>
              </a:rPr>
              <a:pPr>
                <a:spcBef>
                  <a:spcPct val="0"/>
                </a:spcBef>
                <a:buClrTx/>
                <a:buFontTx/>
                <a:buNone/>
              </a:pPr>
              <a:t>13</a:t>
            </a:fld>
            <a:endParaRPr lang="en-US" altLang="en-US" sz="1200" smtClean="0">
              <a:solidFill>
                <a:srgbClr val="898989"/>
              </a:solidFill>
            </a:endParaRPr>
          </a:p>
        </p:txBody>
      </p:sp>
      <p:sp>
        <p:nvSpPr>
          <p:cNvPr id="8" name="Subtitle 2"/>
          <p:cNvSpPr txBox="1">
            <a:spLocks/>
          </p:cNvSpPr>
          <p:nvPr/>
        </p:nvSpPr>
        <p:spPr>
          <a:xfrm>
            <a:off x="781051" y="1914524"/>
            <a:ext cx="7181850" cy="4624388"/>
          </a:xfrm>
          <a:prstGeom prst="rect">
            <a:avLst/>
          </a:prstGeom>
          <a:solidFill>
            <a:schemeClr val="bg1"/>
          </a:solidFill>
          <a:ln w="31750">
            <a:noFill/>
          </a:ln>
        </p:spPr>
        <p:txBody>
          <a:bodyPr>
            <a:normAutofit/>
          </a:bodyPr>
          <a:lstStyle>
            <a:lvl1pPr marL="342900" indent="-342900" algn="l" rtl="0" eaLnBrk="0" fontAlgn="base" hangingPunct="0">
              <a:spcBef>
                <a:spcPct val="20000"/>
              </a:spcBef>
              <a:spcAft>
                <a:spcPct val="0"/>
              </a:spcAft>
              <a:buClr>
                <a:srgbClr val="262A63"/>
              </a:buClr>
              <a:buFont typeface="Wingdings" panose="05000000000000000000" pitchFamily="2" charset="2"/>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DBAB27"/>
              </a:buClr>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DBAB27"/>
              </a:buClr>
              <a:buFont typeface="Wingdings" panose="05000000000000000000" pitchFamily="2" charset="2"/>
              <a:buChar char="§"/>
              <a:defRPr sz="2400" kern="1200">
                <a:solidFill>
                  <a:schemeClr val="tx1"/>
                </a:solidFill>
                <a:latin typeface="+mn-lt"/>
                <a:ea typeface="MS PGothic" panose="020B0600070205080204" pitchFamily="34" charset="-128"/>
                <a:cs typeface="+mn-cs"/>
              </a:defRPr>
            </a:lvl3pPr>
            <a:lvl4pPr marL="1371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3000" b="1" dirty="0" smtClean="0">
                <a:solidFill>
                  <a:schemeClr val="tx2"/>
                </a:solidFill>
              </a:rPr>
              <a:t>In 2018-19, there were two options available in CIMS for the SIP.</a:t>
            </a:r>
          </a:p>
          <a:p>
            <a:pPr lvl="1">
              <a:buClr>
                <a:schemeClr val="tx2"/>
              </a:buClr>
              <a:defRPr/>
            </a:pPr>
            <a:r>
              <a:rPr lang="en-US" sz="2400" b="1" dirty="0" smtClean="0">
                <a:solidFill>
                  <a:schemeClr val="tx2">
                    <a:lumMod val="60000"/>
                    <a:lumOff val="40000"/>
                  </a:schemeClr>
                </a:solidFill>
                <a:cs typeface="Aharoni" panose="02010803020104030203" pitchFamily="2" charset="-79"/>
              </a:rPr>
              <a:t>Standard SIP </a:t>
            </a:r>
            <a:r>
              <a:rPr lang="en-US" sz="2400" dirty="0" smtClean="0">
                <a:solidFill>
                  <a:schemeClr val="tx2"/>
                </a:solidFill>
                <a:cs typeface="Aharoni" panose="02010803020104030203" pitchFamily="2" charset="-79"/>
              </a:rPr>
              <a:t>(traditional format)</a:t>
            </a:r>
            <a:endParaRPr lang="en-US" sz="2400" dirty="0">
              <a:solidFill>
                <a:schemeClr val="tx2"/>
              </a:solidFill>
              <a:cs typeface="Aharoni" panose="02010803020104030203" pitchFamily="2" charset="-79"/>
            </a:endParaRPr>
          </a:p>
          <a:p>
            <a:pPr lvl="1">
              <a:buClr>
                <a:schemeClr val="tx2"/>
              </a:buClr>
              <a:defRPr/>
            </a:pPr>
            <a:r>
              <a:rPr lang="en-US" sz="2400" b="1" dirty="0" smtClean="0">
                <a:solidFill>
                  <a:schemeClr val="tx2">
                    <a:lumMod val="60000"/>
                    <a:lumOff val="40000"/>
                  </a:schemeClr>
                </a:solidFill>
                <a:cs typeface="Aharoni" panose="02010803020104030203" pitchFamily="2" charset="-79"/>
              </a:rPr>
              <a:t>Pilot SIP </a:t>
            </a:r>
            <a:r>
              <a:rPr lang="en-US" sz="2400" dirty="0" smtClean="0">
                <a:solidFill>
                  <a:schemeClr val="tx2"/>
                </a:solidFill>
                <a:cs typeface="Aharoni" panose="02010803020104030203" pitchFamily="2" charset="-79"/>
              </a:rPr>
              <a:t>(condensed, data-based format)</a:t>
            </a:r>
          </a:p>
          <a:p>
            <a:pPr marL="457200" lvl="1" indent="0">
              <a:buClr>
                <a:schemeClr val="tx2"/>
              </a:buClr>
              <a:buNone/>
              <a:defRPr/>
            </a:pPr>
            <a:endParaRPr lang="en-US" sz="2000" b="1" dirty="0" smtClean="0"/>
          </a:p>
          <a:p>
            <a:pPr marL="0" indent="0">
              <a:spcBef>
                <a:spcPts val="0"/>
              </a:spcBef>
              <a:buClr>
                <a:schemeClr val="tx2"/>
              </a:buClr>
              <a:buNone/>
              <a:defRPr/>
            </a:pPr>
            <a:r>
              <a:rPr lang="en-US" sz="3000" b="1" dirty="0" smtClean="0">
                <a:solidFill>
                  <a:schemeClr val="tx2"/>
                </a:solidFill>
              </a:rPr>
              <a:t>In 2019-20, there will be only one option.</a:t>
            </a:r>
          </a:p>
          <a:p>
            <a:pPr lvl="1">
              <a:spcBef>
                <a:spcPts val="0"/>
              </a:spcBef>
              <a:buClr>
                <a:schemeClr val="tx2"/>
              </a:buClr>
              <a:defRPr/>
            </a:pPr>
            <a:r>
              <a:rPr lang="en-US" sz="2400" b="1" dirty="0" smtClean="0">
                <a:solidFill>
                  <a:schemeClr val="tx2">
                    <a:lumMod val="60000"/>
                    <a:lumOff val="40000"/>
                  </a:schemeClr>
                </a:solidFill>
                <a:cs typeface="Aharoni" panose="02010803020104030203" pitchFamily="2" charset="-79"/>
              </a:rPr>
              <a:t>Stakeholder input </a:t>
            </a:r>
            <a:r>
              <a:rPr lang="en-US" sz="2400" dirty="0" smtClean="0">
                <a:solidFill>
                  <a:schemeClr val="tx2"/>
                </a:solidFill>
                <a:cs typeface="Aharoni" panose="02010803020104030203" pitchFamily="2" charset="-79"/>
              </a:rPr>
              <a:t>(internal, external) </a:t>
            </a:r>
            <a:endParaRPr lang="en-US" sz="2400" b="1" dirty="0" smtClean="0">
              <a:solidFill>
                <a:schemeClr val="tx2">
                  <a:lumMod val="60000"/>
                  <a:lumOff val="40000"/>
                </a:schemeClr>
              </a:solidFill>
              <a:cs typeface="Aharoni" panose="02010803020104030203" pitchFamily="2" charset="-79"/>
            </a:endParaRPr>
          </a:p>
          <a:p>
            <a:pPr lvl="1">
              <a:buClr>
                <a:schemeClr val="tx2"/>
              </a:buClr>
              <a:defRPr/>
            </a:pPr>
            <a:r>
              <a:rPr lang="en-US" sz="2400" b="1" dirty="0" smtClean="0">
                <a:solidFill>
                  <a:schemeClr val="tx2">
                    <a:lumMod val="60000"/>
                    <a:lumOff val="40000"/>
                  </a:schemeClr>
                </a:solidFill>
                <a:cs typeface="Aharoni" panose="02010803020104030203" pitchFamily="2" charset="-79"/>
              </a:rPr>
              <a:t>SIP </a:t>
            </a:r>
            <a:r>
              <a:rPr lang="en-US" sz="2400" dirty="0" smtClean="0">
                <a:solidFill>
                  <a:schemeClr val="tx2"/>
                </a:solidFill>
                <a:cs typeface="Aharoni" panose="02010803020104030203" pitchFamily="2" charset="-79"/>
              </a:rPr>
              <a:t>(condensed, practical, data-based format)</a:t>
            </a:r>
          </a:p>
          <a:p>
            <a:pPr marL="457200" lvl="1" indent="0">
              <a:buClr>
                <a:schemeClr val="tx2"/>
              </a:buClr>
              <a:buFont typeface="Wingdings" panose="05000000000000000000" pitchFamily="2" charset="2"/>
              <a:buNone/>
              <a:defRPr/>
            </a:pPr>
            <a:endParaRPr lang="en-US" sz="2400" dirty="0">
              <a:solidFill>
                <a:schemeClr val="tx2"/>
              </a:solidFill>
              <a:latin typeface="Aharoni" panose="02010803020104030203" pitchFamily="2" charset="-79"/>
              <a:cs typeface="Aharoni" panose="02010803020104030203" pitchFamily="2" charset="-79"/>
            </a:endParaRPr>
          </a:p>
          <a:p>
            <a:pPr marL="0" indent="0">
              <a:buClr>
                <a:schemeClr val="tx2"/>
              </a:buClr>
              <a:buFont typeface="Wingdings" panose="05000000000000000000" pitchFamily="2" charset="2"/>
              <a:buNone/>
              <a:defRPr/>
            </a:pPr>
            <a:endParaRPr lang="en-US" sz="3000" b="1" dirty="0" smtClean="0">
              <a:solidFill>
                <a:schemeClr val="tx2"/>
              </a:solidFill>
              <a:latin typeface="Trebuchet MS" panose="020B0603020202020204" pitchFamily="34" charset="0"/>
            </a:endParaRPr>
          </a:p>
          <a:p>
            <a:pPr marL="0" indent="0">
              <a:buClr>
                <a:schemeClr val="tx2"/>
              </a:buClr>
              <a:buFont typeface="Wingdings" panose="05000000000000000000" pitchFamily="2" charset="2"/>
              <a:buNone/>
              <a:defRPr/>
            </a:pPr>
            <a:endParaRPr lang="en-US" sz="3000" b="1" dirty="0" smtClean="0">
              <a:solidFill>
                <a:schemeClr val="tx2"/>
              </a:solidFill>
              <a:latin typeface="Trebuchet MS" panose="020B0603020202020204" pitchFamily="34" charset="0"/>
            </a:endParaRPr>
          </a:p>
          <a:p>
            <a:pPr>
              <a:buClr>
                <a:schemeClr val="tx2"/>
              </a:buClr>
              <a:buFont typeface="Arial" panose="020B0604020202020204" pitchFamily="34" charset="0"/>
              <a:buChar char="•"/>
              <a:defRPr/>
            </a:pPr>
            <a:endParaRPr lang="en-US" sz="3000" b="1" dirty="0">
              <a:latin typeface="Trebuchet MS" panose="020B0603020202020204" pitchFamily="34" charset="0"/>
            </a:endParaRPr>
          </a:p>
        </p:txBody>
      </p:sp>
      <p:sp>
        <p:nvSpPr>
          <p:cNvPr id="4" name="TextBox 3"/>
          <p:cNvSpPr txBox="1">
            <a:spLocks noChangeArrowheads="1"/>
          </p:cNvSpPr>
          <p:nvPr/>
        </p:nvSpPr>
        <p:spPr bwMode="auto">
          <a:xfrm>
            <a:off x="5572125" y="2441575"/>
            <a:ext cx="1524000" cy="400050"/>
          </a:xfrm>
          <a:prstGeom prst="rect">
            <a:avLst/>
          </a:prstGeom>
          <a:solidFill>
            <a:srgbClr val="2F3369"/>
          </a:solidFill>
          <a:ln w="9525">
            <a:noFill/>
            <a:miter lim="800000"/>
            <a:headEnd/>
            <a:tailEnd/>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en-US" sz="2000" b="1" dirty="0" smtClean="0">
                <a:solidFill>
                  <a:schemeClr val="tx2">
                    <a:lumMod val="40000"/>
                    <a:lumOff val="60000"/>
                  </a:schemeClr>
                </a:solidFill>
              </a:rPr>
              <a:t>≈200 Users</a:t>
            </a:r>
          </a:p>
        </p:txBody>
      </p:sp>
      <p:sp>
        <p:nvSpPr>
          <p:cNvPr id="10" name="TextBox 9"/>
          <p:cNvSpPr txBox="1">
            <a:spLocks noChangeArrowheads="1"/>
          </p:cNvSpPr>
          <p:nvPr/>
        </p:nvSpPr>
        <p:spPr bwMode="auto">
          <a:xfrm>
            <a:off x="7450982" y="4120659"/>
            <a:ext cx="1524000" cy="400050"/>
          </a:xfrm>
          <a:prstGeom prst="rect">
            <a:avLst/>
          </a:prstGeom>
          <a:solidFill>
            <a:srgbClr val="2F3369"/>
          </a:solidFill>
          <a:ln w="9525">
            <a:noFill/>
            <a:miter lim="800000"/>
            <a:headEnd/>
            <a:tailEnd/>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en-US" sz="2000" b="1" dirty="0" smtClean="0">
                <a:solidFill>
                  <a:schemeClr val="tx2">
                    <a:lumMod val="40000"/>
                    <a:lumOff val="60000"/>
                  </a:schemeClr>
                </a:solidFill>
              </a:rPr>
              <a:t>≈2000 Users</a:t>
            </a:r>
          </a:p>
        </p:txBody>
      </p:sp>
      <p:sp>
        <p:nvSpPr>
          <p:cNvPr id="11" name="Title 2"/>
          <p:cNvSpPr txBox="1">
            <a:spLocks/>
          </p:cNvSpPr>
          <p:nvPr/>
        </p:nvSpPr>
        <p:spPr bwMode="auto">
          <a:xfrm>
            <a:off x="781050" y="1127125"/>
            <a:ext cx="7181850" cy="746125"/>
          </a:xfrm>
          <a:prstGeom prst="rect">
            <a:avLst/>
          </a:prstGeom>
          <a:solidFill>
            <a:srgbClr val="002060"/>
          </a:solidFill>
          <a:ln w="15875">
            <a:solidFill>
              <a:schemeClr val="tx2"/>
            </a:solidFill>
          </a:ln>
        </p:spPr>
        <p:txBody>
          <a:bodyPr anchor="ctr"/>
          <a:lstStyle>
            <a:lvl1pPr algn="l" rtl="0" eaLnBrk="0" fontAlgn="base" hangingPunct="0">
              <a:spcBef>
                <a:spcPct val="0"/>
              </a:spcBef>
              <a:spcAft>
                <a:spcPct val="0"/>
              </a:spcAft>
              <a:defRPr sz="3600" kern="1200">
                <a:ln w="9525">
                  <a:noFill/>
                </a:ln>
                <a:solidFill>
                  <a:srgbClr val="262A63"/>
                </a:solidFill>
                <a:effectLst/>
                <a:latin typeface="Trebuchet MS" panose="020B0603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5pPr>
            <a:lvl6pPr marL="457200" algn="l" rtl="0" fontAlgn="base">
              <a:spcBef>
                <a:spcPct val="0"/>
              </a:spcBef>
              <a:spcAft>
                <a:spcPct val="0"/>
              </a:spcAft>
              <a:defRPr sz="3600">
                <a:solidFill>
                  <a:srgbClr val="14112E"/>
                </a:solidFill>
                <a:latin typeface="Trebuchet MS" pitchFamily="34" charset="0"/>
                <a:cs typeface="Arial" charset="0"/>
              </a:defRPr>
            </a:lvl6pPr>
            <a:lvl7pPr marL="914400" algn="l" rtl="0" fontAlgn="base">
              <a:spcBef>
                <a:spcPct val="0"/>
              </a:spcBef>
              <a:spcAft>
                <a:spcPct val="0"/>
              </a:spcAft>
              <a:defRPr sz="3600">
                <a:solidFill>
                  <a:srgbClr val="14112E"/>
                </a:solidFill>
                <a:latin typeface="Trebuchet MS" pitchFamily="34" charset="0"/>
                <a:cs typeface="Arial" charset="0"/>
              </a:defRPr>
            </a:lvl7pPr>
            <a:lvl8pPr marL="1371600" algn="l" rtl="0" fontAlgn="base">
              <a:spcBef>
                <a:spcPct val="0"/>
              </a:spcBef>
              <a:spcAft>
                <a:spcPct val="0"/>
              </a:spcAft>
              <a:defRPr sz="3600">
                <a:solidFill>
                  <a:srgbClr val="14112E"/>
                </a:solidFill>
                <a:latin typeface="Trebuchet MS" pitchFamily="34" charset="0"/>
                <a:cs typeface="Arial" charset="0"/>
              </a:defRPr>
            </a:lvl8pPr>
            <a:lvl9pPr marL="1828800" algn="l" rtl="0" fontAlgn="base">
              <a:spcBef>
                <a:spcPct val="0"/>
              </a:spcBef>
              <a:spcAft>
                <a:spcPct val="0"/>
              </a:spcAft>
              <a:defRPr sz="3600">
                <a:solidFill>
                  <a:srgbClr val="14112E"/>
                </a:solidFill>
                <a:latin typeface="Trebuchet MS" pitchFamily="34" charset="0"/>
                <a:cs typeface="Arial" charset="0"/>
              </a:defRPr>
            </a:lvl9pPr>
          </a:lstStyle>
          <a:p>
            <a:pPr algn="ctr">
              <a:defRPr/>
            </a:pPr>
            <a:endParaRPr lang="en-US" altLang="en-US" sz="2500" b="1" dirty="0" smtClean="0">
              <a:ln>
                <a:noFill/>
              </a:ln>
              <a:latin typeface="+mj-lt"/>
              <a:cs typeface="Times New Roman" panose="02020603050405020304" pitchFamily="18" charset="0"/>
            </a:endParaRPr>
          </a:p>
          <a:p>
            <a:pPr algn="ctr">
              <a:defRPr/>
            </a:pPr>
            <a:endParaRPr lang="en-US" altLang="en-US" sz="2500" b="1" dirty="0">
              <a:ln>
                <a:noFill/>
              </a:ln>
              <a:latin typeface="+mj-lt"/>
              <a:cs typeface="Times New Roman" panose="02020603050405020304" pitchFamily="18" charset="0"/>
            </a:endParaRPr>
          </a:p>
          <a:p>
            <a:pPr algn="ctr">
              <a:defRPr/>
            </a:pPr>
            <a:r>
              <a:rPr lang="en-US" altLang="en-US" sz="3200" b="1" dirty="0" smtClean="0">
                <a:ln>
                  <a:noFill/>
                </a:ln>
                <a:solidFill>
                  <a:schemeClr val="bg1"/>
                </a:solidFill>
                <a:latin typeface="+mn-lt"/>
                <a:cs typeface="Times New Roman" panose="02020603050405020304" pitchFamily="18" charset="0"/>
              </a:rPr>
              <a:t>Evolution of the SIP</a:t>
            </a:r>
            <a:endParaRPr lang="en-US" altLang="en-US" sz="3200" dirty="0">
              <a:ln>
                <a:noFill/>
              </a:ln>
              <a:solidFill>
                <a:schemeClr val="bg1"/>
              </a:solidFill>
              <a:latin typeface="+mn-lt"/>
              <a:cs typeface="Times New Roman" panose="02020603050405020304" pitchFamily="18" charset="0"/>
            </a:endParaRPr>
          </a:p>
          <a:p>
            <a:pPr algn="ctr">
              <a:defRPr/>
            </a:pPr>
            <a:r>
              <a:rPr lang="en-US" altLang="en-US" sz="2500" b="1" dirty="0" smtClean="0">
                <a:ln>
                  <a:noFill/>
                </a:ln>
                <a:latin typeface="+mj-lt"/>
                <a:cs typeface="Times New Roman" panose="02020603050405020304" pitchFamily="18" charset="0"/>
              </a:rPr>
              <a:t> </a:t>
            </a:r>
            <a:r>
              <a:rPr lang="en-US" altLang="en-US" sz="2500" dirty="0" smtClean="0">
                <a:ln>
                  <a:noFill/>
                </a:ln>
                <a:latin typeface="+mj-lt"/>
                <a:cs typeface="Times New Roman" panose="02020603050405020304" pitchFamily="18" charset="0"/>
              </a:rPr>
              <a:t/>
            </a:r>
            <a:br>
              <a:rPr lang="en-US" altLang="en-US" sz="2500" dirty="0" smtClean="0">
                <a:ln>
                  <a:noFill/>
                </a:ln>
                <a:latin typeface="+mj-lt"/>
                <a:cs typeface="Times New Roman" panose="02020603050405020304" pitchFamily="18" charset="0"/>
              </a:rPr>
            </a:br>
            <a:endParaRPr lang="en-US" altLang="en-US" sz="2500" dirty="0" smtClean="0">
              <a:ln>
                <a:noFill/>
              </a:ln>
              <a:latin typeface="+mj-lt"/>
              <a:cs typeface="Times New Roman" panose="02020603050405020304" pitchFamily="18" charset="0"/>
            </a:endParaRPr>
          </a:p>
        </p:txBody>
      </p:sp>
    </p:spTree>
    <p:extLst>
      <p:ext uri="{BB962C8B-B14F-4D97-AF65-F5344CB8AC3E}">
        <p14:creationId xmlns:p14="http://schemas.microsoft.com/office/powerpoint/2010/main" val="328351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1050" y="1127125"/>
            <a:ext cx="7181850" cy="746125"/>
          </a:xfrm>
          <a:prstGeom prst="rect">
            <a:avLst/>
          </a:prstGeom>
          <a:solidFill>
            <a:srgbClr val="002060"/>
          </a:solidFill>
          <a:ln w="15875">
            <a:solidFill>
              <a:schemeClr val="tx2"/>
            </a:solidFill>
          </a:ln>
        </p:spPr>
        <p:txBody>
          <a:bodyPr anchor="ctr"/>
          <a:lstStyle>
            <a:lvl1pPr algn="l" rtl="0" eaLnBrk="0" fontAlgn="base" hangingPunct="0">
              <a:spcBef>
                <a:spcPct val="0"/>
              </a:spcBef>
              <a:spcAft>
                <a:spcPct val="0"/>
              </a:spcAft>
              <a:defRPr sz="3600" kern="1200">
                <a:ln w="9525">
                  <a:noFill/>
                </a:ln>
                <a:solidFill>
                  <a:srgbClr val="262A63"/>
                </a:solidFill>
                <a:effectLst/>
                <a:latin typeface="Trebuchet MS" panose="020B0603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5pPr>
            <a:lvl6pPr marL="457200" algn="l" rtl="0" fontAlgn="base">
              <a:spcBef>
                <a:spcPct val="0"/>
              </a:spcBef>
              <a:spcAft>
                <a:spcPct val="0"/>
              </a:spcAft>
              <a:defRPr sz="3600">
                <a:solidFill>
                  <a:srgbClr val="14112E"/>
                </a:solidFill>
                <a:latin typeface="Trebuchet MS" pitchFamily="34" charset="0"/>
                <a:cs typeface="Arial" charset="0"/>
              </a:defRPr>
            </a:lvl6pPr>
            <a:lvl7pPr marL="914400" algn="l" rtl="0" fontAlgn="base">
              <a:spcBef>
                <a:spcPct val="0"/>
              </a:spcBef>
              <a:spcAft>
                <a:spcPct val="0"/>
              </a:spcAft>
              <a:defRPr sz="3600">
                <a:solidFill>
                  <a:srgbClr val="14112E"/>
                </a:solidFill>
                <a:latin typeface="Trebuchet MS" pitchFamily="34" charset="0"/>
                <a:cs typeface="Arial" charset="0"/>
              </a:defRPr>
            </a:lvl7pPr>
            <a:lvl8pPr marL="1371600" algn="l" rtl="0" fontAlgn="base">
              <a:spcBef>
                <a:spcPct val="0"/>
              </a:spcBef>
              <a:spcAft>
                <a:spcPct val="0"/>
              </a:spcAft>
              <a:defRPr sz="3600">
                <a:solidFill>
                  <a:srgbClr val="14112E"/>
                </a:solidFill>
                <a:latin typeface="Trebuchet MS" pitchFamily="34" charset="0"/>
                <a:cs typeface="Arial" charset="0"/>
              </a:defRPr>
            </a:lvl8pPr>
            <a:lvl9pPr marL="1828800" algn="l" rtl="0" fontAlgn="base">
              <a:spcBef>
                <a:spcPct val="0"/>
              </a:spcBef>
              <a:spcAft>
                <a:spcPct val="0"/>
              </a:spcAft>
              <a:defRPr sz="3600">
                <a:solidFill>
                  <a:srgbClr val="14112E"/>
                </a:solidFill>
                <a:latin typeface="Trebuchet MS" pitchFamily="34" charset="0"/>
                <a:cs typeface="Arial" charset="0"/>
              </a:defRPr>
            </a:lvl9pPr>
          </a:lstStyle>
          <a:p>
            <a:pPr algn="ctr">
              <a:defRPr/>
            </a:pPr>
            <a:endParaRPr lang="en-US" altLang="en-US" sz="2500" b="1" dirty="0" smtClean="0">
              <a:ln>
                <a:noFill/>
              </a:ln>
              <a:latin typeface="+mj-lt"/>
              <a:cs typeface="Times New Roman" panose="02020603050405020304" pitchFamily="18" charset="0"/>
            </a:endParaRPr>
          </a:p>
          <a:p>
            <a:pPr algn="ctr">
              <a:defRPr/>
            </a:pPr>
            <a:endParaRPr lang="en-US" altLang="en-US" sz="2500" b="1" dirty="0">
              <a:ln>
                <a:noFill/>
              </a:ln>
              <a:latin typeface="+mj-lt"/>
              <a:cs typeface="Times New Roman" panose="02020603050405020304" pitchFamily="18" charset="0"/>
            </a:endParaRPr>
          </a:p>
          <a:p>
            <a:pPr algn="ctr">
              <a:defRPr/>
            </a:pPr>
            <a:r>
              <a:rPr lang="en-US" altLang="en-US" sz="3200" b="1" dirty="0" smtClean="0">
                <a:ln>
                  <a:noFill/>
                </a:ln>
                <a:solidFill>
                  <a:schemeClr val="bg1"/>
                </a:solidFill>
                <a:latin typeface="+mn-lt"/>
                <a:cs typeface="Times New Roman" panose="02020603050405020304" pitchFamily="18" charset="0"/>
              </a:rPr>
              <a:t>2019-20 School</a:t>
            </a:r>
            <a:r>
              <a:rPr lang="en-US" altLang="en-US" sz="3200" b="1" u="sng" dirty="0" smtClean="0">
                <a:ln w="28575">
                  <a:solidFill>
                    <a:schemeClr val="bg1"/>
                  </a:solidFill>
                </a:ln>
                <a:solidFill>
                  <a:srgbClr val="FFC000"/>
                </a:solidFill>
                <a:latin typeface="+mn-lt"/>
                <a:cs typeface="Times New Roman" panose="02020603050405020304" pitchFamily="18" charset="0"/>
              </a:rPr>
              <a:t>wide</a:t>
            </a:r>
            <a:r>
              <a:rPr lang="en-US" altLang="en-US" sz="3200" b="1" dirty="0" smtClean="0">
                <a:ln>
                  <a:noFill/>
                </a:ln>
                <a:solidFill>
                  <a:schemeClr val="bg1"/>
                </a:solidFill>
                <a:latin typeface="+mn-lt"/>
                <a:cs typeface="Times New Roman" panose="02020603050405020304" pitchFamily="18" charset="0"/>
              </a:rPr>
              <a:t> Improvement Plan</a:t>
            </a:r>
            <a:endParaRPr lang="en-US" altLang="en-US" sz="3200" dirty="0">
              <a:ln>
                <a:noFill/>
              </a:ln>
              <a:solidFill>
                <a:schemeClr val="bg1"/>
              </a:solidFill>
              <a:latin typeface="+mn-lt"/>
              <a:cs typeface="Times New Roman" panose="02020603050405020304" pitchFamily="18" charset="0"/>
            </a:endParaRPr>
          </a:p>
          <a:p>
            <a:pPr algn="ctr">
              <a:defRPr/>
            </a:pPr>
            <a:r>
              <a:rPr lang="en-US" altLang="en-US" sz="2500" b="1" dirty="0" smtClean="0">
                <a:ln>
                  <a:noFill/>
                </a:ln>
                <a:latin typeface="+mj-lt"/>
                <a:cs typeface="Times New Roman" panose="02020603050405020304" pitchFamily="18" charset="0"/>
              </a:rPr>
              <a:t> </a:t>
            </a:r>
            <a:r>
              <a:rPr lang="en-US" altLang="en-US" sz="2500" dirty="0" smtClean="0">
                <a:ln>
                  <a:noFill/>
                </a:ln>
                <a:latin typeface="+mj-lt"/>
                <a:cs typeface="Times New Roman" panose="02020603050405020304" pitchFamily="18" charset="0"/>
              </a:rPr>
              <a:t/>
            </a:r>
            <a:br>
              <a:rPr lang="en-US" altLang="en-US" sz="2500" dirty="0" smtClean="0">
                <a:ln>
                  <a:noFill/>
                </a:ln>
                <a:latin typeface="+mj-lt"/>
                <a:cs typeface="Times New Roman" panose="02020603050405020304" pitchFamily="18" charset="0"/>
              </a:rPr>
            </a:br>
            <a:endParaRPr lang="en-US" altLang="en-US" sz="2500" dirty="0" smtClean="0">
              <a:ln>
                <a:noFill/>
              </a:ln>
              <a:latin typeface="+mj-lt"/>
              <a:cs typeface="Times New Roman" panose="02020603050405020304" pitchFamily="18" charset="0"/>
            </a:endParaRPr>
          </a:p>
        </p:txBody>
      </p:sp>
      <p:sp>
        <p:nvSpPr>
          <p:cNvPr id="5" name="TextBox 4"/>
          <p:cNvSpPr txBox="1"/>
          <p:nvPr/>
        </p:nvSpPr>
        <p:spPr>
          <a:xfrm>
            <a:off x="781050" y="1987619"/>
            <a:ext cx="7181850" cy="830997"/>
          </a:xfrm>
          <a:prstGeom prst="rect">
            <a:avLst/>
          </a:prstGeom>
          <a:noFill/>
        </p:spPr>
        <p:txBody>
          <a:bodyPr wrap="square" rtlCol="0">
            <a:spAutoFit/>
          </a:bodyPr>
          <a:lstStyle/>
          <a:p>
            <a:r>
              <a:rPr lang="en-US" sz="2400" b="1" dirty="0" smtClean="0"/>
              <a:t>Created in collaboration with feedback from DA Team, Internal DOE partners, and districts.</a:t>
            </a:r>
            <a:endParaRPr lang="en-US" sz="2400" b="1" dirty="0"/>
          </a:p>
        </p:txBody>
      </p:sp>
      <p:sp>
        <p:nvSpPr>
          <p:cNvPr id="6" name="TextBox 5"/>
          <p:cNvSpPr txBox="1"/>
          <p:nvPr/>
        </p:nvSpPr>
        <p:spPr>
          <a:xfrm>
            <a:off x="781049" y="2809875"/>
            <a:ext cx="7508511" cy="3170099"/>
          </a:xfrm>
          <a:prstGeom prst="rect">
            <a:avLst/>
          </a:prstGeom>
          <a:noFill/>
        </p:spPr>
        <p:txBody>
          <a:bodyPr wrap="square" rtlCol="0">
            <a:spAutoFit/>
          </a:bodyPr>
          <a:lstStyle/>
          <a:p>
            <a:r>
              <a:rPr lang="en-US" sz="2000" b="1" u="sng" dirty="0" smtClean="0"/>
              <a:t>Notable Changes</a:t>
            </a:r>
            <a:r>
              <a:rPr lang="en-US" u="sng" dirty="0" smtClean="0"/>
              <a:t>:</a:t>
            </a:r>
          </a:p>
          <a:p>
            <a:pPr marL="285750" indent="-285750">
              <a:buFont typeface="Arial" panose="020B0604020202020204" pitchFamily="34" charset="0"/>
              <a:buChar char="•"/>
            </a:pPr>
            <a:r>
              <a:rPr lang="en-US" dirty="0" smtClean="0"/>
              <a:t>DA and ESSA status will be listed on the demographics page</a:t>
            </a:r>
          </a:p>
          <a:p>
            <a:pPr marL="285750" indent="-285750">
              <a:buFont typeface="Arial" panose="020B0604020202020204" pitchFamily="34" charset="0"/>
              <a:buChar char="•"/>
            </a:pPr>
            <a:r>
              <a:rPr lang="en-US" dirty="0" smtClean="0"/>
              <a:t>EWS systems page will include number of students by grade level and teachers at the school</a:t>
            </a:r>
          </a:p>
          <a:p>
            <a:pPr marL="285750" indent="-285750">
              <a:buFont typeface="Arial" panose="020B0604020202020204" pitchFamily="34" charset="0"/>
              <a:buChar char="•"/>
            </a:pPr>
            <a:r>
              <a:rPr lang="en-US" dirty="0" smtClean="0"/>
              <a:t>School’s ESSA data will be included </a:t>
            </a:r>
          </a:p>
          <a:p>
            <a:pPr marL="285750" indent="-285750">
              <a:buFont typeface="Arial" panose="020B0604020202020204" pitchFamily="34" charset="0"/>
              <a:buChar char="•"/>
            </a:pPr>
            <a:r>
              <a:rPr lang="en-US" dirty="0" smtClean="0"/>
              <a:t>Analysis questions revamped to provide deeper and more thought provoking reflection</a:t>
            </a:r>
          </a:p>
          <a:p>
            <a:pPr marL="285750" indent="-285750">
              <a:buFont typeface="Arial" panose="020B0604020202020204" pitchFamily="34" charset="0"/>
              <a:buChar char="•"/>
            </a:pPr>
            <a:r>
              <a:rPr lang="en-US" dirty="0" smtClean="0"/>
              <a:t>Planning process revamped to include measureable outcomes and evidence-based strategies</a:t>
            </a:r>
          </a:p>
          <a:p>
            <a:pPr marL="285750" indent="-285750">
              <a:buFont typeface="Arial" panose="020B0604020202020204" pitchFamily="34" charset="0"/>
              <a:buChar char="•"/>
            </a:pPr>
            <a:r>
              <a:rPr lang="en-US" dirty="0" smtClean="0"/>
              <a:t>Helpful links to the State, District, and School Report Card and the 2019-20 School Improvement Leadership Guide are included in the plan</a:t>
            </a:r>
            <a:endParaRPr lang="en-US" dirty="0"/>
          </a:p>
        </p:txBody>
      </p:sp>
    </p:spTree>
    <p:extLst>
      <p:ext uri="{BB962C8B-B14F-4D97-AF65-F5344CB8AC3E}">
        <p14:creationId xmlns:p14="http://schemas.microsoft.com/office/powerpoint/2010/main" val="34903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0" y="765970"/>
            <a:ext cx="6446864" cy="5731411"/>
          </a:xfrm>
        </p:spPr>
      </p:pic>
      <p:sp>
        <p:nvSpPr>
          <p:cNvPr id="2" name="Down Arrow 1"/>
          <p:cNvSpPr/>
          <p:nvPr/>
        </p:nvSpPr>
        <p:spPr>
          <a:xfrm>
            <a:off x="6145967" y="1628220"/>
            <a:ext cx="504966" cy="5102364"/>
          </a:xfrm>
          <a:prstGeom prst="down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263539" y="1584575"/>
            <a:ext cx="2694247" cy="5015614"/>
          </a:xfrm>
          <a:prstGeom prst="rect">
            <a:avLst/>
          </a:prstGeom>
        </p:spPr>
        <p:txBody>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Area of Focus</a:t>
            </a:r>
          </a:p>
          <a:p>
            <a:r>
              <a:rPr lang="en-US" dirty="0">
                <a:solidFill>
                  <a:srgbClr val="002060"/>
                </a:solidFill>
              </a:rPr>
              <a:t>Rationale </a:t>
            </a:r>
          </a:p>
          <a:p>
            <a:r>
              <a:rPr lang="en-US" dirty="0">
                <a:solidFill>
                  <a:srgbClr val="002060"/>
                </a:solidFill>
              </a:rPr>
              <a:t>Measureable Outcome</a:t>
            </a:r>
          </a:p>
          <a:p>
            <a:r>
              <a:rPr lang="en-US" dirty="0">
                <a:solidFill>
                  <a:srgbClr val="002060"/>
                </a:solidFill>
              </a:rPr>
              <a:t>Evidence-based Strategy</a:t>
            </a:r>
          </a:p>
          <a:p>
            <a:r>
              <a:rPr lang="en-US" dirty="0">
                <a:solidFill>
                  <a:srgbClr val="002060"/>
                </a:solidFill>
              </a:rPr>
              <a:t>Rationale for Evidence-based Strategy </a:t>
            </a:r>
          </a:p>
          <a:p>
            <a:r>
              <a:rPr lang="en-US" dirty="0">
                <a:solidFill>
                  <a:srgbClr val="002060"/>
                </a:solidFill>
              </a:rPr>
              <a:t>Action Steps </a:t>
            </a:r>
            <a:r>
              <a:rPr lang="en-US" dirty="0" smtClean="0">
                <a:solidFill>
                  <a:srgbClr val="002060"/>
                </a:solidFill>
              </a:rPr>
              <a:t>       </a:t>
            </a:r>
            <a:r>
              <a:rPr lang="en-US" sz="2000" dirty="0" smtClean="0">
                <a:solidFill>
                  <a:srgbClr val="002060"/>
                </a:solidFill>
              </a:rPr>
              <a:t>(</a:t>
            </a:r>
            <a:r>
              <a:rPr lang="en-US" sz="2000" dirty="0">
                <a:solidFill>
                  <a:srgbClr val="002060"/>
                </a:solidFill>
              </a:rPr>
              <a:t>numbered)</a:t>
            </a:r>
            <a:endParaRPr lang="en-US" dirty="0">
              <a:solidFill>
                <a:srgbClr val="002060"/>
              </a:solidFill>
            </a:endParaRPr>
          </a:p>
        </p:txBody>
      </p:sp>
    </p:spTree>
    <p:extLst>
      <p:ext uri="{BB962C8B-B14F-4D97-AF65-F5344CB8AC3E}">
        <p14:creationId xmlns:p14="http://schemas.microsoft.com/office/powerpoint/2010/main" val="2151026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837480"/>
            <a:ext cx="7886700" cy="793751"/>
          </a:xfrm>
        </p:spPr>
        <p:txBody>
          <a:bodyPr/>
          <a:lstStyle/>
          <a:p>
            <a:r>
              <a:rPr lang="en-US" dirty="0" smtClean="0"/>
              <a:t>Schoolwide Improvement Plan Resources</a:t>
            </a:r>
            <a:endParaRPr lang="en-US" dirty="0"/>
          </a:p>
        </p:txBody>
      </p:sp>
      <p:sp>
        <p:nvSpPr>
          <p:cNvPr id="3" name="Content Placeholder 2"/>
          <p:cNvSpPr>
            <a:spLocks noGrp="1"/>
          </p:cNvSpPr>
          <p:nvPr>
            <p:ph idx="1"/>
          </p:nvPr>
        </p:nvSpPr>
        <p:spPr/>
        <p:txBody>
          <a:bodyPr/>
          <a:lstStyle/>
          <a:p>
            <a:r>
              <a:rPr lang="en-US" dirty="0" smtClean="0">
                <a:hlinkClick r:id="rId2"/>
              </a:rPr>
              <a:t>www.floridacims.org</a:t>
            </a:r>
            <a:endParaRPr lang="en-US" dirty="0" smtClean="0"/>
          </a:p>
          <a:p>
            <a:r>
              <a:rPr lang="en-US" dirty="0" smtClean="0"/>
              <a:t>School Improvement Leadership Guide  </a:t>
            </a:r>
          </a:p>
          <a:p>
            <a:r>
              <a:rPr lang="en-US" dirty="0" smtClean="0"/>
              <a:t>Webinar will be held on May 23, 10 AM and will be recorded and posted on CIMS for future use</a:t>
            </a:r>
          </a:p>
          <a:p>
            <a:r>
              <a:rPr lang="en-US" dirty="0" smtClean="0"/>
              <a:t>Regional teams will facilitate district trainings</a:t>
            </a:r>
          </a:p>
          <a:p>
            <a:r>
              <a:rPr lang="en-US" dirty="0" smtClean="0"/>
              <a:t>Exemplar SIPs for TS&amp;I schools with underperforming subgroups of SWD or ELL</a:t>
            </a:r>
            <a:endParaRPr lang="en-US" dirty="0"/>
          </a:p>
        </p:txBody>
      </p:sp>
    </p:spTree>
    <p:extLst>
      <p:ext uri="{BB962C8B-B14F-4D97-AF65-F5344CB8AC3E}">
        <p14:creationId xmlns:p14="http://schemas.microsoft.com/office/powerpoint/2010/main" val="114725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0458" y="2735268"/>
            <a:ext cx="7013575" cy="1076325"/>
          </a:xfrm>
        </p:spPr>
        <p:txBody>
          <a:bodyPr>
            <a:normAutofit fontScale="90000"/>
          </a:bodyPr>
          <a:lstStyle/>
          <a:p>
            <a:pPr eaLnBrk="1" hangingPunct="1"/>
            <a:r>
              <a:rPr lang="en-US" altLang="en-US" dirty="0" smtClean="0"/>
              <a:t>7070 Turnaround School Supplemental Services </a:t>
            </a:r>
            <a:r>
              <a:rPr lang="en-US" altLang="en-US" dirty="0" smtClean="0"/>
              <a:t>Allocation (TSSSA)</a:t>
            </a:r>
            <a:endParaRPr altLang="en-US" dirty="0" smtClean="0"/>
          </a:p>
        </p:txBody>
      </p:sp>
    </p:spTree>
    <p:extLst>
      <p:ext uri="{BB962C8B-B14F-4D97-AF65-F5344CB8AC3E}">
        <p14:creationId xmlns:p14="http://schemas.microsoft.com/office/powerpoint/2010/main" val="2096143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Content Placeholder 5"/>
          <p:cNvSpPr>
            <a:spLocks noGrp="1"/>
          </p:cNvSpPr>
          <p:nvPr>
            <p:ph idx="1"/>
          </p:nvPr>
        </p:nvSpPr>
        <p:spPr>
          <a:xfrm>
            <a:off x="406403" y="1897067"/>
            <a:ext cx="8515351" cy="4730751"/>
          </a:xfrm>
        </p:spPr>
        <p:txBody>
          <a:bodyPr>
            <a:normAutofit/>
          </a:bodyPr>
          <a:lstStyle/>
          <a:p>
            <a:pPr marL="0" indent="0">
              <a:buNone/>
            </a:pPr>
            <a:r>
              <a:rPr lang="en-US" dirty="0" smtClean="0"/>
              <a:t>Three </a:t>
            </a:r>
            <a:r>
              <a:rPr lang="en-US" dirty="0"/>
              <a:t>criteria for eligibility:</a:t>
            </a:r>
          </a:p>
          <a:p>
            <a:pPr marL="514350" lvl="0" indent="-514350">
              <a:buFont typeface="+mj-lt"/>
              <a:buAutoNum type="arabicPeriod"/>
            </a:pPr>
            <a:r>
              <a:rPr lang="en-US" dirty="0" smtClean="0"/>
              <a:t>A </a:t>
            </a:r>
            <a:r>
              <a:rPr lang="en-US" dirty="0"/>
              <a:t>school that is implementing a district-managed turnaround plan. </a:t>
            </a:r>
          </a:p>
          <a:p>
            <a:pPr marL="514350" lvl="0" indent="-514350">
              <a:buFont typeface="+mj-lt"/>
              <a:buAutoNum type="arabicPeriod"/>
            </a:pPr>
            <a:r>
              <a:rPr lang="en-US" dirty="0" smtClean="0"/>
              <a:t>A </a:t>
            </a:r>
            <a:r>
              <a:rPr lang="en-US" dirty="0"/>
              <a:t>school that has earned three consecutive grades below a “C</a:t>
            </a:r>
            <a:r>
              <a:rPr lang="en-US" dirty="0" smtClean="0"/>
              <a:t>”.</a:t>
            </a:r>
          </a:p>
          <a:p>
            <a:pPr marL="0" lvl="0" indent="0" algn="ctr">
              <a:buNone/>
            </a:pPr>
            <a:r>
              <a:rPr lang="en-US" sz="2000" i="1" dirty="0" smtClean="0"/>
              <a:t>(</a:t>
            </a:r>
            <a:r>
              <a:rPr lang="en-US" sz="2000" i="1" dirty="0"/>
              <a:t>May be in Cycle 2 of turnaround with the grade history of FFD, FDF, FDD, FFF)</a:t>
            </a:r>
            <a:endParaRPr lang="en-US" sz="2000" dirty="0"/>
          </a:p>
          <a:p>
            <a:pPr marL="514350" lvl="0" indent="-514350">
              <a:buFont typeface="+mj-lt"/>
              <a:buAutoNum type="arabicPeriod" startAt="3"/>
            </a:pPr>
            <a:r>
              <a:rPr lang="en-US" dirty="0" smtClean="0"/>
              <a:t>A </a:t>
            </a:r>
            <a:r>
              <a:rPr lang="en-US" dirty="0"/>
              <a:t>school that has improved to a “C” and is no longer in turnaround status within the last two years.</a:t>
            </a:r>
          </a:p>
          <a:p>
            <a:pPr marL="0" indent="0">
              <a:buNone/>
            </a:pPr>
            <a:endParaRPr lang="en-US" altLang="en-US" b="1" dirty="0" smtClean="0">
              <a:solidFill>
                <a:schemeClr val="tx2"/>
              </a:solidFill>
            </a:endParaRPr>
          </a:p>
          <a:p>
            <a:pPr marL="457178" lvl="1" indent="0">
              <a:buNone/>
              <a:defRPr/>
            </a:pPr>
            <a:endParaRPr lang="en-US" altLang="en-US" dirty="0"/>
          </a:p>
          <a:p>
            <a:pPr marL="0" indent="0">
              <a:buNone/>
              <a:defRPr/>
            </a:pPr>
            <a:endParaRPr lang="en-US" altLang="en-US" dirty="0" smtClean="0"/>
          </a:p>
          <a:p>
            <a:pPr marL="0" indent="0">
              <a:buNone/>
              <a:defRPr/>
            </a:pPr>
            <a:endParaRPr lang="en-US" altLang="en-US" dirty="0" smtClean="0"/>
          </a:p>
        </p:txBody>
      </p:sp>
      <p:sp>
        <p:nvSpPr>
          <p:cNvPr id="4" name="Title 1"/>
          <p:cNvSpPr txBox="1">
            <a:spLocks/>
          </p:cNvSpPr>
          <p:nvPr/>
        </p:nvSpPr>
        <p:spPr bwMode="auto">
          <a:xfrm>
            <a:off x="628650" y="884002"/>
            <a:ext cx="7886700" cy="7937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178"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54"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532"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709"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r>
              <a:rPr lang="en-US" altLang="en-US" sz="4000" dirty="0" smtClean="0">
                <a:solidFill>
                  <a:schemeClr val="bg1"/>
                </a:solidFill>
              </a:rPr>
              <a:t>TSSSA Eligibility</a:t>
            </a:r>
            <a:endParaRPr lang="en-US" sz="4000" dirty="0">
              <a:solidFill>
                <a:schemeClr val="bg1"/>
              </a:solidFill>
            </a:endParaRPr>
          </a:p>
        </p:txBody>
      </p:sp>
    </p:spTree>
    <p:extLst>
      <p:ext uri="{BB962C8B-B14F-4D97-AF65-F5344CB8AC3E}">
        <p14:creationId xmlns:p14="http://schemas.microsoft.com/office/powerpoint/2010/main" val="60653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4002"/>
            <a:ext cx="7886700" cy="793750"/>
          </a:xfrm>
          <a:solidFill>
            <a:srgbClr val="002060"/>
          </a:solidFill>
        </p:spPr>
        <p:txBody>
          <a:bodyPr/>
          <a:lstStyle/>
          <a:p>
            <a:pPr algn="ctr"/>
            <a:r>
              <a:rPr lang="en-US" sz="4000" dirty="0" smtClean="0">
                <a:solidFill>
                  <a:schemeClr val="bg1"/>
                </a:solidFill>
              </a:rPr>
              <a:t>TSSSA Timeline </a:t>
            </a:r>
            <a:r>
              <a:rPr lang="en-US" sz="4000" dirty="0" smtClean="0">
                <a:solidFill>
                  <a:schemeClr val="bg1"/>
                </a:solidFill>
              </a:rPr>
              <a:t>&amp; Funding</a:t>
            </a:r>
            <a:endParaRPr lang="en-US" sz="4000" dirty="0">
              <a:solidFill>
                <a:schemeClr val="bg1"/>
              </a:solidFill>
            </a:endParaRPr>
          </a:p>
        </p:txBody>
      </p:sp>
      <p:sp>
        <p:nvSpPr>
          <p:cNvPr id="3" name="Content Placeholder 2"/>
          <p:cNvSpPr>
            <a:spLocks noGrp="1"/>
          </p:cNvSpPr>
          <p:nvPr>
            <p:ph idx="1"/>
          </p:nvPr>
        </p:nvSpPr>
        <p:spPr>
          <a:xfrm>
            <a:off x="628649" y="1906352"/>
            <a:ext cx="8020675" cy="4354753"/>
          </a:xfrm>
        </p:spPr>
        <p:txBody>
          <a:bodyPr/>
          <a:lstStyle/>
          <a:p>
            <a:pPr marL="0" indent="0">
              <a:buNone/>
            </a:pPr>
            <a:r>
              <a:rPr lang="en-US" b="1" u="sng" dirty="0" smtClean="0"/>
              <a:t>Timeline</a:t>
            </a:r>
          </a:p>
          <a:p>
            <a:r>
              <a:rPr lang="en-US" sz="2000" dirty="0" smtClean="0"/>
              <a:t>Districts </a:t>
            </a:r>
            <a:r>
              <a:rPr lang="en-US" sz="2000" dirty="0"/>
              <a:t>should develop and submit a plan </a:t>
            </a:r>
            <a:r>
              <a:rPr lang="en-US" sz="2000" dirty="0" smtClean="0"/>
              <a:t>(including a budget) for </a:t>
            </a:r>
            <a:r>
              <a:rPr lang="en-US" sz="2000" dirty="0"/>
              <a:t>implementation to </a:t>
            </a:r>
            <a:r>
              <a:rPr lang="en-US" sz="2000" dirty="0" smtClean="0"/>
              <a:t>its </a:t>
            </a:r>
            <a:r>
              <a:rPr lang="en-US" sz="2000" dirty="0"/>
              <a:t>school board for approval </a:t>
            </a:r>
            <a:r>
              <a:rPr lang="en-US" sz="2000" dirty="0" smtClean="0"/>
              <a:t>no </a:t>
            </a:r>
            <a:r>
              <a:rPr lang="en-US" sz="2000" dirty="0"/>
              <a:t>later than </a:t>
            </a:r>
            <a:r>
              <a:rPr lang="en-US" sz="2000" b="1" dirty="0" smtClean="0"/>
              <a:t>August 1st</a:t>
            </a:r>
            <a:endParaRPr lang="en-US" sz="2000" b="1" dirty="0"/>
          </a:p>
          <a:p>
            <a:r>
              <a:rPr lang="en-US" sz="2000" dirty="0" smtClean="0"/>
              <a:t>Districts shall </a:t>
            </a:r>
            <a:r>
              <a:rPr lang="en-US" sz="2000" dirty="0"/>
              <a:t>submit its approved plans to the commissioner </a:t>
            </a:r>
            <a:r>
              <a:rPr lang="en-US" sz="2000" dirty="0" smtClean="0"/>
              <a:t>no </a:t>
            </a:r>
            <a:r>
              <a:rPr lang="en-US" sz="2000" dirty="0"/>
              <a:t>later than </a:t>
            </a:r>
            <a:r>
              <a:rPr lang="en-US" sz="2000" b="1" dirty="0" smtClean="0"/>
              <a:t>September 1st </a:t>
            </a:r>
          </a:p>
          <a:p>
            <a:pPr marL="0" indent="0">
              <a:buNone/>
            </a:pPr>
            <a:endParaRPr lang="en-US" sz="1000" dirty="0" smtClean="0"/>
          </a:p>
          <a:p>
            <a:pPr marL="0" indent="0">
              <a:buNone/>
            </a:pPr>
            <a:r>
              <a:rPr lang="en-US" b="1" u="sng" dirty="0" smtClean="0"/>
              <a:t>Funding</a:t>
            </a:r>
          </a:p>
          <a:p>
            <a:r>
              <a:rPr lang="en-US" sz="2000" dirty="0"/>
              <a:t>Each school district’s allocation must be based on the unweighted FTE student enrollment at the eligible schools and a per-FTE funding amount of $500 or as provided by the General Appropriations Act. </a:t>
            </a:r>
            <a:r>
              <a:rPr lang="en-US" sz="2000" dirty="0" smtClean="0"/>
              <a:t>(list available)</a:t>
            </a:r>
            <a:endParaRPr lang="en-US" sz="2000" dirty="0"/>
          </a:p>
          <a:p>
            <a:pPr marL="0" indent="0">
              <a:buNone/>
            </a:pPr>
            <a:endParaRPr lang="en-US" sz="2000" b="1" u="sng" dirty="0"/>
          </a:p>
        </p:txBody>
      </p:sp>
    </p:spTree>
    <p:extLst>
      <p:ext uri="{BB962C8B-B14F-4D97-AF65-F5344CB8AC3E}">
        <p14:creationId xmlns:p14="http://schemas.microsoft.com/office/powerpoint/2010/main" val="2932110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fld id="{CA4746FF-FFC0-45C7-B787-08DA5001A09E}" type="slidenum">
              <a:rPr lang="en-US" altLang="en-US" sz="1200" smtClean="0">
                <a:solidFill>
                  <a:srgbClr val="898989"/>
                </a:solidFill>
              </a:rPr>
              <a:pPr>
                <a:spcBef>
                  <a:spcPct val="0"/>
                </a:spcBef>
                <a:buClrTx/>
                <a:buFontTx/>
                <a:buNone/>
              </a:pPr>
              <a:t>2</a:t>
            </a:fld>
            <a:endParaRPr lang="en-US" altLang="en-US" sz="1200" smtClean="0">
              <a:solidFill>
                <a:srgbClr val="898989"/>
              </a:solidFill>
            </a:endParaRPr>
          </a:p>
        </p:txBody>
      </p:sp>
      <p:sp>
        <p:nvSpPr>
          <p:cNvPr id="11" name="Title 1"/>
          <p:cNvSpPr>
            <a:spLocks noGrp="1"/>
          </p:cNvSpPr>
          <p:nvPr>
            <p:ph type="title"/>
          </p:nvPr>
        </p:nvSpPr>
        <p:spPr>
          <a:xfrm>
            <a:off x="1028700" y="1263650"/>
            <a:ext cx="6591300" cy="595313"/>
          </a:xfrm>
          <a:solidFill>
            <a:srgbClr val="002060"/>
          </a:solidFill>
        </p:spPr>
        <p:txBody>
          <a:bodyPr/>
          <a:lstStyle/>
          <a:p>
            <a:pPr algn="ctr"/>
            <a:r>
              <a:rPr lang="en-US" altLang="en-US" dirty="0" smtClean="0">
                <a:ln>
                  <a:noFill/>
                </a:ln>
                <a:solidFill>
                  <a:schemeClr val="bg1"/>
                </a:solidFill>
              </a:rPr>
              <a:t>Mission</a:t>
            </a:r>
          </a:p>
        </p:txBody>
      </p:sp>
      <p:sp>
        <p:nvSpPr>
          <p:cNvPr id="12" name="Content Placeholder 2"/>
          <p:cNvSpPr>
            <a:spLocks noGrp="1"/>
          </p:cNvSpPr>
          <p:nvPr>
            <p:ph idx="4294967295"/>
          </p:nvPr>
        </p:nvSpPr>
        <p:spPr>
          <a:xfrm>
            <a:off x="1028700" y="1858963"/>
            <a:ext cx="6591300" cy="3938587"/>
          </a:xfrm>
          <a:noFill/>
          <a:ln w="28575">
            <a:solidFill>
              <a:srgbClr val="002060"/>
            </a:solidFill>
          </a:ln>
        </p:spPr>
        <p:txBody>
          <a:bodyPr/>
          <a:lstStyle/>
          <a:p>
            <a:pPr marL="0" indent="0">
              <a:buFont typeface="Wingdings" panose="05000000000000000000" pitchFamily="2" charset="2"/>
              <a:buNone/>
              <a:defRPr/>
            </a:pPr>
            <a:endParaRPr lang="en-US" sz="400" dirty="0" smtClean="0"/>
          </a:p>
          <a:p>
            <a:pPr marL="0" indent="0">
              <a:buFont typeface="Wingdings" panose="05000000000000000000" pitchFamily="2" charset="2"/>
              <a:buNone/>
              <a:defRPr/>
            </a:pPr>
            <a:r>
              <a:rPr lang="en-US" sz="2400" dirty="0" smtClean="0">
                <a:solidFill>
                  <a:srgbClr val="002060"/>
                </a:solidFill>
              </a:rPr>
              <a:t>The </a:t>
            </a:r>
            <a:r>
              <a:rPr lang="en-US" sz="2400" dirty="0">
                <a:solidFill>
                  <a:srgbClr val="002060"/>
                </a:solidFill>
              </a:rPr>
              <a:t>Bureau of School Improvement (BSI) serves as a partner in supporting improved outcomes for </a:t>
            </a:r>
            <a:r>
              <a:rPr lang="en-US" sz="2400" b="1" u="sng" dirty="0">
                <a:solidFill>
                  <a:srgbClr val="002060"/>
                </a:solidFill>
              </a:rPr>
              <a:t>all</a:t>
            </a:r>
            <a:r>
              <a:rPr lang="en-US" sz="2400" dirty="0">
                <a:solidFill>
                  <a:srgbClr val="002060"/>
                </a:solidFill>
              </a:rPr>
              <a:t> students through strategic problem solving, capacity building, and the implementation of sustainable systems in the areas </a:t>
            </a:r>
            <a:r>
              <a:rPr lang="en-US" sz="2400" dirty="0" smtClean="0">
                <a:solidFill>
                  <a:srgbClr val="002060"/>
                </a:solidFill>
              </a:rPr>
              <a:t>of:</a:t>
            </a:r>
          </a:p>
          <a:p>
            <a:pPr marL="0" indent="0">
              <a:buFont typeface="Wingdings" panose="05000000000000000000" pitchFamily="2" charset="2"/>
              <a:buNone/>
              <a:defRPr/>
            </a:pPr>
            <a:endParaRPr lang="en-US" sz="400" dirty="0" smtClean="0">
              <a:solidFill>
                <a:srgbClr val="002060"/>
              </a:solidFill>
            </a:endParaRPr>
          </a:p>
          <a:p>
            <a:pPr>
              <a:defRPr/>
            </a:pPr>
            <a:r>
              <a:rPr lang="en-US" sz="2400" dirty="0" smtClean="0">
                <a:solidFill>
                  <a:srgbClr val="002060"/>
                </a:solidFill>
              </a:rPr>
              <a:t>Transformational Leadership</a:t>
            </a:r>
          </a:p>
          <a:p>
            <a:pPr>
              <a:defRPr/>
            </a:pPr>
            <a:r>
              <a:rPr lang="en-US" sz="2400" dirty="0" smtClean="0">
                <a:solidFill>
                  <a:srgbClr val="002060"/>
                </a:solidFill>
              </a:rPr>
              <a:t>Standards-based </a:t>
            </a:r>
            <a:r>
              <a:rPr lang="en-US" sz="2400" dirty="0">
                <a:solidFill>
                  <a:srgbClr val="002060"/>
                </a:solidFill>
              </a:rPr>
              <a:t>Planning, Instruction, and </a:t>
            </a:r>
            <a:r>
              <a:rPr lang="en-US" sz="2400" dirty="0" smtClean="0">
                <a:solidFill>
                  <a:srgbClr val="002060"/>
                </a:solidFill>
              </a:rPr>
              <a:t>Learning</a:t>
            </a:r>
          </a:p>
          <a:p>
            <a:pPr>
              <a:defRPr/>
            </a:pPr>
            <a:r>
              <a:rPr lang="en-US" sz="2400" dirty="0" smtClean="0">
                <a:solidFill>
                  <a:srgbClr val="002060"/>
                </a:solidFill>
              </a:rPr>
              <a:t>Positive </a:t>
            </a:r>
            <a:r>
              <a:rPr lang="en-US" sz="2400" dirty="0">
                <a:solidFill>
                  <a:srgbClr val="002060"/>
                </a:solidFill>
              </a:rPr>
              <a:t>Culture and </a:t>
            </a:r>
            <a:r>
              <a:rPr lang="en-US" sz="2400" dirty="0" smtClean="0">
                <a:solidFill>
                  <a:srgbClr val="002060"/>
                </a:solidFill>
              </a:rPr>
              <a:t>Environment</a:t>
            </a:r>
            <a:endParaRPr lang="en-US" altLang="en-US" dirty="0" smtClean="0">
              <a:solidFill>
                <a:srgbClr val="002060"/>
              </a:solidFill>
            </a:endParaRPr>
          </a:p>
        </p:txBody>
      </p:sp>
    </p:spTree>
    <p:extLst>
      <p:ext uri="{BB962C8B-B14F-4D97-AF65-F5344CB8AC3E}">
        <p14:creationId xmlns:p14="http://schemas.microsoft.com/office/powerpoint/2010/main" val="1972139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884002"/>
            <a:ext cx="8077200" cy="793750"/>
          </a:xfrm>
          <a:solidFill>
            <a:srgbClr val="002060"/>
          </a:solidFill>
        </p:spPr>
        <p:txBody>
          <a:bodyPr/>
          <a:lstStyle/>
          <a:p>
            <a:pPr algn="ctr"/>
            <a:r>
              <a:rPr lang="en-US" sz="4000" dirty="0" smtClean="0">
                <a:solidFill>
                  <a:schemeClr val="bg1"/>
                </a:solidFill>
              </a:rPr>
              <a:t>TSSSA Service </a:t>
            </a:r>
            <a:r>
              <a:rPr lang="en-US" sz="4000" dirty="0" smtClean="0">
                <a:solidFill>
                  <a:schemeClr val="bg1"/>
                </a:solidFill>
              </a:rPr>
              <a:t>Models</a:t>
            </a:r>
            <a:endParaRPr lang="en-US" sz="4000" dirty="0">
              <a:solidFill>
                <a:schemeClr val="bg1"/>
              </a:solidFill>
            </a:endParaRPr>
          </a:p>
        </p:txBody>
      </p:sp>
      <p:sp>
        <p:nvSpPr>
          <p:cNvPr id="5" name="TextBox 4"/>
          <p:cNvSpPr txBox="1"/>
          <p:nvPr/>
        </p:nvSpPr>
        <p:spPr>
          <a:xfrm>
            <a:off x="533400" y="1677752"/>
            <a:ext cx="4038600" cy="4431983"/>
          </a:xfrm>
          <a:prstGeom prst="rect">
            <a:avLst/>
          </a:prstGeom>
          <a:noFill/>
          <a:ln w="38100">
            <a:solidFill>
              <a:srgbClr val="002060"/>
            </a:solidFill>
          </a:ln>
        </p:spPr>
        <p:txBody>
          <a:bodyPr wrap="square" rtlCol="0">
            <a:spAutoFit/>
          </a:bodyPr>
          <a:lstStyle/>
          <a:p>
            <a:pPr marL="342900" lvl="0" indent="-342900">
              <a:buFont typeface="+mj-lt"/>
              <a:buAutoNum type="arabicPeriod"/>
            </a:pPr>
            <a:endParaRPr lang="en-US" dirty="0" smtClean="0"/>
          </a:p>
          <a:p>
            <a:pPr marL="342900" lvl="0" indent="-342900">
              <a:buFont typeface="+mj-lt"/>
              <a:buAutoNum type="arabicPeriod"/>
            </a:pPr>
            <a:r>
              <a:rPr lang="en-US" dirty="0" smtClean="0">
                <a:solidFill>
                  <a:srgbClr val="002060"/>
                </a:solidFill>
              </a:rPr>
              <a:t>Services </a:t>
            </a:r>
            <a:r>
              <a:rPr lang="en-US" dirty="0">
                <a:solidFill>
                  <a:srgbClr val="002060"/>
                </a:solidFill>
              </a:rPr>
              <a:t>may include, but are not limited to</a:t>
            </a:r>
            <a:r>
              <a:rPr lang="en-US" dirty="0" smtClean="0">
                <a:solidFill>
                  <a:srgbClr val="002060"/>
                </a:solidFill>
              </a:rPr>
              <a:t>:</a:t>
            </a:r>
          </a:p>
          <a:p>
            <a:pPr lvl="0"/>
            <a:endParaRPr lang="en-US" sz="1000" dirty="0">
              <a:solidFill>
                <a:srgbClr val="002060"/>
              </a:solidFill>
            </a:endParaRPr>
          </a:p>
          <a:p>
            <a:pPr marL="742950" lvl="1" indent="-285750">
              <a:buFont typeface="Arial" panose="020B0604020202020204" pitchFamily="34" charset="0"/>
              <a:buChar char="•"/>
            </a:pPr>
            <a:r>
              <a:rPr lang="en-US" sz="1600" dirty="0">
                <a:solidFill>
                  <a:srgbClr val="002060"/>
                </a:solidFill>
              </a:rPr>
              <a:t>tutorial and after-school programs</a:t>
            </a:r>
          </a:p>
          <a:p>
            <a:pPr marL="742950" lvl="1" indent="-285750">
              <a:buFont typeface="Arial" panose="020B0604020202020204" pitchFamily="34" charset="0"/>
              <a:buChar char="•"/>
            </a:pPr>
            <a:r>
              <a:rPr lang="en-US" sz="1600" dirty="0">
                <a:solidFill>
                  <a:srgbClr val="002060"/>
                </a:solidFill>
              </a:rPr>
              <a:t>student counseling</a:t>
            </a:r>
          </a:p>
          <a:p>
            <a:pPr marL="742950" lvl="1" indent="-285750">
              <a:buFont typeface="Arial" panose="020B0604020202020204" pitchFamily="34" charset="0"/>
              <a:buChar char="•"/>
            </a:pPr>
            <a:r>
              <a:rPr lang="en-US" sz="1600" dirty="0">
                <a:solidFill>
                  <a:srgbClr val="002060"/>
                </a:solidFill>
              </a:rPr>
              <a:t>nutrition counseling</a:t>
            </a:r>
          </a:p>
          <a:p>
            <a:pPr marL="742950" lvl="1" indent="-285750">
              <a:buFont typeface="Arial" panose="020B0604020202020204" pitchFamily="34" charset="0"/>
              <a:buChar char="•"/>
            </a:pPr>
            <a:r>
              <a:rPr lang="en-US" sz="1600" dirty="0">
                <a:solidFill>
                  <a:srgbClr val="002060"/>
                </a:solidFill>
              </a:rPr>
              <a:t>parental counseling</a:t>
            </a:r>
          </a:p>
          <a:p>
            <a:pPr marL="742950" lvl="1" indent="-285750">
              <a:buFont typeface="Arial" panose="020B0604020202020204" pitchFamily="34" charset="0"/>
              <a:buChar char="•"/>
            </a:pPr>
            <a:r>
              <a:rPr lang="en-US" sz="1600" dirty="0">
                <a:solidFill>
                  <a:srgbClr val="002060"/>
                </a:solidFill>
              </a:rPr>
              <a:t>extended day and school </a:t>
            </a:r>
            <a:r>
              <a:rPr lang="en-US" sz="1600" dirty="0" smtClean="0">
                <a:solidFill>
                  <a:srgbClr val="002060"/>
                </a:solidFill>
              </a:rPr>
              <a:t>year</a:t>
            </a:r>
          </a:p>
          <a:p>
            <a:pPr lvl="1"/>
            <a:endParaRPr lang="en-US" sz="1600" dirty="0">
              <a:solidFill>
                <a:srgbClr val="002060"/>
              </a:solidFill>
            </a:endParaRPr>
          </a:p>
          <a:p>
            <a:r>
              <a:rPr lang="en-US" sz="1600" dirty="0">
                <a:solidFill>
                  <a:srgbClr val="002060"/>
                </a:solidFill>
              </a:rPr>
              <a:t> </a:t>
            </a:r>
            <a:r>
              <a:rPr lang="en-US" sz="1600" dirty="0" smtClean="0">
                <a:solidFill>
                  <a:srgbClr val="002060"/>
                </a:solidFill>
              </a:rPr>
              <a:t>In </a:t>
            </a:r>
            <a:r>
              <a:rPr lang="en-US" sz="1600" dirty="0">
                <a:solidFill>
                  <a:srgbClr val="002060"/>
                </a:solidFill>
              </a:rPr>
              <a:t>addition, services </a:t>
            </a:r>
            <a:r>
              <a:rPr lang="en-US" sz="1600" dirty="0" smtClean="0">
                <a:solidFill>
                  <a:srgbClr val="002060"/>
                </a:solidFill>
              </a:rPr>
              <a:t>may include models that:</a:t>
            </a:r>
          </a:p>
          <a:p>
            <a:endParaRPr lang="en-US" sz="1000" dirty="0">
              <a:solidFill>
                <a:srgbClr val="002060"/>
              </a:solidFill>
            </a:endParaRPr>
          </a:p>
          <a:p>
            <a:pPr marL="742950" lvl="1" indent="-285750">
              <a:buFont typeface="Arial" panose="020B0604020202020204" pitchFamily="34" charset="0"/>
              <a:buChar char="•"/>
            </a:pPr>
            <a:r>
              <a:rPr lang="en-US" sz="1600" dirty="0">
                <a:solidFill>
                  <a:srgbClr val="002060"/>
                </a:solidFill>
              </a:rPr>
              <a:t>develop a culture that encourages students to complete high school and to attend college or career training</a:t>
            </a:r>
          </a:p>
          <a:p>
            <a:pPr marL="742950" lvl="1" indent="-285750">
              <a:buFont typeface="Arial" panose="020B0604020202020204" pitchFamily="34" charset="0"/>
              <a:buChar char="•"/>
            </a:pPr>
            <a:r>
              <a:rPr lang="en-US" sz="1600" dirty="0">
                <a:solidFill>
                  <a:srgbClr val="002060"/>
                </a:solidFill>
              </a:rPr>
              <a:t>set high academic expectations </a:t>
            </a:r>
          </a:p>
          <a:p>
            <a:pPr marL="742950" lvl="1" indent="-285750">
              <a:buFont typeface="Arial" panose="020B0604020202020204" pitchFamily="34" charset="0"/>
              <a:buChar char="•"/>
            </a:pPr>
            <a:r>
              <a:rPr lang="en-US" sz="1600" dirty="0">
                <a:solidFill>
                  <a:srgbClr val="002060"/>
                </a:solidFill>
              </a:rPr>
              <a:t>inspire character </a:t>
            </a:r>
            <a:r>
              <a:rPr lang="en-US" sz="1600" dirty="0" smtClean="0">
                <a:solidFill>
                  <a:srgbClr val="002060"/>
                </a:solidFill>
              </a:rPr>
              <a:t>development</a:t>
            </a:r>
          </a:p>
          <a:p>
            <a:pPr marL="742950" lvl="1" indent="-285750">
              <a:buFont typeface="Arial" panose="020B0604020202020204" pitchFamily="34" charset="0"/>
              <a:buChar char="•"/>
            </a:pPr>
            <a:endParaRPr lang="en-US" sz="1600" dirty="0"/>
          </a:p>
        </p:txBody>
      </p:sp>
      <p:sp>
        <p:nvSpPr>
          <p:cNvPr id="6" name="TextBox 5"/>
          <p:cNvSpPr txBox="1"/>
          <p:nvPr/>
        </p:nvSpPr>
        <p:spPr>
          <a:xfrm>
            <a:off x="4572000" y="1675442"/>
            <a:ext cx="4038600" cy="4431983"/>
          </a:xfrm>
          <a:prstGeom prst="rect">
            <a:avLst/>
          </a:prstGeom>
          <a:noFill/>
          <a:ln w="38100">
            <a:solidFill>
              <a:srgbClr val="002060"/>
            </a:solidFill>
          </a:ln>
        </p:spPr>
        <p:txBody>
          <a:bodyPr wrap="square" rtlCol="0">
            <a:spAutoFit/>
          </a:bodyPr>
          <a:lstStyle/>
          <a:p>
            <a:pPr lvl="0"/>
            <a:endParaRPr lang="en-US" dirty="0" smtClean="0"/>
          </a:p>
          <a:p>
            <a:pPr marL="342900" indent="-342900">
              <a:buFont typeface="+mj-lt"/>
              <a:buAutoNum type="arabicPeriod" startAt="2"/>
            </a:pPr>
            <a:r>
              <a:rPr lang="en-US" dirty="0" smtClean="0">
                <a:solidFill>
                  <a:srgbClr val="002060"/>
                </a:solidFill>
              </a:rPr>
              <a:t>A school district may enter into a formal agreement with a nonprofit organization to implement an integrated support service model that provides wrap-around services, including, but not limited to:</a:t>
            </a:r>
          </a:p>
          <a:p>
            <a:pPr lvl="0"/>
            <a:endParaRPr lang="en-US" sz="1000" dirty="0" smtClean="0">
              <a:solidFill>
                <a:srgbClr val="002060"/>
              </a:solidFill>
            </a:endParaRPr>
          </a:p>
          <a:p>
            <a:pPr marL="742950" lvl="1" indent="-285750">
              <a:buFont typeface="Arial" panose="020B0604020202020204" pitchFamily="34" charset="0"/>
              <a:buChar char="•"/>
            </a:pPr>
            <a:r>
              <a:rPr lang="en-US" sz="1600" dirty="0" smtClean="0">
                <a:solidFill>
                  <a:srgbClr val="002060"/>
                </a:solidFill>
              </a:rPr>
              <a:t>health </a:t>
            </a:r>
            <a:r>
              <a:rPr lang="en-US" sz="1600" dirty="0">
                <a:solidFill>
                  <a:srgbClr val="002060"/>
                </a:solidFill>
              </a:rPr>
              <a:t>services</a:t>
            </a:r>
          </a:p>
          <a:p>
            <a:pPr marL="742950" lvl="1" indent="-285750">
              <a:buFont typeface="Arial" panose="020B0604020202020204" pitchFamily="34" charset="0"/>
              <a:buChar char="•"/>
            </a:pPr>
            <a:r>
              <a:rPr lang="en-US" sz="1600" dirty="0">
                <a:solidFill>
                  <a:srgbClr val="002060"/>
                </a:solidFill>
              </a:rPr>
              <a:t>after-school programs</a:t>
            </a:r>
          </a:p>
          <a:p>
            <a:pPr marL="742950" lvl="1" indent="-285750">
              <a:buFont typeface="Arial" panose="020B0604020202020204" pitchFamily="34" charset="0"/>
              <a:buChar char="•"/>
            </a:pPr>
            <a:r>
              <a:rPr lang="en-US" sz="1600" dirty="0">
                <a:solidFill>
                  <a:srgbClr val="002060"/>
                </a:solidFill>
              </a:rPr>
              <a:t>drug prevention programs</a:t>
            </a:r>
          </a:p>
          <a:p>
            <a:pPr marL="742950" lvl="1" indent="-285750">
              <a:buFont typeface="Arial" panose="020B0604020202020204" pitchFamily="34" charset="0"/>
              <a:buChar char="•"/>
            </a:pPr>
            <a:r>
              <a:rPr lang="en-US" sz="1600" dirty="0">
                <a:solidFill>
                  <a:srgbClr val="002060"/>
                </a:solidFill>
              </a:rPr>
              <a:t>college and career readiness programs</a:t>
            </a:r>
          </a:p>
          <a:p>
            <a:pPr marL="742950" lvl="1" indent="-285750">
              <a:buFont typeface="Arial" panose="020B0604020202020204" pitchFamily="34" charset="0"/>
              <a:buChar char="•"/>
            </a:pPr>
            <a:r>
              <a:rPr lang="en-US" sz="1600" dirty="0">
                <a:solidFill>
                  <a:srgbClr val="002060"/>
                </a:solidFill>
              </a:rPr>
              <a:t>food and clothing banks</a:t>
            </a:r>
          </a:p>
          <a:p>
            <a:r>
              <a:rPr lang="en-US" dirty="0"/>
              <a:t> </a:t>
            </a:r>
          </a:p>
          <a:p>
            <a:pPr lvl="1"/>
            <a:endParaRPr lang="en-US" sz="1600" dirty="0"/>
          </a:p>
          <a:p>
            <a:r>
              <a:rPr lang="en-US" sz="1600" dirty="0"/>
              <a:t> </a:t>
            </a:r>
            <a:endParaRPr lang="en-US" dirty="0"/>
          </a:p>
        </p:txBody>
      </p:sp>
    </p:spTree>
    <p:extLst>
      <p:ext uri="{BB962C8B-B14F-4D97-AF65-F5344CB8AC3E}">
        <p14:creationId xmlns:p14="http://schemas.microsoft.com/office/powerpoint/2010/main" val="164841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82527"/>
            <a:ext cx="7886700" cy="4789723"/>
          </a:xfrm>
        </p:spPr>
        <p:txBody>
          <a:bodyPr/>
          <a:lstStyle/>
          <a:p>
            <a:pPr marL="0" indent="0">
              <a:buNone/>
            </a:pPr>
            <a:r>
              <a:rPr lang="en-US" sz="2000" u="sng" dirty="0">
                <a:solidFill>
                  <a:srgbClr val="002060"/>
                </a:solidFill>
              </a:rPr>
              <a:t>A plan, at a minimum</a:t>
            </a:r>
            <a:r>
              <a:rPr lang="en-US" sz="2000" b="1" u="sng" dirty="0">
                <a:solidFill>
                  <a:srgbClr val="002060"/>
                </a:solidFill>
              </a:rPr>
              <a:t>, must</a:t>
            </a:r>
            <a:r>
              <a:rPr lang="en-US" sz="2000" u="sng" dirty="0">
                <a:solidFill>
                  <a:srgbClr val="002060"/>
                </a:solidFill>
              </a:rPr>
              <a:t>:</a:t>
            </a:r>
          </a:p>
          <a:p>
            <a:pPr marL="514350" lvl="0" indent="-514350">
              <a:buFont typeface="+mj-lt"/>
              <a:buAutoNum type="arabicPeriod"/>
            </a:pPr>
            <a:r>
              <a:rPr lang="en-US" sz="1800" dirty="0">
                <a:solidFill>
                  <a:srgbClr val="002060"/>
                </a:solidFill>
              </a:rPr>
              <a:t>Establish comprehensive support services that develop family and community partnerships </a:t>
            </a:r>
            <a:endParaRPr lang="en-US" sz="1800" dirty="0" smtClean="0">
              <a:solidFill>
                <a:srgbClr val="002060"/>
              </a:solidFill>
            </a:endParaRPr>
          </a:p>
          <a:p>
            <a:pPr marL="514350" lvl="0" indent="-514350">
              <a:buFont typeface="+mj-lt"/>
              <a:buAutoNum type="arabicPeriod"/>
            </a:pPr>
            <a:r>
              <a:rPr lang="en-US" sz="1800" dirty="0" smtClean="0">
                <a:solidFill>
                  <a:srgbClr val="002060"/>
                </a:solidFill>
              </a:rPr>
              <a:t>Establish </a:t>
            </a:r>
            <a:r>
              <a:rPr lang="en-US" sz="1800" dirty="0">
                <a:solidFill>
                  <a:srgbClr val="002060"/>
                </a:solidFill>
              </a:rPr>
              <a:t>clearly defines and measurable high academic and character standards </a:t>
            </a:r>
            <a:endParaRPr lang="en-US" sz="1800" dirty="0" smtClean="0">
              <a:solidFill>
                <a:srgbClr val="002060"/>
              </a:solidFill>
            </a:endParaRPr>
          </a:p>
          <a:p>
            <a:pPr marL="514350" lvl="0" indent="-514350">
              <a:buFont typeface="+mj-lt"/>
              <a:buAutoNum type="arabicPeriod"/>
            </a:pPr>
            <a:r>
              <a:rPr lang="en-US" sz="1800" dirty="0" smtClean="0">
                <a:solidFill>
                  <a:srgbClr val="002060"/>
                </a:solidFill>
              </a:rPr>
              <a:t>Increase </a:t>
            </a:r>
            <a:r>
              <a:rPr lang="en-US" sz="1800" dirty="0">
                <a:solidFill>
                  <a:srgbClr val="002060"/>
                </a:solidFill>
              </a:rPr>
              <a:t>parental involvement and engagement in the child’s education </a:t>
            </a:r>
            <a:endParaRPr lang="en-US" sz="1800" dirty="0" smtClean="0">
              <a:solidFill>
                <a:srgbClr val="002060"/>
              </a:solidFill>
            </a:endParaRPr>
          </a:p>
          <a:p>
            <a:pPr marL="514350" lvl="0" indent="-514350">
              <a:buFont typeface="+mj-lt"/>
              <a:buAutoNum type="arabicPeriod"/>
            </a:pPr>
            <a:r>
              <a:rPr lang="en-US" sz="1800" dirty="0" smtClean="0">
                <a:solidFill>
                  <a:srgbClr val="002060"/>
                </a:solidFill>
              </a:rPr>
              <a:t>Describe </a:t>
            </a:r>
            <a:r>
              <a:rPr lang="en-US" sz="1800" dirty="0">
                <a:solidFill>
                  <a:srgbClr val="002060"/>
                </a:solidFill>
              </a:rPr>
              <a:t>how instructional personnel will be identified, recruited, retained, and </a:t>
            </a:r>
            <a:r>
              <a:rPr lang="en-US" sz="1800" dirty="0" smtClean="0">
                <a:solidFill>
                  <a:srgbClr val="002060"/>
                </a:solidFill>
              </a:rPr>
              <a:t>rewarded</a:t>
            </a:r>
          </a:p>
          <a:p>
            <a:pPr marL="514350" lvl="0" indent="-514350">
              <a:buFont typeface="+mj-lt"/>
              <a:buAutoNum type="arabicPeriod"/>
            </a:pPr>
            <a:r>
              <a:rPr lang="en-US" sz="1800" dirty="0" smtClean="0">
                <a:solidFill>
                  <a:srgbClr val="002060"/>
                </a:solidFill>
              </a:rPr>
              <a:t>Provide </a:t>
            </a:r>
            <a:r>
              <a:rPr lang="en-US" sz="1800" dirty="0">
                <a:solidFill>
                  <a:srgbClr val="002060"/>
                </a:solidFill>
              </a:rPr>
              <a:t>professional development that focuses on academic rigor, direct instruction, and creating high academic and character standards </a:t>
            </a:r>
          </a:p>
          <a:p>
            <a:pPr marL="514350" lvl="0" indent="-514350">
              <a:buFont typeface="+mj-lt"/>
              <a:buAutoNum type="arabicPeriod"/>
            </a:pPr>
            <a:r>
              <a:rPr lang="en-US" sz="1800" dirty="0">
                <a:solidFill>
                  <a:srgbClr val="002060"/>
                </a:solidFill>
              </a:rPr>
              <a:t>Provide </a:t>
            </a:r>
            <a:r>
              <a:rPr lang="en-US" sz="1800" dirty="0" smtClean="0">
                <a:solidFill>
                  <a:srgbClr val="002060"/>
                </a:solidFill>
              </a:rPr>
              <a:t>focused </a:t>
            </a:r>
            <a:r>
              <a:rPr lang="en-US" sz="1800" dirty="0">
                <a:solidFill>
                  <a:srgbClr val="002060"/>
                </a:solidFill>
              </a:rPr>
              <a:t>instruction to improve student academic proficiency, which may include instructional time beyond the normal school day or year</a:t>
            </a:r>
          </a:p>
          <a:p>
            <a:pPr marL="514350" lvl="0" indent="-514350">
              <a:buFont typeface="+mj-lt"/>
              <a:buAutoNum type="arabicPeriod"/>
            </a:pPr>
            <a:r>
              <a:rPr lang="en-US" sz="1800" dirty="0">
                <a:solidFill>
                  <a:srgbClr val="002060"/>
                </a:solidFill>
              </a:rPr>
              <a:t>Include a strategy for continuing to provide services after the school is no longer in turnaround status by achieving a “C” or higher. </a:t>
            </a:r>
          </a:p>
          <a:p>
            <a:pPr marL="0" indent="0">
              <a:buNone/>
            </a:pPr>
            <a:endParaRPr lang="en-US" dirty="0"/>
          </a:p>
        </p:txBody>
      </p:sp>
      <p:sp>
        <p:nvSpPr>
          <p:cNvPr id="4" name="Title 1"/>
          <p:cNvSpPr>
            <a:spLocks noGrp="1"/>
          </p:cNvSpPr>
          <p:nvPr>
            <p:ph type="title"/>
          </p:nvPr>
        </p:nvSpPr>
        <p:spPr>
          <a:xfrm>
            <a:off x="628650" y="884002"/>
            <a:ext cx="7886700" cy="793750"/>
          </a:xfrm>
          <a:solidFill>
            <a:srgbClr val="002060"/>
          </a:solidFill>
        </p:spPr>
        <p:txBody>
          <a:bodyPr/>
          <a:lstStyle/>
          <a:p>
            <a:pPr algn="ctr"/>
            <a:r>
              <a:rPr lang="en-US" sz="4000" dirty="0" smtClean="0">
                <a:solidFill>
                  <a:schemeClr val="bg1"/>
                </a:solidFill>
              </a:rPr>
              <a:t>TSSSA Plan </a:t>
            </a:r>
            <a:r>
              <a:rPr lang="en-US" sz="4000" dirty="0" smtClean="0">
                <a:solidFill>
                  <a:schemeClr val="bg1"/>
                </a:solidFill>
              </a:rPr>
              <a:t>Requirements</a:t>
            </a:r>
            <a:endParaRPr lang="en-US" sz="4000" dirty="0">
              <a:solidFill>
                <a:schemeClr val="bg1"/>
              </a:solidFill>
            </a:endParaRPr>
          </a:p>
        </p:txBody>
      </p:sp>
    </p:spTree>
    <p:extLst>
      <p:ext uri="{BB962C8B-B14F-4D97-AF65-F5344CB8AC3E}">
        <p14:creationId xmlns:p14="http://schemas.microsoft.com/office/powerpoint/2010/main" val="313812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78702"/>
            <a:ext cx="7886700" cy="4593548"/>
          </a:xfrm>
        </p:spPr>
        <p:txBody>
          <a:bodyPr/>
          <a:lstStyle/>
          <a:p>
            <a:r>
              <a:rPr lang="en-US" dirty="0" smtClean="0">
                <a:solidFill>
                  <a:srgbClr val="002060"/>
                </a:solidFill>
              </a:rPr>
              <a:t>Plan template will be provided to the </a:t>
            </a:r>
            <a:r>
              <a:rPr lang="en-US" dirty="0" smtClean="0">
                <a:solidFill>
                  <a:srgbClr val="002060"/>
                </a:solidFill>
              </a:rPr>
              <a:t>district (similar to Traditional Schools of Hope application, TOP-3).</a:t>
            </a:r>
            <a:endParaRPr lang="en-US" dirty="0" smtClean="0">
              <a:solidFill>
                <a:srgbClr val="002060"/>
              </a:solidFill>
            </a:endParaRPr>
          </a:p>
          <a:p>
            <a:r>
              <a:rPr lang="en-US" dirty="0" smtClean="0">
                <a:solidFill>
                  <a:srgbClr val="002060"/>
                </a:solidFill>
              </a:rPr>
              <a:t>Plan requirements (services) </a:t>
            </a:r>
            <a:r>
              <a:rPr lang="en-US" dirty="0" smtClean="0">
                <a:solidFill>
                  <a:srgbClr val="002060"/>
                </a:solidFill>
              </a:rPr>
              <a:t>and budgets will need to be identified by </a:t>
            </a:r>
            <a:r>
              <a:rPr lang="en-US" dirty="0" smtClean="0">
                <a:solidFill>
                  <a:srgbClr val="002060"/>
                </a:solidFill>
              </a:rPr>
              <a:t>eligible school(s).</a:t>
            </a:r>
          </a:p>
          <a:p>
            <a:r>
              <a:rPr lang="en-US" dirty="0" smtClean="0">
                <a:solidFill>
                  <a:srgbClr val="002060"/>
                </a:solidFill>
              </a:rPr>
              <a:t>Award will be at the district level.</a:t>
            </a:r>
            <a:endParaRPr lang="en-US" dirty="0"/>
          </a:p>
        </p:txBody>
      </p:sp>
      <p:sp>
        <p:nvSpPr>
          <p:cNvPr id="4" name="Title 1"/>
          <p:cNvSpPr>
            <a:spLocks noGrp="1"/>
          </p:cNvSpPr>
          <p:nvPr>
            <p:ph type="title"/>
          </p:nvPr>
        </p:nvSpPr>
        <p:spPr>
          <a:xfrm>
            <a:off x="628650" y="884002"/>
            <a:ext cx="7886700" cy="793750"/>
          </a:xfrm>
          <a:solidFill>
            <a:srgbClr val="002060"/>
          </a:solidFill>
        </p:spPr>
        <p:txBody>
          <a:bodyPr/>
          <a:lstStyle/>
          <a:p>
            <a:pPr algn="ctr"/>
            <a:r>
              <a:rPr lang="en-US" sz="4000" dirty="0" smtClean="0">
                <a:solidFill>
                  <a:schemeClr val="bg1"/>
                </a:solidFill>
              </a:rPr>
              <a:t>TSSSA Plans</a:t>
            </a:r>
            <a:endParaRPr lang="en-US" sz="4000" dirty="0">
              <a:solidFill>
                <a:schemeClr val="bg1"/>
              </a:solidFill>
            </a:endParaRPr>
          </a:p>
        </p:txBody>
      </p:sp>
    </p:spTree>
    <p:extLst>
      <p:ext uri="{BB962C8B-B14F-4D97-AF65-F5344CB8AC3E}">
        <p14:creationId xmlns:p14="http://schemas.microsoft.com/office/powerpoint/2010/main" val="81023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UniSIG Teacher Recruitment and Retention Allocation</a:t>
            </a:r>
            <a:endParaRPr lang="en-US" dirty="0"/>
          </a:p>
        </p:txBody>
      </p:sp>
    </p:spTree>
    <p:extLst>
      <p:ext uri="{BB962C8B-B14F-4D97-AF65-F5344CB8AC3E}">
        <p14:creationId xmlns:p14="http://schemas.microsoft.com/office/powerpoint/2010/main" val="21047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18510" y="908701"/>
            <a:ext cx="6477000" cy="5949299"/>
          </a:xfrm>
          <a:prstGeom prst="rect">
            <a:avLst/>
          </a:prstGeom>
        </p:spPr>
      </p:pic>
    </p:spTree>
    <p:extLst>
      <p:ext uri="{BB962C8B-B14F-4D97-AF65-F5344CB8AC3E}">
        <p14:creationId xmlns:p14="http://schemas.microsoft.com/office/powerpoint/2010/main" val="2744170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Tree>
    <p:extLst>
      <p:ext uri="{BB962C8B-B14F-4D97-AF65-F5344CB8AC3E}">
        <p14:creationId xmlns:p14="http://schemas.microsoft.com/office/powerpoint/2010/main" val="337541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altLang="en-US" dirty="0" smtClean="0"/>
              <a:t>Important Dates – May and June </a:t>
            </a:r>
          </a:p>
        </p:txBody>
      </p:sp>
      <p:sp>
        <p:nvSpPr>
          <p:cNvPr id="3" name="Content Placeholder 2"/>
          <p:cNvSpPr>
            <a:spLocks noGrp="1"/>
          </p:cNvSpPr>
          <p:nvPr>
            <p:ph idx="1"/>
          </p:nvPr>
        </p:nvSpPr>
        <p:spPr>
          <a:xfrm>
            <a:off x="159026" y="1906588"/>
            <a:ext cx="8825948" cy="4354512"/>
          </a:xfrm>
        </p:spPr>
        <p:txBody>
          <a:bodyPr/>
          <a:lstStyle/>
          <a:p>
            <a:pPr>
              <a:defRPr/>
            </a:pPr>
            <a:r>
              <a:rPr lang="en-US" dirty="0" smtClean="0"/>
              <a:t>Schoolwide Improvement Plan webinar </a:t>
            </a:r>
            <a:r>
              <a:rPr lang="en-US" dirty="0"/>
              <a:t>– </a:t>
            </a:r>
            <a:r>
              <a:rPr lang="en-US" sz="2400" dirty="0" smtClean="0"/>
              <a:t>May 23 at 10 a.m.</a:t>
            </a:r>
          </a:p>
          <a:p>
            <a:pPr>
              <a:defRPr/>
            </a:pPr>
            <a:r>
              <a:rPr lang="en-US" dirty="0" smtClean="0"/>
              <a:t>Heartland Leadership Conference – June 5, Lake Placid</a:t>
            </a:r>
          </a:p>
          <a:p>
            <a:pPr>
              <a:defRPr/>
            </a:pPr>
            <a:r>
              <a:rPr lang="en-US" dirty="0" smtClean="0"/>
              <a:t>School Improvement Rule webinar </a:t>
            </a:r>
            <a:r>
              <a:rPr lang="en-US" dirty="0"/>
              <a:t>– </a:t>
            </a:r>
            <a:r>
              <a:rPr lang="en-US" sz="2400" dirty="0" smtClean="0"/>
              <a:t>June 6 at 10 a.m.</a:t>
            </a:r>
            <a:endParaRPr lang="en-US" sz="2400" dirty="0"/>
          </a:p>
          <a:p>
            <a:pPr>
              <a:defRPr/>
            </a:pPr>
            <a:r>
              <a:rPr lang="en-US" dirty="0" smtClean="0"/>
              <a:t>Summer Literacy Institute - June 11-13, Orlando</a:t>
            </a:r>
          </a:p>
          <a:p>
            <a:pPr>
              <a:defRPr/>
            </a:pPr>
            <a:r>
              <a:rPr lang="en-US" dirty="0" smtClean="0"/>
              <a:t>Sunshine State Scholars - June 13-14, Orlando </a:t>
            </a:r>
          </a:p>
          <a:p>
            <a:pPr>
              <a:defRPr/>
            </a:pPr>
            <a:r>
              <a:rPr lang="en-US" dirty="0" smtClean="0"/>
              <a:t>Instructional Leadership Team Academy (Institute II) -  June 18-19, Orlando</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a:t>                                                                                  </a:t>
            </a:r>
          </a:p>
        </p:txBody>
      </p:sp>
    </p:spTree>
    <p:extLst>
      <p:ext uri="{BB962C8B-B14F-4D97-AF65-F5344CB8AC3E}">
        <p14:creationId xmlns:p14="http://schemas.microsoft.com/office/powerpoint/2010/main" val="384354987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28650" y="673100"/>
            <a:ext cx="7886700" cy="793750"/>
          </a:xfrm>
        </p:spPr>
        <p:txBody>
          <a:bodyPr/>
          <a:lstStyle/>
          <a:p>
            <a:r>
              <a:rPr altLang="en-US" dirty="0" smtClean="0"/>
              <a:t>Important Dates – </a:t>
            </a:r>
            <a:r>
              <a:rPr altLang="en-US" dirty="0" smtClean="0"/>
              <a:t>July and August</a:t>
            </a:r>
            <a:endParaRPr altLang="en-US" dirty="0" smtClean="0"/>
          </a:p>
        </p:txBody>
      </p:sp>
      <p:sp>
        <p:nvSpPr>
          <p:cNvPr id="3" name="Content Placeholder 2"/>
          <p:cNvSpPr>
            <a:spLocks noGrp="1"/>
          </p:cNvSpPr>
          <p:nvPr>
            <p:ph idx="1"/>
          </p:nvPr>
        </p:nvSpPr>
        <p:spPr>
          <a:xfrm>
            <a:off x="228600" y="1579563"/>
            <a:ext cx="8796338" cy="4354512"/>
          </a:xfrm>
        </p:spPr>
        <p:txBody>
          <a:bodyPr/>
          <a:lstStyle/>
          <a:p>
            <a:pPr>
              <a:defRPr/>
            </a:pPr>
            <a:r>
              <a:rPr lang="en-US" dirty="0" smtClean="0"/>
              <a:t>Summer Science </a:t>
            </a:r>
            <a:r>
              <a:rPr lang="en-US" dirty="0" err="1" smtClean="0"/>
              <a:t>STEMposium</a:t>
            </a:r>
            <a:endParaRPr lang="en-US" dirty="0" smtClean="0"/>
          </a:p>
          <a:p>
            <a:pPr lvl="1">
              <a:defRPr/>
            </a:pPr>
            <a:r>
              <a:rPr lang="en-US" sz="2000" dirty="0" smtClean="0"/>
              <a:t>July 8-11, Tallahassee, July 15-18, Tampa, July 22-25, Palm Beach</a:t>
            </a:r>
          </a:p>
          <a:p>
            <a:pPr>
              <a:defRPr/>
            </a:pPr>
            <a:r>
              <a:rPr lang="en-US" dirty="0" smtClean="0"/>
              <a:t>NEFEC Leadership Conference - July 9-10, Sawgrass</a:t>
            </a:r>
          </a:p>
          <a:p>
            <a:pPr>
              <a:defRPr/>
            </a:pPr>
            <a:r>
              <a:rPr lang="en-US" dirty="0" smtClean="0"/>
              <a:t>NEFEC- </a:t>
            </a:r>
            <a:r>
              <a:rPr lang="en-US" dirty="0" smtClean="0"/>
              <a:t>SIP Training </a:t>
            </a:r>
            <a:r>
              <a:rPr lang="en-US" dirty="0" smtClean="0"/>
              <a:t>- July 11 (8:30-11 AM), Sawgrass</a:t>
            </a:r>
          </a:p>
          <a:p>
            <a:pPr>
              <a:defRPr/>
            </a:pPr>
            <a:r>
              <a:rPr lang="en-US" dirty="0" smtClean="0"/>
              <a:t>Florida Teacher of the Year Gala - July 18, Orlando</a:t>
            </a:r>
          </a:p>
          <a:p>
            <a:pPr>
              <a:defRPr/>
            </a:pPr>
            <a:r>
              <a:rPr lang="en-US" dirty="0" smtClean="0"/>
              <a:t>PAEC- Impact of ESSA &amp; SIP - July 22 (1-4 PM), Destin</a:t>
            </a:r>
          </a:p>
          <a:p>
            <a:pPr>
              <a:defRPr/>
            </a:pPr>
            <a:r>
              <a:rPr lang="en-US" dirty="0" smtClean="0"/>
              <a:t>PAEC Leadership Conference- July 23-24, Destin</a:t>
            </a:r>
          </a:p>
          <a:p>
            <a:pPr>
              <a:defRPr/>
            </a:pPr>
            <a:r>
              <a:rPr lang="en-US" b="1" dirty="0" smtClean="0">
                <a:solidFill>
                  <a:srgbClr val="002060"/>
                </a:solidFill>
              </a:rPr>
              <a:t>BSI Summer Academy (South) - July 23-24, Largo </a:t>
            </a:r>
          </a:p>
          <a:p>
            <a:pPr>
              <a:defRPr/>
            </a:pPr>
            <a:r>
              <a:rPr lang="en-US" b="1" dirty="0" smtClean="0">
                <a:solidFill>
                  <a:srgbClr val="002060"/>
                </a:solidFill>
              </a:rPr>
              <a:t>BSI Summer Academy (North) - July 31-August 1, Ocala</a:t>
            </a:r>
          </a:p>
          <a:p>
            <a:pPr>
              <a:defRPr/>
            </a:pPr>
            <a:endParaRPr lang="en-US" dirty="0" smtClean="0"/>
          </a:p>
          <a:p>
            <a:pPr>
              <a:defRPr/>
            </a:pPr>
            <a:endParaRPr lang="en-US" dirty="0" smtClean="0"/>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a:t>                                                                                  </a:t>
            </a:r>
          </a:p>
        </p:txBody>
      </p:sp>
    </p:spTree>
    <p:extLst>
      <p:ext uri="{BB962C8B-B14F-4D97-AF65-F5344CB8AC3E}">
        <p14:creationId xmlns:p14="http://schemas.microsoft.com/office/powerpoint/2010/main" val="294016082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6886"/>
            <a:ext cx="7886700" cy="793750"/>
          </a:xfrm>
        </p:spPr>
        <p:txBody>
          <a:bodyPr/>
          <a:lstStyle/>
          <a:p>
            <a:r>
              <a:rPr lang="en-US" dirty="0" smtClean="0"/>
              <a:t>BSI Timeline/Due Dates </a:t>
            </a:r>
            <a:endParaRPr lang="en-US" dirty="0"/>
          </a:p>
        </p:txBody>
      </p:sp>
      <p:sp>
        <p:nvSpPr>
          <p:cNvPr id="3" name="Content Placeholder 2"/>
          <p:cNvSpPr>
            <a:spLocks noGrp="1"/>
          </p:cNvSpPr>
          <p:nvPr>
            <p:ph idx="1"/>
          </p:nvPr>
        </p:nvSpPr>
        <p:spPr>
          <a:xfrm>
            <a:off x="628650" y="1610636"/>
            <a:ext cx="7886700" cy="4354753"/>
          </a:xfrm>
        </p:spPr>
        <p:txBody>
          <a:bodyPr/>
          <a:lstStyle/>
          <a:p>
            <a:r>
              <a:rPr lang="en-US" dirty="0" smtClean="0"/>
              <a:t>May 1- External Operator Contracts due </a:t>
            </a:r>
          </a:p>
          <a:p>
            <a:r>
              <a:rPr lang="en-US" dirty="0" smtClean="0"/>
              <a:t>May </a:t>
            </a:r>
            <a:r>
              <a:rPr lang="en-US" dirty="0" smtClean="0"/>
              <a:t>24- </a:t>
            </a:r>
            <a:r>
              <a:rPr lang="en-US" dirty="0" smtClean="0"/>
              <a:t>2019-20 SIP will be open in CIMS</a:t>
            </a:r>
          </a:p>
          <a:p>
            <a:r>
              <a:rPr lang="en-US" dirty="0" smtClean="0"/>
              <a:t>July </a:t>
            </a:r>
            <a:r>
              <a:rPr lang="en-US" dirty="0" smtClean="0"/>
              <a:t>17- </a:t>
            </a:r>
            <a:r>
              <a:rPr lang="en-US" dirty="0" smtClean="0"/>
              <a:t>State Board Meeting to approve 2019-20 </a:t>
            </a:r>
            <a:r>
              <a:rPr lang="en-US" dirty="0" smtClean="0"/>
              <a:t>TOP-2, Cycle </a:t>
            </a:r>
            <a:r>
              <a:rPr lang="en-US" dirty="0" smtClean="0"/>
              <a:t>2 or 3 </a:t>
            </a:r>
            <a:r>
              <a:rPr lang="en-US" dirty="0" smtClean="0"/>
              <a:t>(External Operator) Plans</a:t>
            </a:r>
            <a:endParaRPr lang="en-US" dirty="0" smtClean="0"/>
          </a:p>
          <a:p>
            <a:r>
              <a:rPr lang="en-US" dirty="0"/>
              <a:t>August 2- </a:t>
            </a:r>
            <a:r>
              <a:rPr lang="en-US" dirty="0" err="1"/>
              <a:t>UniSIG</a:t>
            </a:r>
            <a:r>
              <a:rPr lang="en-US" dirty="0"/>
              <a:t> application due in CIMS</a:t>
            </a:r>
          </a:p>
          <a:p>
            <a:r>
              <a:rPr lang="en-US" dirty="0" smtClean="0"/>
              <a:t>September </a:t>
            </a:r>
            <a:r>
              <a:rPr lang="en-US" dirty="0" smtClean="0"/>
              <a:t>1- TSSSA plan </a:t>
            </a:r>
            <a:r>
              <a:rPr lang="en-US" dirty="0" smtClean="0"/>
              <a:t>must be approved </a:t>
            </a:r>
            <a:r>
              <a:rPr lang="en-US" dirty="0" smtClean="0"/>
              <a:t>by the district school board, MOUs due, Instructional Rosters due for UniSIG Recruitment and Retention </a:t>
            </a:r>
            <a:r>
              <a:rPr lang="en-US" dirty="0" smtClean="0"/>
              <a:t>Allocation</a:t>
            </a:r>
          </a:p>
          <a:p>
            <a:r>
              <a:rPr lang="en-US" dirty="0" smtClean="0"/>
              <a:t>October </a:t>
            </a:r>
            <a:r>
              <a:rPr lang="en-US" dirty="0" smtClean="0"/>
              <a:t>1- TSSSA plan </a:t>
            </a:r>
            <a:r>
              <a:rPr lang="en-US" dirty="0" smtClean="0"/>
              <a:t>and </a:t>
            </a:r>
            <a:r>
              <a:rPr lang="en-US" dirty="0" smtClean="0"/>
              <a:t>TOP-2, Cycle 1 </a:t>
            </a:r>
            <a:r>
              <a:rPr lang="en-US" dirty="0" smtClean="0"/>
              <a:t>Plans due</a:t>
            </a:r>
            <a:endParaRPr lang="en-US" dirty="0" smtClean="0"/>
          </a:p>
          <a:p>
            <a:endParaRPr lang="en-US" dirty="0"/>
          </a:p>
        </p:txBody>
      </p:sp>
    </p:spTree>
    <p:extLst>
      <p:ext uri="{BB962C8B-B14F-4D97-AF65-F5344CB8AC3E}">
        <p14:creationId xmlns:p14="http://schemas.microsoft.com/office/powerpoint/2010/main" val="2164820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22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fld id="{AD3FCBFA-EA29-4509-9D08-F94C590FBA35}" type="slidenum">
              <a:rPr lang="en-US" altLang="en-US" sz="1200" smtClean="0">
                <a:solidFill>
                  <a:srgbClr val="898989"/>
                </a:solidFill>
              </a:rPr>
              <a:pPr>
                <a:spcBef>
                  <a:spcPct val="0"/>
                </a:spcBef>
                <a:buClrTx/>
                <a:buFontTx/>
                <a:buNone/>
              </a:pPr>
              <a:t>3</a:t>
            </a:fld>
            <a:endParaRPr lang="en-US" altLang="en-US" sz="1200" smtClean="0">
              <a:solidFill>
                <a:srgbClr val="898989"/>
              </a:solidFill>
            </a:endParaRPr>
          </a:p>
        </p:txBody>
      </p:sp>
      <p:sp>
        <p:nvSpPr>
          <p:cNvPr id="6" name="Content Placeholder 2"/>
          <p:cNvSpPr>
            <a:spLocks noGrp="1"/>
          </p:cNvSpPr>
          <p:nvPr>
            <p:ph idx="4294967295"/>
          </p:nvPr>
        </p:nvSpPr>
        <p:spPr>
          <a:xfrm>
            <a:off x="1028700" y="1858963"/>
            <a:ext cx="6591300" cy="4141787"/>
          </a:xfrm>
          <a:noFill/>
          <a:ln w="28575">
            <a:solidFill>
              <a:srgbClr val="002060"/>
            </a:solidFill>
          </a:ln>
        </p:spPr>
        <p:txBody>
          <a:bodyPr/>
          <a:lstStyle/>
          <a:p>
            <a:pPr marL="0" indent="0">
              <a:buFont typeface="Wingdings" panose="05000000000000000000" pitchFamily="2" charset="2"/>
              <a:buNone/>
              <a:defRPr/>
            </a:pPr>
            <a:endParaRPr lang="en-US" sz="400" dirty="0" smtClean="0"/>
          </a:p>
          <a:p>
            <a:pPr marL="0" indent="0">
              <a:buFont typeface="Wingdings" panose="05000000000000000000" pitchFamily="2" charset="2"/>
              <a:buNone/>
              <a:defRPr/>
            </a:pPr>
            <a:r>
              <a:rPr lang="en-US" sz="2400" dirty="0" smtClean="0">
                <a:solidFill>
                  <a:srgbClr val="002060"/>
                </a:solidFill>
              </a:rPr>
              <a:t>We serve districts and schools as collaborative partners to support continuous improvement and improved outcomes for </a:t>
            </a:r>
            <a:r>
              <a:rPr lang="en-US" sz="2400" b="1" u="sng" dirty="0" smtClean="0">
                <a:solidFill>
                  <a:srgbClr val="002060"/>
                </a:solidFill>
              </a:rPr>
              <a:t>all</a:t>
            </a:r>
            <a:r>
              <a:rPr lang="en-US" sz="2400" dirty="0" smtClean="0">
                <a:solidFill>
                  <a:srgbClr val="002060"/>
                </a:solidFill>
              </a:rPr>
              <a:t> students by:</a:t>
            </a:r>
          </a:p>
          <a:p>
            <a:pPr marL="0" indent="0">
              <a:buFont typeface="Wingdings" panose="05000000000000000000" pitchFamily="2" charset="2"/>
              <a:buNone/>
              <a:defRPr/>
            </a:pPr>
            <a:endParaRPr lang="en-US" sz="400" dirty="0" smtClean="0">
              <a:solidFill>
                <a:srgbClr val="002060"/>
              </a:solidFill>
            </a:endParaRPr>
          </a:p>
          <a:p>
            <a:pPr>
              <a:defRPr/>
            </a:pPr>
            <a:r>
              <a:rPr lang="en-US" sz="1800" dirty="0" smtClean="0">
                <a:solidFill>
                  <a:srgbClr val="002060"/>
                </a:solidFill>
              </a:rPr>
              <a:t>Providing monitoring and support to low performing schools </a:t>
            </a:r>
          </a:p>
          <a:p>
            <a:pPr>
              <a:defRPr/>
            </a:pPr>
            <a:r>
              <a:rPr lang="en-US" sz="1800" dirty="0" smtClean="0">
                <a:solidFill>
                  <a:srgbClr val="002060"/>
                </a:solidFill>
              </a:rPr>
              <a:t>Building </a:t>
            </a:r>
            <a:r>
              <a:rPr lang="en-US" sz="1800" dirty="0">
                <a:solidFill>
                  <a:srgbClr val="002060"/>
                </a:solidFill>
              </a:rPr>
              <a:t>positive relationships, effective communication, and a growth mindset among all stakeholders </a:t>
            </a:r>
          </a:p>
          <a:p>
            <a:pPr>
              <a:defRPr/>
            </a:pPr>
            <a:r>
              <a:rPr lang="en-US" sz="1800" dirty="0">
                <a:solidFill>
                  <a:srgbClr val="002060"/>
                </a:solidFill>
              </a:rPr>
              <a:t>Supporting an equitable learning environment focused on improving student outcomes and closing the achievement gap </a:t>
            </a:r>
          </a:p>
          <a:p>
            <a:pPr>
              <a:defRPr/>
            </a:pPr>
            <a:r>
              <a:rPr lang="en-US" sz="1800" dirty="0">
                <a:solidFill>
                  <a:srgbClr val="002060"/>
                </a:solidFill>
              </a:rPr>
              <a:t>Coaching for standards-aligned learning and evidence-based interventions </a:t>
            </a:r>
          </a:p>
          <a:p>
            <a:pPr>
              <a:defRPr/>
            </a:pPr>
            <a:r>
              <a:rPr lang="en-US" sz="1800" dirty="0">
                <a:solidFill>
                  <a:srgbClr val="002060"/>
                </a:solidFill>
              </a:rPr>
              <a:t>Utilizing various data for purposeful planning and problem solving </a:t>
            </a:r>
            <a:endParaRPr lang="en-US" sz="1800" dirty="0" smtClean="0">
              <a:solidFill>
                <a:srgbClr val="002060"/>
              </a:solidFill>
            </a:endParaRPr>
          </a:p>
        </p:txBody>
      </p:sp>
      <p:sp>
        <p:nvSpPr>
          <p:cNvPr id="5" name="Title 1"/>
          <p:cNvSpPr>
            <a:spLocks noGrp="1"/>
          </p:cNvSpPr>
          <p:nvPr>
            <p:ph type="title"/>
          </p:nvPr>
        </p:nvSpPr>
        <p:spPr>
          <a:xfrm>
            <a:off x="1028700" y="1263650"/>
            <a:ext cx="6591300" cy="595313"/>
          </a:xfrm>
          <a:solidFill>
            <a:srgbClr val="002060"/>
          </a:solidFill>
        </p:spPr>
        <p:txBody>
          <a:bodyPr/>
          <a:lstStyle/>
          <a:p>
            <a:pPr algn="ctr"/>
            <a:r>
              <a:rPr lang="en-US" altLang="en-US" dirty="0" smtClean="0">
                <a:ln>
                  <a:noFill/>
                </a:ln>
                <a:solidFill>
                  <a:schemeClr val="bg1"/>
                </a:solidFill>
              </a:rPr>
              <a:t>Vision</a:t>
            </a:r>
          </a:p>
        </p:txBody>
      </p:sp>
    </p:spTree>
    <p:extLst>
      <p:ext uri="{BB962C8B-B14F-4D97-AF65-F5344CB8AC3E}">
        <p14:creationId xmlns:p14="http://schemas.microsoft.com/office/powerpoint/2010/main" val="359918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a:xfrm>
            <a:off x="66675" y="4457700"/>
            <a:ext cx="7315200" cy="1088509"/>
          </a:xfrm>
        </p:spPr>
        <p:txBody>
          <a:bodyPr>
            <a:noAutofit/>
          </a:bodyPr>
          <a:lstStyle/>
          <a:p>
            <a:pPr algn="ctr">
              <a:defRPr/>
            </a:pPr>
            <a:r>
              <a:rPr lang="en-US" sz="3600" b="1" dirty="0">
                <a:solidFill>
                  <a:srgbClr val="002060"/>
                </a:solidFill>
              </a:rPr>
              <a:t>Every Student Succeeds Act (ESSA</a:t>
            </a:r>
            <a:r>
              <a:rPr lang="en-US" sz="3600" b="1" dirty="0" smtClean="0">
                <a:solidFill>
                  <a:srgbClr val="002060"/>
                </a:solidFill>
              </a:rPr>
              <a:t>)</a:t>
            </a:r>
            <a:endParaRPr lang="en-US" altLang="en-US" sz="2400" b="1" dirty="0">
              <a:solidFill>
                <a:srgbClr val="002060"/>
              </a:solidFill>
              <a:latin typeface="+mn-lt"/>
            </a:endParaRPr>
          </a:p>
        </p:txBody>
      </p:sp>
      <p:sp>
        <p:nvSpPr>
          <p:cNvPr id="1013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13" indent="-285737">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2942" indent="-228589">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298"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2"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 typeface="Wingdings" panose="05000000000000000000" pitchFamily="2" charset="2"/>
              <a:buNone/>
            </a:pPr>
            <a:fld id="{65758760-7773-4A56-97F0-F936BEB4EEBF}" type="slidenum">
              <a:rPr lang="en-US" altLang="en-US" sz="1200">
                <a:solidFill>
                  <a:srgbClr val="898989"/>
                </a:solidFill>
                <a:cs typeface="Arial" panose="020B0604020202020204" pitchFamily="34" charset="0"/>
              </a:rPr>
              <a:pPr fontAlgn="base">
                <a:spcBef>
                  <a:spcPct val="0"/>
                </a:spcBef>
                <a:spcAft>
                  <a:spcPct val="0"/>
                </a:spcAft>
                <a:buClrTx/>
                <a:buFont typeface="Wingdings" panose="05000000000000000000" pitchFamily="2" charset="2"/>
                <a:buNone/>
              </a:pPr>
              <a:t>30</a:t>
            </a:fld>
            <a:endParaRPr lang="en-US" altLang="en-US" sz="1200" dirty="0">
              <a:solidFill>
                <a:srgbClr val="898989"/>
              </a:solidFill>
              <a:cs typeface="Arial" panose="020B0604020202020204" pitchFamily="34" charset="0"/>
            </a:endParaRPr>
          </a:p>
        </p:txBody>
      </p:sp>
      <p:sp>
        <p:nvSpPr>
          <p:cNvPr id="4" name="TextBox 3"/>
          <p:cNvSpPr txBox="1"/>
          <p:nvPr/>
        </p:nvSpPr>
        <p:spPr>
          <a:xfrm>
            <a:off x="1281500" y="5176877"/>
            <a:ext cx="237566" cy="369332"/>
          </a:xfrm>
          <a:prstGeom prst="rect">
            <a:avLst/>
          </a:prstGeom>
          <a:noFill/>
        </p:spPr>
        <p:txBody>
          <a:bodyPr wrap="none" rtlCol="0">
            <a:spAutoFit/>
          </a:bodyPr>
          <a:lstStyle/>
          <a:p>
            <a:pPr>
              <a:defRPr/>
            </a:pPr>
            <a:r>
              <a:rPr lang="en-US" kern="0" dirty="0">
                <a:solidFill>
                  <a:prstClr val="black"/>
                </a:solidFill>
                <a:cs typeface="Arial" panose="020B0604020202020204" pitchFamily="34" charset="0"/>
              </a:rPr>
              <a:t> </a:t>
            </a:r>
          </a:p>
        </p:txBody>
      </p:sp>
    </p:spTree>
    <p:extLst>
      <p:ext uri="{BB962C8B-B14F-4D97-AF65-F5344CB8AC3E}">
        <p14:creationId xmlns:p14="http://schemas.microsoft.com/office/powerpoint/2010/main" val="995195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86911"/>
            <a:ext cx="7886700" cy="793751"/>
          </a:xfrm>
        </p:spPr>
        <p:txBody>
          <a:bodyPr/>
          <a:lstStyle/>
          <a:p>
            <a:pPr algn="ctr"/>
            <a:r>
              <a:rPr lang="en-US" dirty="0" smtClean="0"/>
              <a:t>New ESSA Accountability Provisions</a:t>
            </a:r>
            <a:endParaRPr lang="en-US" dirty="0"/>
          </a:p>
        </p:txBody>
      </p:sp>
      <p:sp>
        <p:nvSpPr>
          <p:cNvPr id="3" name="Content Placeholder 2"/>
          <p:cNvSpPr>
            <a:spLocks noGrp="1"/>
          </p:cNvSpPr>
          <p:nvPr>
            <p:ph idx="1"/>
          </p:nvPr>
        </p:nvSpPr>
        <p:spPr>
          <a:xfrm>
            <a:off x="628651" y="1741462"/>
            <a:ext cx="7886700" cy="4354753"/>
          </a:xfrm>
        </p:spPr>
        <p:txBody>
          <a:bodyPr/>
          <a:lstStyle/>
          <a:p>
            <a:r>
              <a:rPr lang="en-US" dirty="0"/>
              <a:t>I</a:t>
            </a:r>
            <a:r>
              <a:rPr lang="en-US" dirty="0" smtClean="0"/>
              <a:t>nclusion </a:t>
            </a:r>
            <a:r>
              <a:rPr lang="en-US" dirty="0"/>
              <a:t>of </a:t>
            </a:r>
            <a:r>
              <a:rPr lang="en-US" dirty="0" smtClean="0"/>
              <a:t>English Language Learner (ELL) </a:t>
            </a:r>
            <a:r>
              <a:rPr lang="en-US" dirty="0"/>
              <a:t>proficiency as a </a:t>
            </a:r>
            <a:r>
              <a:rPr lang="en-US" dirty="0" smtClean="0"/>
              <a:t>separate </a:t>
            </a:r>
            <a:r>
              <a:rPr lang="en-US" dirty="0"/>
              <a:t>accountability </a:t>
            </a:r>
            <a:r>
              <a:rPr lang="en-US" dirty="0" smtClean="0"/>
              <a:t>indicator</a:t>
            </a:r>
          </a:p>
          <a:p>
            <a:r>
              <a:rPr lang="en-US" dirty="0" smtClean="0"/>
              <a:t>Additional </a:t>
            </a:r>
            <a:r>
              <a:rPr lang="en-US" dirty="0"/>
              <a:t>focus on reporting of subgroup </a:t>
            </a:r>
            <a:r>
              <a:rPr lang="en-US" dirty="0" smtClean="0"/>
              <a:t>performance</a:t>
            </a:r>
          </a:p>
          <a:p>
            <a:r>
              <a:rPr lang="en-US" dirty="0"/>
              <a:t>A</a:t>
            </a:r>
            <a:r>
              <a:rPr lang="en-US" dirty="0" smtClean="0"/>
              <a:t>dditional federal school </a:t>
            </a:r>
            <a:r>
              <a:rPr lang="en-US" dirty="0"/>
              <a:t>improvement designations and </a:t>
            </a:r>
            <a:r>
              <a:rPr lang="en-US" dirty="0" smtClean="0"/>
              <a:t>support</a:t>
            </a:r>
          </a:p>
          <a:p>
            <a:r>
              <a:rPr lang="en-US" dirty="0" smtClean="0"/>
              <a:t>Revamped </a:t>
            </a:r>
            <a:r>
              <a:rPr lang="en-US" dirty="0"/>
              <a:t>public report cards of state, district and school </a:t>
            </a:r>
            <a:r>
              <a:rPr lang="en-US" dirty="0" smtClean="0"/>
              <a:t>data</a:t>
            </a:r>
            <a:endParaRPr lang="en-US" dirty="0"/>
          </a:p>
        </p:txBody>
      </p:sp>
    </p:spTree>
    <p:extLst>
      <p:ext uri="{BB962C8B-B14F-4D97-AF65-F5344CB8AC3E}">
        <p14:creationId xmlns:p14="http://schemas.microsoft.com/office/powerpoint/2010/main" val="2709615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p:nvPr>
        </p:nvSpPr>
        <p:spPr>
          <a:xfrm>
            <a:off x="590551" y="862018"/>
            <a:ext cx="7886700" cy="793751"/>
          </a:xfrm>
        </p:spPr>
        <p:txBody>
          <a:bodyPr/>
          <a:lstStyle/>
          <a:p>
            <a:pPr algn="ctr"/>
            <a:r>
              <a:rPr altLang="en-US" dirty="0" smtClean="0"/>
              <a:t>Florida's ESSA State Plan</a:t>
            </a:r>
          </a:p>
        </p:txBody>
      </p:sp>
      <p:sp>
        <p:nvSpPr>
          <p:cNvPr id="140291" name="Content Placeholder 5"/>
          <p:cNvSpPr>
            <a:spLocks noGrp="1"/>
          </p:cNvSpPr>
          <p:nvPr>
            <p:ph idx="1"/>
          </p:nvPr>
        </p:nvSpPr>
        <p:spPr>
          <a:xfrm>
            <a:off x="416219" y="1773097"/>
            <a:ext cx="8515351" cy="4235451"/>
          </a:xfrm>
        </p:spPr>
        <p:txBody>
          <a:bodyPr/>
          <a:lstStyle/>
          <a:p>
            <a:pPr marL="342882" indent="-342882">
              <a:defRPr/>
            </a:pPr>
            <a:r>
              <a:rPr lang="en-US" altLang="en-US" dirty="0" smtClean="0"/>
              <a:t>Drafted with public input, including workgroup of superintendents</a:t>
            </a:r>
          </a:p>
          <a:p>
            <a:pPr marL="342882" indent="-342882">
              <a:defRPr/>
            </a:pPr>
            <a:r>
              <a:rPr lang="en-US" altLang="en-US" dirty="0" smtClean="0"/>
              <a:t>Approved September 26, 2018</a:t>
            </a:r>
          </a:p>
          <a:p>
            <a:pPr marL="342882" indent="-342882">
              <a:defRPr/>
            </a:pPr>
            <a:r>
              <a:rPr lang="en-US" altLang="en-US" dirty="0" smtClean="0"/>
              <a:t>Preserves the focus on increased student achievement</a:t>
            </a:r>
          </a:p>
          <a:p>
            <a:pPr marL="342882" indent="-342882">
              <a:defRPr/>
            </a:pPr>
            <a:r>
              <a:rPr lang="en-US" altLang="en-US" u="sng" dirty="0" smtClean="0"/>
              <a:t>No changes</a:t>
            </a:r>
            <a:r>
              <a:rPr lang="en-US" altLang="en-US" dirty="0" smtClean="0"/>
              <a:t> to Florida’s state accountability systems</a:t>
            </a:r>
          </a:p>
          <a:p>
            <a:pPr marL="800060" lvl="1" indent="-342882">
              <a:defRPr/>
            </a:pPr>
            <a:r>
              <a:rPr lang="en-US" altLang="en-US" dirty="0" smtClean="0"/>
              <a:t>School Grades</a:t>
            </a:r>
          </a:p>
          <a:p>
            <a:pPr marL="800060" lvl="1" indent="-342882">
              <a:defRPr/>
            </a:pPr>
            <a:r>
              <a:rPr lang="en-US" altLang="en-US" dirty="0" smtClean="0"/>
              <a:t>Differentiated Accountability</a:t>
            </a:r>
          </a:p>
          <a:p>
            <a:pPr marL="342882" indent="-342882">
              <a:defRPr/>
            </a:pPr>
            <a:r>
              <a:rPr lang="en-US" altLang="en-US" dirty="0" smtClean="0"/>
              <a:t>Adds a Federal calculation to satisfy ESSA requirements</a:t>
            </a:r>
          </a:p>
          <a:p>
            <a:pPr marL="800060" lvl="1" indent="-342882">
              <a:defRPr/>
            </a:pPr>
            <a:r>
              <a:rPr lang="en-US" altLang="en-US" dirty="0"/>
              <a:t>New Federal Percent of Points Index (</a:t>
            </a:r>
            <a:r>
              <a:rPr lang="en-US" altLang="en-US" b="1" dirty="0"/>
              <a:t>Federal Index</a:t>
            </a:r>
            <a:r>
              <a:rPr lang="en-US" altLang="en-US" dirty="0"/>
              <a:t>)</a:t>
            </a:r>
          </a:p>
          <a:p>
            <a:pPr marL="0" indent="0">
              <a:buNone/>
              <a:defRPr/>
            </a:pPr>
            <a:endParaRPr lang="en-US" altLang="en-US" dirty="0" smtClean="0"/>
          </a:p>
        </p:txBody>
      </p:sp>
    </p:spTree>
    <p:extLst>
      <p:ext uri="{BB962C8B-B14F-4D97-AF65-F5344CB8AC3E}">
        <p14:creationId xmlns:p14="http://schemas.microsoft.com/office/powerpoint/2010/main" val="4106322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696119" y="863606"/>
            <a:ext cx="7886700" cy="793751"/>
          </a:xfrm>
        </p:spPr>
        <p:txBody>
          <a:bodyPr/>
          <a:lstStyle/>
          <a:p>
            <a:pPr algn="ctr"/>
            <a:r>
              <a:rPr altLang="en-US" dirty="0" smtClean="0"/>
              <a:t>New Federal Index</a:t>
            </a:r>
          </a:p>
        </p:txBody>
      </p:sp>
      <p:sp>
        <p:nvSpPr>
          <p:cNvPr id="3" name="Content Placeholder 2"/>
          <p:cNvSpPr>
            <a:spLocks noGrp="1"/>
          </p:cNvSpPr>
          <p:nvPr>
            <p:ph idx="1"/>
          </p:nvPr>
        </p:nvSpPr>
        <p:spPr>
          <a:xfrm>
            <a:off x="336555" y="1657351"/>
            <a:ext cx="8605839" cy="4356100"/>
          </a:xfrm>
        </p:spPr>
        <p:txBody>
          <a:bodyPr/>
          <a:lstStyle/>
          <a:p>
            <a:pPr>
              <a:defRPr/>
            </a:pPr>
            <a:r>
              <a:rPr lang="en-US" dirty="0" smtClean="0"/>
              <a:t>Calculation includes all school grades components plus English Language Proficiency (ELP) progress </a:t>
            </a:r>
          </a:p>
          <a:p>
            <a:pPr lvl="1">
              <a:defRPr/>
            </a:pPr>
            <a:r>
              <a:rPr lang="en-US" dirty="0" smtClean="0"/>
              <a:t>English </a:t>
            </a:r>
            <a:r>
              <a:rPr lang="en-US" dirty="0"/>
              <a:t>Language Proficiency progress – the percent of ELLs who make progress on </a:t>
            </a:r>
            <a:r>
              <a:rPr lang="en-US" dirty="0" smtClean="0"/>
              <a:t>the state’s assessment of proficiency in the English language (i.e., learning gains on ACCESS for ELLs or Alternate </a:t>
            </a:r>
            <a:r>
              <a:rPr lang="en-US" dirty="0"/>
              <a:t>ACCESS for </a:t>
            </a:r>
            <a:r>
              <a:rPr lang="en-US" dirty="0" smtClean="0"/>
              <a:t>ELLs)</a:t>
            </a:r>
            <a:endParaRPr lang="en-US" dirty="0"/>
          </a:p>
          <a:p>
            <a:pPr>
              <a:defRPr/>
            </a:pPr>
            <a:r>
              <a:rPr lang="en-US" dirty="0" smtClean="0"/>
              <a:t>Calculated for </a:t>
            </a:r>
            <a:r>
              <a:rPr lang="en-US" u="sng" dirty="0" smtClean="0"/>
              <a:t>all</a:t>
            </a:r>
            <a:r>
              <a:rPr lang="en-US" dirty="0" smtClean="0"/>
              <a:t> schools including ungraded, Exceptional Student Education centers, alternative schools, Department of Juvenile Justice facilities, and feeder schools</a:t>
            </a:r>
          </a:p>
          <a:p>
            <a:pPr>
              <a:defRPr/>
            </a:pPr>
            <a:r>
              <a:rPr lang="en-US" dirty="0" smtClean="0"/>
              <a:t>Calculated overall and by subgroup</a:t>
            </a:r>
          </a:p>
          <a:p>
            <a:pPr marL="457178" lvl="1" indent="0">
              <a:buNone/>
              <a:defRPr/>
            </a:pPr>
            <a:endParaRPr lang="en-US" sz="1800" dirty="0"/>
          </a:p>
        </p:txBody>
      </p:sp>
    </p:spTree>
    <p:extLst>
      <p:ext uri="{BB962C8B-B14F-4D97-AF65-F5344CB8AC3E}">
        <p14:creationId xmlns:p14="http://schemas.microsoft.com/office/powerpoint/2010/main" val="4058050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6" y="604826"/>
            <a:ext cx="8829207" cy="793751"/>
          </a:xfrm>
        </p:spPr>
        <p:txBody>
          <a:bodyPr/>
          <a:lstStyle/>
          <a:p>
            <a:pPr algn="ctr"/>
            <a:r>
              <a:rPr lang="en-US" dirty="0" smtClean="0"/>
              <a:t>Federal Index</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4707268"/>
              </p:ext>
            </p:extLst>
          </p:nvPr>
        </p:nvGraphicFramePr>
        <p:xfrm>
          <a:off x="615964" y="1398577"/>
          <a:ext cx="7897092" cy="5400620"/>
        </p:xfrm>
        <a:graphic>
          <a:graphicData uri="http://schemas.openxmlformats.org/drawingml/2006/table">
            <a:tbl>
              <a:tblPr firstRow="1" firstCol="1" bandRow="1">
                <a:tableStyleId>{5C22544A-7EE6-4342-B048-85BDC9FD1C3A}</a:tableStyleId>
              </a:tblPr>
              <a:tblGrid>
                <a:gridCol w="3603153">
                  <a:extLst>
                    <a:ext uri="{9D8B030D-6E8A-4147-A177-3AD203B41FA5}">
                      <a16:colId xmlns="" xmlns:a16="http://schemas.microsoft.com/office/drawing/2014/main" val="20000"/>
                    </a:ext>
                  </a:extLst>
                </a:gridCol>
                <a:gridCol w="4293939">
                  <a:extLst>
                    <a:ext uri="{9D8B030D-6E8A-4147-A177-3AD203B41FA5}">
                      <a16:colId xmlns="" xmlns:a16="http://schemas.microsoft.com/office/drawing/2014/main" val="20001"/>
                    </a:ext>
                  </a:extLst>
                </a:gridCol>
              </a:tblGrid>
              <a:tr h="332995">
                <a:tc>
                  <a:txBody>
                    <a:bodyPr/>
                    <a:lstStyle/>
                    <a:p>
                      <a:pPr marL="0" marR="0" algn="ctr">
                        <a:lnSpc>
                          <a:spcPct val="115000"/>
                        </a:lnSpc>
                        <a:spcBef>
                          <a:spcPts val="0"/>
                        </a:spcBef>
                        <a:spcAft>
                          <a:spcPts val="0"/>
                        </a:spcAft>
                      </a:pPr>
                      <a:r>
                        <a:rPr lang="en-US" sz="1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ESSA Indicator</a:t>
                      </a:r>
                      <a:endParaRPr lang="en-US"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pPr>
                      <a:r>
                        <a:rPr lang="en-US" sz="1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Florida Component</a:t>
                      </a:r>
                      <a:endParaRPr lang="en-US"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 xmlns:a16="http://schemas.microsoft.com/office/drawing/2014/main" val="10000"/>
                  </a:ext>
                </a:extLst>
              </a:tr>
              <a:tr h="332995">
                <a:tc rowSpan="6">
                  <a:txBody>
                    <a:bodyPr/>
                    <a:lstStyle/>
                    <a:p>
                      <a:pPr marL="0" marR="0">
                        <a:lnSpc>
                          <a:spcPct val="115000"/>
                        </a:lnSpc>
                        <a:spcBef>
                          <a:spcPts val="0"/>
                        </a:spcBef>
                        <a:spcAft>
                          <a:spcPts val="0"/>
                        </a:spcAft>
                      </a:pPr>
                      <a:r>
                        <a:rPr lang="en-US" sz="1900" dirty="0">
                          <a:solidFill>
                            <a:schemeClr val="tx1"/>
                          </a:solidFill>
                          <a:effectLst/>
                        </a:rPr>
                        <a:t>Academic Achievement – including Student Growth </a:t>
                      </a:r>
                      <a:endParaRPr lang="en-US" sz="1900" dirty="0" smtClean="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900" b="0" dirty="0">
                          <a:solidFill>
                            <a:schemeClr val="tx1"/>
                          </a:solidFill>
                          <a:effectLst/>
                        </a:rPr>
                        <a:t>English Language Arts (ELA) Achievement</a:t>
                      </a:r>
                      <a:endParaRPr lang="en-US"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32995">
                <a:tc vMerge="1">
                  <a:txBody>
                    <a:bodyPr/>
                    <a:lstStyle/>
                    <a:p>
                      <a:endParaRPr lang="en-US"/>
                    </a:p>
                  </a:txBody>
                  <a:tcPr/>
                </a:tc>
                <a:tc>
                  <a:txBody>
                    <a:bodyPr/>
                    <a:lstStyle/>
                    <a:p>
                      <a:pPr marL="0" marR="0">
                        <a:lnSpc>
                          <a:spcPct val="115000"/>
                        </a:lnSpc>
                        <a:spcBef>
                          <a:spcPts val="0"/>
                        </a:spcBef>
                        <a:spcAft>
                          <a:spcPts val="0"/>
                        </a:spcAft>
                      </a:pPr>
                      <a:r>
                        <a:rPr lang="en-US" sz="1900" dirty="0">
                          <a:solidFill>
                            <a:schemeClr val="tx1"/>
                          </a:solidFill>
                          <a:effectLst/>
                        </a:rPr>
                        <a:t>Mathematics Achievement</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2995">
                <a:tc vMerge="1">
                  <a:txBody>
                    <a:bodyPr/>
                    <a:lstStyle/>
                    <a:p>
                      <a:endParaRPr lang="en-US"/>
                    </a:p>
                  </a:txBody>
                  <a:tcPr/>
                </a:tc>
                <a:tc>
                  <a:txBody>
                    <a:bodyPr/>
                    <a:lstStyle/>
                    <a:p>
                      <a:pPr marL="0" marR="0">
                        <a:lnSpc>
                          <a:spcPct val="115000"/>
                        </a:lnSpc>
                        <a:spcBef>
                          <a:spcPts val="0"/>
                        </a:spcBef>
                        <a:spcAft>
                          <a:spcPts val="0"/>
                        </a:spcAft>
                      </a:pPr>
                      <a:r>
                        <a:rPr lang="en-US" sz="1900" dirty="0">
                          <a:solidFill>
                            <a:schemeClr val="tx1"/>
                          </a:solidFill>
                          <a:effectLst/>
                        </a:rPr>
                        <a:t>Learning Gains ELA</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32995">
                <a:tc vMerge="1">
                  <a:txBody>
                    <a:bodyPr/>
                    <a:lstStyle/>
                    <a:p>
                      <a:endParaRPr lang="en-US"/>
                    </a:p>
                  </a:txBody>
                  <a:tcPr/>
                </a:tc>
                <a:tc>
                  <a:txBody>
                    <a:bodyPr/>
                    <a:lstStyle/>
                    <a:p>
                      <a:pPr marL="0" marR="0">
                        <a:lnSpc>
                          <a:spcPct val="115000"/>
                        </a:lnSpc>
                        <a:spcBef>
                          <a:spcPts val="0"/>
                        </a:spcBef>
                        <a:spcAft>
                          <a:spcPts val="0"/>
                        </a:spcAft>
                      </a:pPr>
                      <a:r>
                        <a:rPr lang="en-US" sz="1900" dirty="0">
                          <a:solidFill>
                            <a:schemeClr val="tx1"/>
                          </a:solidFill>
                          <a:effectLst/>
                        </a:rPr>
                        <a:t>Learning Gains Mathematics</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32995">
                <a:tc vMerge="1">
                  <a:txBody>
                    <a:bodyPr/>
                    <a:lstStyle/>
                    <a:p>
                      <a:endParaRPr lang="en-US"/>
                    </a:p>
                  </a:txBody>
                  <a:tcPr/>
                </a:tc>
                <a:tc>
                  <a:txBody>
                    <a:bodyPr/>
                    <a:lstStyle/>
                    <a:p>
                      <a:pPr marL="0" marR="0">
                        <a:lnSpc>
                          <a:spcPct val="115000"/>
                        </a:lnSpc>
                        <a:spcBef>
                          <a:spcPts val="0"/>
                        </a:spcBef>
                        <a:spcAft>
                          <a:spcPts val="0"/>
                        </a:spcAft>
                      </a:pPr>
                      <a:r>
                        <a:rPr lang="en-US" sz="1900" dirty="0">
                          <a:solidFill>
                            <a:schemeClr val="tx1"/>
                          </a:solidFill>
                          <a:effectLst/>
                        </a:rPr>
                        <a:t>Learning Gains Lowest 25% ELA</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32995">
                <a:tc vMerge="1">
                  <a:txBody>
                    <a:bodyPr/>
                    <a:lstStyle/>
                    <a:p>
                      <a:endParaRPr lang="en-US"/>
                    </a:p>
                  </a:txBody>
                  <a:tcPr/>
                </a:tc>
                <a:tc>
                  <a:txBody>
                    <a:bodyPr/>
                    <a:lstStyle/>
                    <a:p>
                      <a:pPr marL="0" marR="0">
                        <a:lnSpc>
                          <a:spcPct val="115000"/>
                        </a:lnSpc>
                        <a:spcBef>
                          <a:spcPts val="0"/>
                        </a:spcBef>
                        <a:spcAft>
                          <a:spcPts val="0"/>
                        </a:spcAft>
                      </a:pPr>
                      <a:r>
                        <a:rPr lang="en-US" sz="1900" dirty="0">
                          <a:solidFill>
                            <a:schemeClr val="tx1"/>
                          </a:solidFill>
                          <a:effectLst/>
                        </a:rPr>
                        <a:t>Learning Gains Lowest 25% Mathematics</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99061">
                <a:tc>
                  <a:txBody>
                    <a:bodyPr/>
                    <a:lstStyle/>
                    <a:p>
                      <a:pPr marL="0" marR="0">
                        <a:lnSpc>
                          <a:spcPct val="115000"/>
                        </a:lnSpc>
                        <a:spcBef>
                          <a:spcPts val="0"/>
                        </a:spcBef>
                        <a:spcAft>
                          <a:spcPts val="0"/>
                        </a:spcAft>
                      </a:pPr>
                      <a:r>
                        <a:rPr lang="en-US" sz="1900" dirty="0">
                          <a:solidFill>
                            <a:schemeClr val="tx1"/>
                          </a:solidFill>
                          <a:effectLst/>
                        </a:rPr>
                        <a:t>Graduation Rate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900" dirty="0">
                          <a:solidFill>
                            <a:schemeClr val="tx1"/>
                          </a:solidFill>
                          <a:effectLst/>
                        </a:rPr>
                        <a:t>4-Year Graduation </a:t>
                      </a:r>
                      <a:r>
                        <a:rPr lang="en-US" sz="1900" dirty="0" smtClean="0">
                          <a:solidFill>
                            <a:schemeClr val="tx1"/>
                          </a:solidFill>
                          <a:effectLst/>
                        </a:rPr>
                        <a:t>Rate</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32995">
                <a:tc rowSpan="4">
                  <a:txBody>
                    <a:bodyPr/>
                    <a:lstStyle/>
                    <a:p>
                      <a:pPr marL="0" marR="0">
                        <a:lnSpc>
                          <a:spcPct val="115000"/>
                        </a:lnSpc>
                        <a:spcBef>
                          <a:spcPts val="0"/>
                        </a:spcBef>
                        <a:spcAft>
                          <a:spcPts val="0"/>
                        </a:spcAft>
                      </a:pPr>
                      <a:r>
                        <a:rPr lang="en-US" sz="1900" dirty="0">
                          <a:solidFill>
                            <a:schemeClr val="tx1"/>
                          </a:solidFill>
                          <a:effectLst/>
                        </a:rPr>
                        <a:t>School Quality or Student </a:t>
                      </a:r>
                      <a:r>
                        <a:rPr lang="en-US" sz="1900" dirty="0" smtClean="0">
                          <a:solidFill>
                            <a:schemeClr val="tx1"/>
                          </a:solidFill>
                          <a:effectLst/>
                        </a:rPr>
                        <a:t>Success</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900" dirty="0">
                          <a:solidFill>
                            <a:schemeClr val="tx1"/>
                          </a:solidFill>
                          <a:effectLst/>
                        </a:rPr>
                        <a:t>Science</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32995">
                <a:tc vMerge="1">
                  <a:txBody>
                    <a:bodyPr/>
                    <a:lstStyle/>
                    <a:p>
                      <a:endParaRPr lang="en-US"/>
                    </a:p>
                  </a:txBody>
                  <a:tcPr/>
                </a:tc>
                <a:tc>
                  <a:txBody>
                    <a:bodyPr/>
                    <a:lstStyle/>
                    <a:p>
                      <a:pPr marL="0" marR="0">
                        <a:lnSpc>
                          <a:spcPct val="115000"/>
                        </a:lnSpc>
                        <a:spcBef>
                          <a:spcPts val="0"/>
                        </a:spcBef>
                        <a:spcAft>
                          <a:spcPts val="0"/>
                        </a:spcAft>
                      </a:pPr>
                      <a:r>
                        <a:rPr lang="en-US" sz="1900" dirty="0">
                          <a:solidFill>
                            <a:schemeClr val="tx1"/>
                          </a:solidFill>
                          <a:effectLst/>
                        </a:rPr>
                        <a:t>Social Studies</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38815">
                <a:tc v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900" kern="1200" dirty="0" smtClean="0">
                          <a:solidFill>
                            <a:schemeClr val="tx1"/>
                          </a:solidFill>
                          <a:effectLst/>
                          <a:latin typeface="+mn-lt"/>
                          <a:ea typeface="+mn-ea"/>
                          <a:cs typeface="+mn-cs"/>
                        </a:rPr>
                        <a:t>Middle School – Acceleration </a:t>
                      </a:r>
                      <a:endParaRPr lang="en-US" sz="19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665988">
                <a:tc vMerge="1">
                  <a:txBody>
                    <a:bodyPr/>
                    <a:lstStyle/>
                    <a:p>
                      <a:endParaRPr lang="en-US"/>
                    </a:p>
                  </a:txBody>
                  <a:tcPr/>
                </a:tc>
                <a:tc>
                  <a:txBody>
                    <a:bodyPr/>
                    <a:lstStyle/>
                    <a:p>
                      <a:pPr marL="0" marR="0">
                        <a:lnSpc>
                          <a:spcPct val="115000"/>
                        </a:lnSpc>
                        <a:spcBef>
                          <a:spcPts val="0"/>
                        </a:spcBef>
                        <a:spcAft>
                          <a:spcPts val="0"/>
                        </a:spcAft>
                      </a:pPr>
                      <a:r>
                        <a:rPr lang="en-US" sz="1900" dirty="0" smtClean="0">
                          <a:solidFill>
                            <a:schemeClr val="tx1"/>
                          </a:solidFill>
                          <a:effectLst/>
                        </a:rPr>
                        <a:t>High School – College </a:t>
                      </a:r>
                      <a:r>
                        <a:rPr lang="en-US" sz="1900" dirty="0">
                          <a:solidFill>
                            <a:schemeClr val="tx1"/>
                          </a:solidFill>
                          <a:effectLst/>
                        </a:rPr>
                        <a:t>and Career </a:t>
                      </a:r>
                      <a:r>
                        <a:rPr lang="en-US" sz="1900" dirty="0" smtClean="0">
                          <a:solidFill>
                            <a:schemeClr val="tx1"/>
                          </a:solidFill>
                          <a:effectLst/>
                        </a:rPr>
                        <a:t>Acceleration</a:t>
                      </a:r>
                      <a:endParaRPr lang="en-US" sz="19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899801">
                <a:tc>
                  <a:txBody>
                    <a:bodyPr/>
                    <a:lstStyle/>
                    <a:p>
                      <a:pPr marL="0" marR="0">
                        <a:lnSpc>
                          <a:spcPct val="115000"/>
                        </a:lnSpc>
                        <a:spcBef>
                          <a:spcPts val="0"/>
                        </a:spcBef>
                        <a:spcAft>
                          <a:spcPts val="0"/>
                        </a:spcAft>
                      </a:pPr>
                      <a:r>
                        <a:rPr lang="en-US" sz="1900" dirty="0">
                          <a:solidFill>
                            <a:schemeClr val="tx1"/>
                          </a:solidFill>
                          <a:effectLst/>
                        </a:rPr>
                        <a:t>Progress in Achieving English Language Proficiency (ELP)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900" dirty="0">
                          <a:solidFill>
                            <a:schemeClr val="tx1"/>
                          </a:solidFill>
                          <a:effectLst/>
                        </a:rPr>
                        <a:t>ELP Progress</a:t>
                      </a:r>
                      <a:endPar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643913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938727"/>
            <a:ext cx="7886700" cy="793751"/>
          </a:xfrm>
        </p:spPr>
        <p:txBody>
          <a:bodyPr/>
          <a:lstStyle/>
          <a:p>
            <a:pPr algn="ctr"/>
            <a:r>
              <a:rPr lang="en-US" dirty="0" smtClean="0"/>
              <a:t>Federal Index</a:t>
            </a:r>
            <a:r>
              <a:rPr lang="en-US" dirty="0"/>
              <a:t> </a:t>
            </a:r>
            <a:r>
              <a:rPr lang="en-US" dirty="0" smtClean="0"/>
              <a:t>Calculated for 10 Subgroups</a:t>
            </a:r>
            <a:endParaRPr lang="en-US" dirty="0"/>
          </a:p>
        </p:txBody>
      </p:sp>
      <p:sp>
        <p:nvSpPr>
          <p:cNvPr id="3" name="Content Placeholder 2"/>
          <p:cNvSpPr>
            <a:spLocks noGrp="1"/>
          </p:cNvSpPr>
          <p:nvPr>
            <p:ph idx="1"/>
          </p:nvPr>
        </p:nvSpPr>
        <p:spPr/>
        <p:txBody>
          <a:bodyPr/>
          <a:lstStyle/>
          <a:p>
            <a:r>
              <a:rPr lang="en-US" dirty="0"/>
              <a:t>7</a:t>
            </a:r>
            <a:r>
              <a:rPr lang="en-US" dirty="0" smtClean="0"/>
              <a:t> major </a:t>
            </a:r>
            <a:r>
              <a:rPr lang="en-US" dirty="0" smtClean="0"/>
              <a:t>racial and ethnic groups (White, Black, Hispanic, Asian, Native Hawaiian or other Pacific Islander, American Indian or Alaska native, and two or more races)</a:t>
            </a:r>
          </a:p>
          <a:p>
            <a:r>
              <a:rPr lang="en-US" dirty="0" smtClean="0"/>
              <a:t>Students </a:t>
            </a:r>
            <a:r>
              <a:rPr lang="en-US" dirty="0"/>
              <a:t>with </a:t>
            </a:r>
            <a:r>
              <a:rPr lang="en-US" dirty="0" smtClean="0"/>
              <a:t>disabilities (SWDs)</a:t>
            </a:r>
            <a:endParaRPr lang="en-US" dirty="0"/>
          </a:p>
          <a:p>
            <a:r>
              <a:rPr lang="en-US" dirty="0"/>
              <a:t>English </a:t>
            </a:r>
            <a:r>
              <a:rPr lang="en-US" dirty="0" smtClean="0"/>
              <a:t>Language </a:t>
            </a:r>
            <a:r>
              <a:rPr lang="en-US" dirty="0"/>
              <a:t>L</a:t>
            </a:r>
            <a:r>
              <a:rPr lang="en-US" dirty="0" smtClean="0"/>
              <a:t>earners (ELLs</a:t>
            </a:r>
            <a:r>
              <a:rPr lang="en-US" dirty="0"/>
              <a:t>) </a:t>
            </a:r>
            <a:endParaRPr lang="en-US" dirty="0" smtClean="0"/>
          </a:p>
          <a:p>
            <a:r>
              <a:rPr lang="en-US" dirty="0" smtClean="0"/>
              <a:t>Economically </a:t>
            </a:r>
            <a:r>
              <a:rPr lang="en-US" dirty="0"/>
              <a:t>disadvantaged students</a:t>
            </a:r>
          </a:p>
          <a:p>
            <a:endParaRPr lang="en-US" dirty="0" smtClean="0"/>
          </a:p>
          <a:p>
            <a:endParaRPr lang="en-US" dirty="0"/>
          </a:p>
          <a:p>
            <a:endParaRPr lang="en-US" dirty="0"/>
          </a:p>
        </p:txBody>
      </p:sp>
    </p:spTree>
    <p:extLst>
      <p:ext uri="{BB962C8B-B14F-4D97-AF65-F5344CB8AC3E}">
        <p14:creationId xmlns:p14="http://schemas.microsoft.com/office/powerpoint/2010/main" val="3234580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638175" y="803279"/>
            <a:ext cx="7886700" cy="793751"/>
          </a:xfrm>
        </p:spPr>
        <p:txBody>
          <a:bodyPr/>
          <a:lstStyle/>
          <a:p>
            <a:pPr algn="ctr"/>
            <a:r>
              <a:rPr altLang="en-US" smtClean="0"/>
              <a:t>Summary of the 2017-18 Baseline Data</a:t>
            </a:r>
          </a:p>
        </p:txBody>
      </p:sp>
      <p:sp>
        <p:nvSpPr>
          <p:cNvPr id="140291" name="Content Placeholder 5"/>
          <p:cNvSpPr>
            <a:spLocks noGrp="1"/>
          </p:cNvSpPr>
          <p:nvPr>
            <p:ph idx="1"/>
          </p:nvPr>
        </p:nvSpPr>
        <p:spPr>
          <a:xfrm>
            <a:off x="415931" y="1773243"/>
            <a:ext cx="8515351" cy="4730751"/>
          </a:xfrm>
        </p:spPr>
        <p:txBody>
          <a:bodyPr>
            <a:normAutofit/>
          </a:bodyPr>
          <a:lstStyle/>
          <a:p>
            <a:pPr marL="342882" indent="-342882">
              <a:defRPr/>
            </a:pPr>
            <a:r>
              <a:rPr lang="en-US" altLang="en-US" dirty="0" smtClean="0"/>
              <a:t>A total of 553 schools are identified for Comprehensive Support and Improvement (CS&amp;I)</a:t>
            </a:r>
          </a:p>
          <a:p>
            <a:pPr marL="800060" lvl="1" indent="-342882">
              <a:defRPr/>
            </a:pPr>
            <a:r>
              <a:rPr lang="en-US" altLang="en-US" dirty="0" smtClean="0"/>
              <a:t>This includes Florida’s D&amp;F schools (230 schools)</a:t>
            </a:r>
          </a:p>
          <a:p>
            <a:pPr marL="800060" lvl="1" indent="-342882">
              <a:defRPr/>
            </a:pPr>
            <a:r>
              <a:rPr lang="en-US" altLang="en-US" dirty="0" smtClean="0"/>
              <a:t>The rigor of Florida’s current School Grades system is evidenced by the reality that 51 D schools identified here would be unidentified if we solely relied on the Federal Index</a:t>
            </a:r>
          </a:p>
          <a:p>
            <a:pPr marL="800060" lvl="1" indent="-342882">
              <a:defRPr/>
            </a:pPr>
            <a:r>
              <a:rPr lang="en-US" altLang="en-US" dirty="0" smtClean="0"/>
              <a:t>Over half of the 553 schools (299) are ungraded schools, providing an opportunity to engage stakeholders for these alternative, ESE, and DJJ schools</a:t>
            </a:r>
          </a:p>
          <a:p>
            <a:pPr marL="0" indent="0">
              <a:buNone/>
              <a:defRPr/>
            </a:pPr>
            <a:endParaRPr lang="en-US" altLang="en-US" dirty="0" smtClean="0"/>
          </a:p>
          <a:p>
            <a:pPr marL="0" indent="0">
              <a:buNone/>
              <a:defRPr/>
            </a:pPr>
            <a:endParaRPr lang="en-US" altLang="en-US" dirty="0" smtClean="0"/>
          </a:p>
        </p:txBody>
      </p:sp>
    </p:spTree>
    <p:extLst>
      <p:ext uri="{BB962C8B-B14F-4D97-AF65-F5344CB8AC3E}">
        <p14:creationId xmlns:p14="http://schemas.microsoft.com/office/powerpoint/2010/main" val="500482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638175" y="803279"/>
            <a:ext cx="7886700" cy="793751"/>
          </a:xfrm>
        </p:spPr>
        <p:txBody>
          <a:bodyPr/>
          <a:lstStyle/>
          <a:p>
            <a:pPr algn="ctr"/>
            <a:r>
              <a:rPr altLang="en-US" smtClean="0"/>
              <a:t>Summary of the 2017-18 Baseline Data</a:t>
            </a:r>
          </a:p>
        </p:txBody>
      </p:sp>
      <p:sp>
        <p:nvSpPr>
          <p:cNvPr id="140291" name="Content Placeholder 5"/>
          <p:cNvSpPr>
            <a:spLocks noGrp="1"/>
          </p:cNvSpPr>
          <p:nvPr>
            <p:ph idx="1"/>
          </p:nvPr>
        </p:nvSpPr>
        <p:spPr>
          <a:xfrm>
            <a:off x="415931" y="1773243"/>
            <a:ext cx="8515351" cy="4730751"/>
          </a:xfrm>
        </p:spPr>
        <p:txBody>
          <a:bodyPr>
            <a:normAutofit/>
          </a:bodyPr>
          <a:lstStyle/>
          <a:p>
            <a:pPr marL="342882" indent="-342882">
              <a:defRPr/>
            </a:pPr>
            <a:r>
              <a:rPr lang="en-US" altLang="en-US" dirty="0"/>
              <a:t>A total of 1,952 </a:t>
            </a:r>
            <a:r>
              <a:rPr lang="en-US" altLang="en-US" dirty="0" smtClean="0"/>
              <a:t>higher-performing </a:t>
            </a:r>
            <a:r>
              <a:rPr lang="en-US" altLang="en-US" dirty="0"/>
              <a:t>schools are identified for Targeted </a:t>
            </a:r>
            <a:r>
              <a:rPr lang="en-US" altLang="en-US" dirty="0" smtClean="0"/>
              <a:t>Support and Improvement </a:t>
            </a:r>
            <a:r>
              <a:rPr lang="en-US" altLang="en-US" dirty="0"/>
              <a:t>(TS&amp;I) to address pockets of performance problems with specific student subgroups</a:t>
            </a:r>
          </a:p>
          <a:p>
            <a:pPr marL="800060" lvl="1" indent="-342882">
              <a:defRPr/>
            </a:pPr>
            <a:r>
              <a:rPr lang="en-US" altLang="en-US" dirty="0"/>
              <a:t>This </a:t>
            </a:r>
            <a:r>
              <a:rPr lang="en-US" altLang="en-US" dirty="0" smtClean="0"/>
              <a:t>stresses the </a:t>
            </a:r>
            <a:r>
              <a:rPr lang="en-US" altLang="en-US" dirty="0"/>
              <a:t>need to be innovative in even our high-performing schools to address the outcomes of </a:t>
            </a:r>
            <a:r>
              <a:rPr lang="en-US" altLang="en-US" b="1" dirty="0"/>
              <a:t>all</a:t>
            </a:r>
            <a:r>
              <a:rPr lang="en-US" altLang="en-US" dirty="0"/>
              <a:t> students, particularly students with special </a:t>
            </a:r>
            <a:r>
              <a:rPr lang="en-US" altLang="en-US" dirty="0" smtClean="0"/>
              <a:t>needs</a:t>
            </a:r>
          </a:p>
          <a:p>
            <a:pPr marL="800060" lvl="1" indent="-342882">
              <a:defRPr/>
            </a:pPr>
            <a:r>
              <a:rPr lang="en-US" altLang="en-US" dirty="0" smtClean="0"/>
              <a:t>Over half (55%) of the schools identified for TS&amp;I have only one subgroup identified, and the vast majority (96%) have three or fewer subgroups identified</a:t>
            </a:r>
          </a:p>
          <a:p>
            <a:pPr marL="457178" lvl="1" indent="0">
              <a:buNone/>
              <a:defRPr/>
            </a:pPr>
            <a:endParaRPr lang="en-US" altLang="en-US" dirty="0"/>
          </a:p>
          <a:p>
            <a:pPr marL="0" indent="0">
              <a:buNone/>
              <a:defRPr/>
            </a:pPr>
            <a:endParaRPr lang="en-US" altLang="en-US" dirty="0" smtClean="0"/>
          </a:p>
          <a:p>
            <a:pPr marL="0" indent="0">
              <a:buNone/>
              <a:defRPr/>
            </a:pPr>
            <a:endParaRPr lang="en-US" altLang="en-US" dirty="0" smtClean="0"/>
          </a:p>
        </p:txBody>
      </p:sp>
    </p:spTree>
    <p:extLst>
      <p:ext uri="{BB962C8B-B14F-4D97-AF65-F5344CB8AC3E}">
        <p14:creationId xmlns:p14="http://schemas.microsoft.com/office/powerpoint/2010/main" val="855868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509979"/>
            <a:ext cx="7886700" cy="793751"/>
          </a:xfrm>
        </p:spPr>
        <p:txBody>
          <a:bodyPr/>
          <a:lstStyle/>
          <a:p>
            <a:pPr algn="ctr"/>
            <a:r>
              <a:rPr lang="en-US" dirty="0"/>
              <a:t>State, </a:t>
            </a:r>
            <a:r>
              <a:rPr lang="en-US" dirty="0" smtClean="0"/>
              <a:t>District, </a:t>
            </a:r>
            <a:r>
              <a:rPr lang="en-US" dirty="0"/>
              <a:t>and School Report Cards</a:t>
            </a:r>
          </a:p>
        </p:txBody>
      </p:sp>
      <p:sp>
        <p:nvSpPr>
          <p:cNvPr id="3" name="Content Placeholder 2"/>
          <p:cNvSpPr>
            <a:spLocks noGrp="1"/>
          </p:cNvSpPr>
          <p:nvPr>
            <p:ph idx="1"/>
          </p:nvPr>
        </p:nvSpPr>
        <p:spPr>
          <a:xfrm>
            <a:off x="372298" y="1389897"/>
            <a:ext cx="8399417" cy="4561198"/>
          </a:xfrm>
        </p:spPr>
        <p:txBody>
          <a:bodyPr/>
          <a:lstStyle/>
          <a:p>
            <a:r>
              <a:rPr lang="en-US" sz="2400" b="1" dirty="0" err="1"/>
              <a:t>EduData</a:t>
            </a:r>
            <a:r>
              <a:rPr lang="en-US" sz="2400" dirty="0"/>
              <a:t>- new interactive report card which provides the federally required components for the state, district, and school report </a:t>
            </a:r>
            <a:r>
              <a:rPr lang="en-US" sz="2400" dirty="0" smtClean="0"/>
              <a:t>cards </a:t>
            </a:r>
            <a:r>
              <a:rPr lang="en-US" sz="2400" dirty="0">
                <a:hlinkClick r:id="rId3"/>
              </a:rPr>
              <a:t>https://edudata.fldoe.org/</a:t>
            </a:r>
            <a:endParaRPr lang="en-US" sz="2400" dirty="0"/>
          </a:p>
          <a:p>
            <a:r>
              <a:rPr lang="en-US" sz="2400" dirty="0"/>
              <a:t>Includes the information accessed through SPARS in a more accessible format for parents and the general public</a:t>
            </a:r>
          </a:p>
          <a:p>
            <a:r>
              <a:rPr lang="en-US" sz="2400" dirty="0"/>
              <a:t>Includes the following: </a:t>
            </a:r>
          </a:p>
          <a:p>
            <a:pPr lvl="1"/>
            <a:r>
              <a:rPr lang="en-US" sz="2200" dirty="0"/>
              <a:t>School grade and school grade components, and </a:t>
            </a:r>
            <a:r>
              <a:rPr lang="en-US" sz="2200" dirty="0" smtClean="0"/>
              <a:t>Federal Index</a:t>
            </a:r>
            <a:endParaRPr lang="en-US" sz="2200" dirty="0"/>
          </a:p>
          <a:p>
            <a:pPr marL="1485826" lvl="2" indent="-342882"/>
            <a:r>
              <a:rPr lang="en-US" sz="2200" dirty="0"/>
              <a:t>Components disaggregated by subgroup</a:t>
            </a:r>
          </a:p>
          <a:p>
            <a:pPr marL="1485826" lvl="2" indent="-342882"/>
            <a:r>
              <a:rPr lang="en-US" sz="2200" dirty="0"/>
              <a:t>State, District, School level</a:t>
            </a:r>
          </a:p>
          <a:p>
            <a:pPr lvl="1"/>
            <a:r>
              <a:rPr lang="en-US" sz="2200" dirty="0"/>
              <a:t>English Language Proficiency Progress</a:t>
            </a:r>
          </a:p>
          <a:p>
            <a:pPr marL="1485826" lvl="2" indent="-342882"/>
            <a:r>
              <a:rPr lang="en-US" sz="2200" dirty="0"/>
              <a:t>State, District, School level</a:t>
            </a:r>
          </a:p>
          <a:p>
            <a:pPr lvl="1"/>
            <a:r>
              <a:rPr lang="en-US" sz="2200" dirty="0"/>
              <a:t>Whether the school is identified for </a:t>
            </a:r>
            <a:r>
              <a:rPr lang="en-US" sz="2200" dirty="0" smtClean="0"/>
              <a:t>support</a:t>
            </a:r>
            <a:endParaRPr lang="en-US" sz="2200" dirty="0"/>
          </a:p>
        </p:txBody>
      </p:sp>
    </p:spTree>
    <p:extLst>
      <p:ext uri="{BB962C8B-B14F-4D97-AF65-F5344CB8AC3E}">
        <p14:creationId xmlns:p14="http://schemas.microsoft.com/office/powerpoint/2010/main" val="987714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294" y="1668779"/>
            <a:ext cx="8451667" cy="4354753"/>
          </a:xfrm>
        </p:spPr>
        <p:txBody>
          <a:bodyPr/>
          <a:lstStyle/>
          <a:p>
            <a:pPr marL="0" indent="0">
              <a:buNone/>
            </a:pPr>
            <a:r>
              <a:rPr lang="en-US" sz="1400" b="1" dirty="0">
                <a:solidFill>
                  <a:srgbClr val="262A63"/>
                </a:solidFill>
              </a:rPr>
              <a:t>Federal Comprehensive Support and Improvement (CS&amp;I) for DA Schools/</a:t>
            </a:r>
            <a:r>
              <a:rPr lang="en-US" sz="1400" b="1" dirty="0">
                <a:solidFill>
                  <a:srgbClr val="FF0000"/>
                </a:solidFill>
              </a:rPr>
              <a:t>Current</a:t>
            </a:r>
            <a:r>
              <a:rPr lang="en-US" sz="1400" b="1" dirty="0">
                <a:solidFill>
                  <a:srgbClr val="262A63"/>
                </a:solidFill>
              </a:rPr>
              <a:t> State CS&amp;I and TS&amp;I</a:t>
            </a:r>
          </a:p>
          <a:p>
            <a:endParaRPr lang="en-US" sz="1400" dirty="0">
              <a:solidFill>
                <a:srgbClr val="FF0000"/>
              </a:solidFill>
            </a:endParaRPr>
          </a:p>
          <a:p>
            <a:endParaRPr lang="en-US" sz="1400" dirty="0">
              <a:solidFill>
                <a:srgbClr val="FF0000"/>
              </a:solidFill>
            </a:endParaRPr>
          </a:p>
          <a:p>
            <a:endParaRPr lang="en-US" sz="1400" dirty="0"/>
          </a:p>
          <a:p>
            <a:pPr marL="457178" lvl="1" indent="0">
              <a:buNone/>
            </a:pPr>
            <a:endParaRPr lang="en-US" sz="1400" dirty="0">
              <a:solidFill>
                <a:srgbClr val="FF0000"/>
              </a:solidFill>
            </a:endParaRPr>
          </a:p>
          <a:p>
            <a:pPr marL="0" indent="0">
              <a:spcBef>
                <a:spcPts val="0"/>
              </a:spcBef>
              <a:buNone/>
            </a:pPr>
            <a:endParaRPr lang="en-US" sz="1400" b="1" dirty="0" smtClean="0">
              <a:solidFill>
                <a:srgbClr val="FF0000"/>
              </a:solidFill>
            </a:endParaRPr>
          </a:p>
          <a:p>
            <a:pPr marL="0" indent="0">
              <a:spcBef>
                <a:spcPts val="0"/>
              </a:spcBef>
              <a:buNone/>
            </a:pPr>
            <a:r>
              <a:rPr lang="en-US" sz="1400" b="1" dirty="0" smtClean="0">
                <a:solidFill>
                  <a:srgbClr val="FF0000"/>
                </a:solidFill>
              </a:rPr>
              <a:t>NEW </a:t>
            </a:r>
            <a:r>
              <a:rPr lang="en-US" sz="1400" b="1" dirty="0">
                <a:solidFill>
                  <a:srgbClr val="262A63"/>
                </a:solidFill>
              </a:rPr>
              <a:t>Federal Comprehensive Support and Improvement (CS&amp;I) </a:t>
            </a:r>
            <a:r>
              <a:rPr lang="en-US" sz="1400" b="1" dirty="0">
                <a:solidFill>
                  <a:srgbClr val="FF0000"/>
                </a:solidFill>
              </a:rPr>
              <a:t>Based on 2017-18 performance</a:t>
            </a:r>
            <a:endParaRPr lang="en-US" sz="1400" b="1" dirty="0">
              <a:solidFill>
                <a:srgbClr val="262A63"/>
              </a:solidFill>
            </a:endParaRPr>
          </a:p>
          <a:p>
            <a:endParaRPr lang="en-US" sz="1400" dirty="0"/>
          </a:p>
          <a:p>
            <a:endParaRPr lang="en-US" sz="1400" dirty="0"/>
          </a:p>
          <a:p>
            <a:endParaRPr lang="en-US" sz="1400" dirty="0"/>
          </a:p>
          <a:p>
            <a:pPr marL="457178" lvl="1" indent="0">
              <a:buNone/>
            </a:pPr>
            <a:endParaRPr lang="en-US" sz="1400" dirty="0">
              <a:solidFill>
                <a:srgbClr val="FF0000"/>
              </a:solidFill>
            </a:endParaRPr>
          </a:p>
          <a:p>
            <a:pPr marL="0" indent="0">
              <a:spcBef>
                <a:spcPts val="0"/>
              </a:spcBef>
              <a:buNone/>
            </a:pPr>
            <a:r>
              <a:rPr lang="en-US" sz="1400" b="1" dirty="0">
                <a:solidFill>
                  <a:srgbClr val="FF0000"/>
                </a:solidFill>
              </a:rPr>
              <a:t>NEW </a:t>
            </a:r>
            <a:r>
              <a:rPr lang="en-US" sz="1400" b="1" dirty="0">
                <a:solidFill>
                  <a:srgbClr val="262A63"/>
                </a:solidFill>
              </a:rPr>
              <a:t>Federal Targeted Support and Improvement (TS&amp;I) </a:t>
            </a:r>
            <a:r>
              <a:rPr lang="en-US" sz="1400" b="1" dirty="0">
                <a:solidFill>
                  <a:srgbClr val="FF0000"/>
                </a:solidFill>
              </a:rPr>
              <a:t>Based on 2017-18 performance</a:t>
            </a:r>
            <a:endParaRPr lang="en-US" sz="1400" b="1" dirty="0">
              <a:solidFill>
                <a:srgbClr val="262A63"/>
              </a:solidFill>
            </a:endParaRPr>
          </a:p>
          <a:p>
            <a:pPr marL="0" indent="0">
              <a:spcBef>
                <a:spcPts val="0"/>
              </a:spcBef>
              <a:buNone/>
            </a:pPr>
            <a:endParaRPr lang="en-US" sz="1400" b="1" dirty="0">
              <a:solidFill>
                <a:srgbClr val="262A63"/>
              </a:solidFill>
            </a:endParaRPr>
          </a:p>
          <a:p>
            <a:pPr lvl="1"/>
            <a:endParaRPr lang="en-US" sz="1400" dirty="0"/>
          </a:p>
        </p:txBody>
      </p:sp>
      <p:graphicFrame>
        <p:nvGraphicFramePr>
          <p:cNvPr id="4" name="Table 3"/>
          <p:cNvGraphicFramePr>
            <a:graphicFrameLocks noGrp="1"/>
          </p:cNvGraphicFramePr>
          <p:nvPr>
            <p:extLst/>
          </p:nvPr>
        </p:nvGraphicFramePr>
        <p:xfrm>
          <a:off x="853526" y="1907776"/>
          <a:ext cx="7720318" cy="1188720"/>
        </p:xfrm>
        <a:graphic>
          <a:graphicData uri="http://schemas.openxmlformats.org/drawingml/2006/table">
            <a:tbl>
              <a:tblPr firstRow="1" bandRow="1">
                <a:effectLst/>
                <a:tableStyleId>{5C22544A-7EE6-4342-B048-85BDC9FD1C3A}</a:tableStyleId>
              </a:tblPr>
              <a:tblGrid>
                <a:gridCol w="4361573">
                  <a:extLst>
                    <a:ext uri="{9D8B030D-6E8A-4147-A177-3AD203B41FA5}">
                      <a16:colId xmlns="" xmlns:a16="http://schemas.microsoft.com/office/drawing/2014/main" val="20000"/>
                    </a:ext>
                  </a:extLst>
                </a:gridCol>
                <a:gridCol w="3358745">
                  <a:extLst>
                    <a:ext uri="{9D8B030D-6E8A-4147-A177-3AD203B41FA5}">
                      <a16:colId xmlns="" xmlns:a16="http://schemas.microsoft.com/office/drawing/2014/main" val="20001"/>
                    </a:ext>
                  </a:extLst>
                </a:gridCol>
              </a:tblGrid>
              <a:tr h="548640">
                <a:tc>
                  <a:txBody>
                    <a:bodyPr/>
                    <a:lstStyle/>
                    <a:p>
                      <a:r>
                        <a:rPr lang="en-US" sz="1500" b="0" dirty="0" smtClean="0">
                          <a:solidFill>
                            <a:schemeClr val="tx1"/>
                          </a:solidFill>
                        </a:rPr>
                        <a:t>Current grade “D”</a:t>
                      </a:r>
                      <a:endParaRPr 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dirty="0" smtClean="0">
                          <a:solidFill>
                            <a:schemeClr val="tx1"/>
                          </a:solidFill>
                        </a:rPr>
                        <a:t>Differentiated Accountability (DA) Support</a:t>
                      </a:r>
                      <a:endParaRPr 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20040">
                <a:tc>
                  <a:txBody>
                    <a:bodyPr/>
                    <a:lstStyle/>
                    <a:p>
                      <a:r>
                        <a:rPr lang="en-US" sz="1500" b="0" dirty="0" smtClean="0">
                          <a:solidFill>
                            <a:schemeClr val="tx1"/>
                          </a:solidFill>
                        </a:rPr>
                        <a:t>Current grade “F”</a:t>
                      </a:r>
                      <a:endParaRPr 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dirty="0" smtClean="0">
                          <a:solidFill>
                            <a:schemeClr val="tx1"/>
                          </a:solidFill>
                        </a:rPr>
                        <a:t>DA Support</a:t>
                      </a:r>
                      <a:endParaRPr 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20040">
                <a:tc>
                  <a:txBody>
                    <a:bodyPr/>
                    <a:lstStyle/>
                    <a:p>
                      <a:r>
                        <a:rPr lang="en-US" sz="1500" b="0" dirty="0" smtClean="0">
                          <a:solidFill>
                            <a:sysClr val="windowText" lastClr="000000"/>
                          </a:solidFill>
                        </a:rPr>
                        <a:t>Not “D” or “F” but graduation rate 67% or lower</a:t>
                      </a:r>
                      <a:endParaRPr lang="en-US" sz="15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dirty="0" smtClean="0">
                          <a:solidFill>
                            <a:schemeClr val="tx1"/>
                          </a:solidFill>
                        </a:rPr>
                        <a:t>DA </a:t>
                      </a:r>
                      <a:r>
                        <a:rPr lang="en-US" sz="1500" b="0" dirty="0" smtClean="0">
                          <a:solidFill>
                            <a:sysClr val="windowText" lastClr="000000"/>
                          </a:solidFill>
                        </a:rPr>
                        <a:t>Support </a:t>
                      </a:r>
                      <a:endParaRPr lang="en-US" sz="15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26469179"/>
              </p:ext>
            </p:extLst>
          </p:nvPr>
        </p:nvGraphicFramePr>
        <p:xfrm>
          <a:off x="824676" y="4990899"/>
          <a:ext cx="7720318" cy="1425480"/>
        </p:xfrm>
        <a:graphic>
          <a:graphicData uri="http://schemas.openxmlformats.org/drawingml/2006/table">
            <a:tbl>
              <a:tblPr firstRow="1" bandRow="1">
                <a:effectLst/>
                <a:tableStyleId>{5C22544A-7EE6-4342-B048-85BDC9FD1C3A}</a:tableStyleId>
              </a:tblPr>
              <a:tblGrid>
                <a:gridCol w="5577423">
                  <a:extLst>
                    <a:ext uri="{9D8B030D-6E8A-4147-A177-3AD203B41FA5}">
                      <a16:colId xmlns="" xmlns:a16="http://schemas.microsoft.com/office/drawing/2014/main" val="20000"/>
                    </a:ext>
                  </a:extLst>
                </a:gridCol>
                <a:gridCol w="2142895">
                  <a:extLst>
                    <a:ext uri="{9D8B030D-6E8A-4147-A177-3AD203B41FA5}">
                      <a16:colId xmlns="" xmlns:a16="http://schemas.microsoft.com/office/drawing/2014/main" val="20001"/>
                    </a:ext>
                  </a:extLst>
                </a:gridCol>
              </a:tblGrid>
              <a:tr h="777240">
                <a:tc>
                  <a:txBody>
                    <a:bodyPr/>
                    <a:lstStyle/>
                    <a:p>
                      <a:pPr marL="0" marR="0">
                        <a:lnSpc>
                          <a:spcPct val="100000"/>
                        </a:lnSpc>
                        <a:spcBef>
                          <a:spcPts val="0"/>
                        </a:spcBef>
                        <a:spcAft>
                          <a:spcPts val="0"/>
                        </a:spcAft>
                      </a:pPr>
                      <a:r>
                        <a:rPr lang="en-US" sz="15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 </a:t>
                      </a: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subgroup performance on </a:t>
                      </a:r>
                      <a:r>
                        <a:rPr lang="en-US" sz="15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Federal Index of 40</a:t>
                      </a: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lower in the current </a:t>
                      </a:r>
                      <a:r>
                        <a:rPr lang="en-US" sz="15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a:t>
                      </a:r>
                    </a:p>
                    <a:p>
                      <a:pPr marL="0" marR="0">
                        <a:lnSpc>
                          <a:spcPct val="100000"/>
                        </a:lnSpc>
                        <a:spcBef>
                          <a:spcPts val="0"/>
                        </a:spcBef>
                        <a:spcAft>
                          <a:spcPts val="0"/>
                        </a:spcAft>
                      </a:pPr>
                      <a:r>
                        <a:rPr lang="en-US" sz="15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*moves </a:t>
                      </a: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CS&amp;I after 6 </a:t>
                      </a:r>
                      <a:r>
                        <a:rPr lang="en-US" sz="15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68145" algn="l"/>
                        </a:tabLst>
                        <a:defRPr/>
                      </a:pP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Tiered </a:t>
                      </a:r>
                      <a:r>
                        <a:rPr lang="en-US" sz="15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648240">
                <a:tc>
                  <a:txBody>
                    <a:bodyPr/>
                    <a:lstStyle/>
                    <a:p>
                      <a:r>
                        <a:rPr lang="en-US" sz="1500" b="0" dirty="0" smtClean="0">
                          <a:solidFill>
                            <a:schemeClr val="tx1"/>
                          </a:solidFill>
                        </a:rPr>
                        <a:t>Any subgroup performance on Federal Index of 31% or lower for 3 consecutive years </a:t>
                      </a:r>
                      <a:r>
                        <a:rPr lang="en-US" sz="1500" b="1" dirty="0" smtClean="0">
                          <a:solidFill>
                            <a:schemeClr val="tx1"/>
                          </a:solidFill>
                        </a:rPr>
                        <a:t>(2020-21)</a:t>
                      </a:r>
                      <a:endParaRPr lang="en-US" sz="15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dirty="0" smtClean="0">
                          <a:solidFill>
                            <a:schemeClr val="tx1"/>
                          </a:solidFill>
                        </a:rPr>
                        <a:t>Tiered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7" name="Title 1"/>
          <p:cNvSpPr txBox="1">
            <a:spLocks/>
          </p:cNvSpPr>
          <p:nvPr/>
        </p:nvSpPr>
        <p:spPr bwMode="auto">
          <a:xfrm>
            <a:off x="658294" y="751119"/>
            <a:ext cx="7886700" cy="7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r>
              <a:rPr dirty="0"/>
              <a:t>School Improvement Categories</a:t>
            </a:r>
          </a:p>
          <a:p>
            <a:pPr algn="ctr"/>
            <a:r>
              <a:rPr sz="2400" b="0" dirty="0"/>
              <a:t>Will be identified on new report cards </a:t>
            </a:r>
          </a:p>
        </p:txBody>
      </p:sp>
      <p:graphicFrame>
        <p:nvGraphicFramePr>
          <p:cNvPr id="6" name="Table 5"/>
          <p:cNvGraphicFramePr>
            <a:graphicFrameLocks noGrp="1"/>
          </p:cNvGraphicFramePr>
          <p:nvPr>
            <p:extLst>
              <p:ext uri="{D42A27DB-BD31-4B8C-83A1-F6EECF244321}">
                <p14:modId xmlns:p14="http://schemas.microsoft.com/office/powerpoint/2010/main" val="3012649065"/>
              </p:ext>
            </p:extLst>
          </p:nvPr>
        </p:nvGraphicFramePr>
        <p:xfrm>
          <a:off x="824676" y="3653106"/>
          <a:ext cx="7720319" cy="906908"/>
        </p:xfrm>
        <a:graphic>
          <a:graphicData uri="http://schemas.openxmlformats.org/drawingml/2006/table">
            <a:tbl>
              <a:tblPr firstRow="1" bandRow="1">
                <a:effectLst/>
                <a:tableStyleId>{5C22544A-7EE6-4342-B048-85BDC9FD1C3A}</a:tableStyleId>
              </a:tblPr>
              <a:tblGrid>
                <a:gridCol w="5557327">
                  <a:extLst>
                    <a:ext uri="{9D8B030D-6E8A-4147-A177-3AD203B41FA5}">
                      <a16:colId xmlns="" xmlns:a16="http://schemas.microsoft.com/office/drawing/2014/main" val="20000"/>
                    </a:ext>
                  </a:extLst>
                </a:gridCol>
                <a:gridCol w="2162992">
                  <a:extLst>
                    <a:ext uri="{9D8B030D-6E8A-4147-A177-3AD203B41FA5}">
                      <a16:colId xmlns="" xmlns:a16="http://schemas.microsoft.com/office/drawing/2014/main" val="20001"/>
                    </a:ext>
                  </a:extLst>
                </a:gridCol>
              </a:tblGrid>
              <a:tr h="358268">
                <a:tc>
                  <a:txBody>
                    <a:bodyPr/>
                    <a:lstStyle/>
                    <a:p>
                      <a:r>
                        <a:rPr lang="en-US" sz="1500" b="0" dirty="0" smtClean="0">
                          <a:solidFill>
                            <a:schemeClr val="tx1"/>
                          </a:solidFill>
                        </a:rPr>
                        <a:t>Not “D” or “F” but overall Federal Index of 40% or lower</a:t>
                      </a:r>
                      <a:endParaRPr 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500" b="0" dirty="0" smtClean="0">
                          <a:solidFill>
                            <a:schemeClr val="tx1"/>
                          </a:solidFill>
                        </a:rPr>
                        <a:t>Tiered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A TS&amp;I school with a subgroup Federal percent of points index 40% or lower for 6 years* </a:t>
                      </a:r>
                      <a:r>
                        <a:rPr lang="en-US" sz="15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kern="1200" dirty="0" smtClean="0">
                          <a:solidFill>
                            <a:schemeClr val="tx1"/>
                          </a:solidFill>
                          <a:effectLst/>
                          <a:latin typeface="+mn-lt"/>
                          <a:ea typeface="+mn-ea"/>
                          <a:cs typeface="+mn-cs"/>
                        </a:rPr>
                        <a:t>Tiered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25449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900113"/>
            <a:ext cx="9144000" cy="793750"/>
          </a:xfrm>
        </p:spPr>
        <p:txBody>
          <a:bodyPr/>
          <a:lstStyle/>
          <a:p>
            <a:pPr algn="ctr"/>
            <a:r>
              <a:rPr altLang="en-US" smtClean="0"/>
              <a:t/>
            </a:r>
            <a:br>
              <a:rPr altLang="en-US" smtClean="0"/>
            </a:br>
            <a:endParaRPr altLang="en-US" smtClean="0"/>
          </a:p>
        </p:txBody>
      </p:sp>
      <p:grpSp>
        <p:nvGrpSpPr>
          <p:cNvPr id="59395" name="Group 10"/>
          <p:cNvGrpSpPr>
            <a:grpSpLocks/>
          </p:cNvGrpSpPr>
          <p:nvPr/>
        </p:nvGrpSpPr>
        <p:grpSpPr bwMode="auto">
          <a:xfrm>
            <a:off x="2886075" y="1446213"/>
            <a:ext cx="5619750" cy="4064000"/>
            <a:chOff x="1438383" y="2614483"/>
            <a:chExt cx="5774075" cy="4064000"/>
          </a:xfrm>
        </p:grpSpPr>
        <p:grpSp>
          <p:nvGrpSpPr>
            <p:cNvPr id="59423" name="Group 9"/>
            <p:cNvGrpSpPr>
              <a:grpSpLocks/>
            </p:cNvGrpSpPr>
            <p:nvPr/>
          </p:nvGrpSpPr>
          <p:grpSpPr bwMode="auto">
            <a:xfrm>
              <a:off x="1438383" y="2614483"/>
              <a:ext cx="5774075" cy="4064000"/>
              <a:chOff x="1438383" y="2640172"/>
              <a:chExt cx="5774075" cy="4064000"/>
            </a:xfrm>
          </p:grpSpPr>
          <p:graphicFrame>
            <p:nvGraphicFramePr>
              <p:cNvPr id="6" name="Diagram 5"/>
              <p:cNvGraphicFramePr/>
              <p:nvPr/>
            </p:nvGraphicFramePr>
            <p:xfrm>
              <a:off x="1438383" y="2640172"/>
              <a:ext cx="577407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427" name="TextBox 6"/>
              <p:cNvSpPr txBox="1">
                <a:spLocks noChangeArrowheads="1"/>
              </p:cNvSpPr>
              <p:nvPr/>
            </p:nvSpPr>
            <p:spPr bwMode="auto">
              <a:xfrm>
                <a:off x="1676563" y="3150804"/>
                <a:ext cx="61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3200" b="1">
                    <a:solidFill>
                      <a:srgbClr val="000000"/>
                    </a:solidFill>
                  </a:rPr>
                  <a:t>68</a:t>
                </a:r>
              </a:p>
            </p:txBody>
          </p:sp>
        </p:grpSp>
        <p:sp>
          <p:nvSpPr>
            <p:cNvPr id="59424" name="TextBox 7"/>
            <p:cNvSpPr txBox="1">
              <a:spLocks noChangeArrowheads="1"/>
            </p:cNvSpPr>
            <p:nvPr/>
          </p:nvSpPr>
          <p:spPr bwMode="auto">
            <a:xfrm>
              <a:off x="1985533" y="4354095"/>
              <a:ext cx="61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3200" b="1">
                  <a:solidFill>
                    <a:srgbClr val="000000"/>
                  </a:solidFill>
                </a:rPr>
                <a:t>94</a:t>
              </a:r>
            </a:p>
          </p:txBody>
        </p:sp>
        <p:sp>
          <p:nvSpPr>
            <p:cNvPr id="59425" name="TextBox 8"/>
            <p:cNvSpPr txBox="1">
              <a:spLocks noChangeArrowheads="1"/>
            </p:cNvSpPr>
            <p:nvPr/>
          </p:nvSpPr>
          <p:spPr bwMode="auto">
            <a:xfrm>
              <a:off x="1676563" y="5583075"/>
              <a:ext cx="61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3200" b="1">
                  <a:solidFill>
                    <a:srgbClr val="000000"/>
                  </a:solidFill>
                </a:rPr>
                <a:t>59</a:t>
              </a:r>
            </a:p>
          </p:txBody>
        </p:sp>
      </p:grpSp>
      <p:graphicFrame>
        <p:nvGraphicFramePr>
          <p:cNvPr id="18" name="Table 17"/>
          <p:cNvGraphicFramePr>
            <a:graphicFrameLocks noGrp="1"/>
          </p:cNvGraphicFramePr>
          <p:nvPr/>
        </p:nvGraphicFramePr>
        <p:xfrm>
          <a:off x="703263" y="1895475"/>
          <a:ext cx="2116138" cy="2965464"/>
        </p:xfrm>
        <a:graphic>
          <a:graphicData uri="http://schemas.openxmlformats.org/drawingml/2006/table">
            <a:tbl>
              <a:tblPr firstRow="1" bandRow="1">
                <a:tableStyleId>{5C22544A-7EE6-4342-B048-85BDC9FD1C3A}</a:tableStyleId>
              </a:tblPr>
              <a:tblGrid>
                <a:gridCol w="1058069">
                  <a:extLst>
                    <a:ext uri="{9D8B030D-6E8A-4147-A177-3AD203B41FA5}">
                      <a16:colId xmlns="" xmlns:a16="http://schemas.microsoft.com/office/drawing/2014/main" val="20000"/>
                    </a:ext>
                  </a:extLst>
                </a:gridCol>
                <a:gridCol w="1058069">
                  <a:extLst>
                    <a:ext uri="{9D8B030D-6E8A-4147-A177-3AD203B41FA5}">
                      <a16:colId xmlns="" xmlns:a16="http://schemas.microsoft.com/office/drawing/2014/main" val="20001"/>
                    </a:ext>
                  </a:extLst>
                </a:gridCol>
              </a:tblGrid>
              <a:tr h="396165">
                <a:tc gridSpan="2">
                  <a:txBody>
                    <a:bodyPr/>
                    <a:lstStyle/>
                    <a:p>
                      <a:pPr algn="ctr"/>
                      <a:r>
                        <a:rPr lang="en-US" sz="2000" dirty="0" smtClean="0"/>
                        <a:t>Schools in DA</a:t>
                      </a:r>
                      <a:endParaRPr lang="en-US" sz="2000" dirty="0"/>
                    </a:p>
                  </a:txBody>
                  <a:tcPr marL="91425" marR="91425" marT="45684" marB="45684"/>
                </a:tc>
                <a:tc hMerge="1">
                  <a:txBody>
                    <a:bodyPr/>
                    <a:lstStyle/>
                    <a:p>
                      <a:endParaRPr lang="en-US" dirty="0"/>
                    </a:p>
                  </a:txBody>
                  <a:tcPr/>
                </a:tc>
                <a:extLst>
                  <a:ext uri="{0D108BD9-81ED-4DB2-BD59-A6C34878D82A}">
                    <a16:rowId xmlns="" xmlns:a16="http://schemas.microsoft.com/office/drawing/2014/main" val="10000"/>
                  </a:ext>
                </a:extLst>
              </a:tr>
              <a:tr h="460264">
                <a:tc>
                  <a:txBody>
                    <a:bodyPr/>
                    <a:lstStyle/>
                    <a:p>
                      <a:pPr algn="ctr"/>
                      <a:r>
                        <a:rPr lang="en-US" sz="2000" dirty="0" smtClean="0"/>
                        <a:t>2013-14</a:t>
                      </a:r>
                      <a:endParaRPr lang="en-US" sz="2000" dirty="0"/>
                    </a:p>
                  </a:txBody>
                  <a:tcPr marL="91425" marR="91425" marT="45684" marB="45684"/>
                </a:tc>
                <a:tc>
                  <a:txBody>
                    <a:bodyPr/>
                    <a:lstStyle/>
                    <a:p>
                      <a:pPr algn="ctr"/>
                      <a:r>
                        <a:rPr lang="en-US" sz="2000" dirty="0" smtClean="0"/>
                        <a:t>420</a:t>
                      </a:r>
                      <a:endParaRPr lang="en-US" sz="2000" dirty="0"/>
                    </a:p>
                  </a:txBody>
                  <a:tcPr marL="91425" marR="91425" marT="45684" marB="45684"/>
                </a:tc>
                <a:extLst>
                  <a:ext uri="{0D108BD9-81ED-4DB2-BD59-A6C34878D82A}">
                    <a16:rowId xmlns="" xmlns:a16="http://schemas.microsoft.com/office/drawing/2014/main" val="10001"/>
                  </a:ext>
                </a:extLst>
              </a:tr>
              <a:tr h="396165">
                <a:tc>
                  <a:txBody>
                    <a:bodyPr/>
                    <a:lstStyle/>
                    <a:p>
                      <a:pPr algn="ctr"/>
                      <a:r>
                        <a:rPr lang="en-US" sz="2000" dirty="0" smtClean="0"/>
                        <a:t>2014-15</a:t>
                      </a:r>
                      <a:endParaRPr lang="en-US" sz="2000" dirty="0"/>
                    </a:p>
                  </a:txBody>
                  <a:tcPr marL="91425" marR="91425" marT="45684" marB="45684"/>
                </a:tc>
                <a:tc>
                  <a:txBody>
                    <a:bodyPr/>
                    <a:lstStyle/>
                    <a:p>
                      <a:pPr algn="ctr"/>
                      <a:r>
                        <a:rPr lang="en-US" sz="2000" dirty="0" smtClean="0"/>
                        <a:t>467</a:t>
                      </a:r>
                      <a:endParaRPr lang="en-US" sz="2000" dirty="0"/>
                    </a:p>
                  </a:txBody>
                  <a:tcPr marL="91425" marR="91425" marT="45684" marB="45684"/>
                </a:tc>
                <a:extLst>
                  <a:ext uri="{0D108BD9-81ED-4DB2-BD59-A6C34878D82A}">
                    <a16:rowId xmlns="" xmlns:a16="http://schemas.microsoft.com/office/drawing/2014/main" val="10002"/>
                  </a:ext>
                </a:extLst>
              </a:tr>
              <a:tr h="396165">
                <a:tc>
                  <a:txBody>
                    <a:bodyPr/>
                    <a:lstStyle/>
                    <a:p>
                      <a:pPr algn="ctr"/>
                      <a:r>
                        <a:rPr lang="en-US" sz="2000" dirty="0" smtClean="0"/>
                        <a:t>2015-16</a:t>
                      </a:r>
                      <a:endParaRPr lang="en-US" sz="2000" dirty="0"/>
                    </a:p>
                  </a:txBody>
                  <a:tcPr marL="91425" marR="91425" marT="45684" marB="45684"/>
                </a:tc>
                <a:tc>
                  <a:txBody>
                    <a:bodyPr/>
                    <a:lstStyle/>
                    <a:p>
                      <a:pPr algn="ctr"/>
                      <a:r>
                        <a:rPr lang="en-US" sz="2000" dirty="0" smtClean="0"/>
                        <a:t>498</a:t>
                      </a:r>
                      <a:endParaRPr lang="en-US" sz="2000" dirty="0"/>
                    </a:p>
                  </a:txBody>
                  <a:tcPr marL="91425" marR="91425" marT="45684" marB="45684"/>
                </a:tc>
                <a:extLst>
                  <a:ext uri="{0D108BD9-81ED-4DB2-BD59-A6C34878D82A}">
                    <a16:rowId xmlns="" xmlns:a16="http://schemas.microsoft.com/office/drawing/2014/main" val="10003"/>
                  </a:ext>
                </a:extLst>
              </a:tr>
              <a:tr h="396165">
                <a:tc>
                  <a:txBody>
                    <a:bodyPr/>
                    <a:lstStyle/>
                    <a:p>
                      <a:pPr algn="ctr"/>
                      <a:r>
                        <a:rPr lang="en-US" sz="2000" dirty="0" smtClean="0"/>
                        <a:t>2016-17</a:t>
                      </a:r>
                      <a:endParaRPr lang="en-US" sz="2000" dirty="0"/>
                    </a:p>
                  </a:txBody>
                  <a:tcPr marL="91425" marR="91425" marT="45684" marB="45684"/>
                </a:tc>
                <a:tc>
                  <a:txBody>
                    <a:bodyPr/>
                    <a:lstStyle/>
                    <a:p>
                      <a:pPr algn="ctr"/>
                      <a:r>
                        <a:rPr lang="en-US" sz="2000" dirty="0" smtClean="0"/>
                        <a:t>467</a:t>
                      </a:r>
                      <a:endParaRPr lang="en-US" sz="2000" dirty="0"/>
                    </a:p>
                  </a:txBody>
                  <a:tcPr marL="91425" marR="91425" marT="45684" marB="45684"/>
                </a:tc>
                <a:extLst>
                  <a:ext uri="{0D108BD9-81ED-4DB2-BD59-A6C34878D82A}">
                    <a16:rowId xmlns="" xmlns:a16="http://schemas.microsoft.com/office/drawing/2014/main" val="10004"/>
                  </a:ext>
                </a:extLst>
              </a:tr>
              <a:tr h="460264">
                <a:tc>
                  <a:txBody>
                    <a:bodyPr/>
                    <a:lstStyle/>
                    <a:p>
                      <a:pPr algn="ctr"/>
                      <a:r>
                        <a:rPr lang="en-US" sz="2000" dirty="0" smtClean="0"/>
                        <a:t>2017-18</a:t>
                      </a:r>
                      <a:endParaRPr lang="en-US" sz="2000" dirty="0"/>
                    </a:p>
                  </a:txBody>
                  <a:tcPr marL="91425" marR="91425" marT="45684" marB="45684"/>
                </a:tc>
                <a:tc>
                  <a:txBody>
                    <a:bodyPr/>
                    <a:lstStyle/>
                    <a:p>
                      <a:pPr algn="ctr"/>
                      <a:r>
                        <a:rPr lang="en-US" sz="2000" dirty="0" smtClean="0"/>
                        <a:t>223</a:t>
                      </a:r>
                      <a:endParaRPr lang="en-US" sz="2000" dirty="0"/>
                    </a:p>
                  </a:txBody>
                  <a:tcPr marL="91425" marR="91425" marT="45684" marB="45684"/>
                </a:tc>
                <a:extLst>
                  <a:ext uri="{0D108BD9-81ED-4DB2-BD59-A6C34878D82A}">
                    <a16:rowId xmlns="" xmlns:a16="http://schemas.microsoft.com/office/drawing/2014/main" val="10005"/>
                  </a:ext>
                </a:extLst>
              </a:tr>
              <a:tr h="460264">
                <a:tc>
                  <a:txBody>
                    <a:bodyPr/>
                    <a:lstStyle/>
                    <a:p>
                      <a:pPr algn="ctr"/>
                      <a:r>
                        <a:rPr lang="en-US" sz="2000" dirty="0" smtClean="0"/>
                        <a:t>2018-19</a:t>
                      </a:r>
                      <a:endParaRPr lang="en-US" sz="2000" dirty="0"/>
                    </a:p>
                  </a:txBody>
                  <a:tcPr marL="91425" marR="91425" marT="45684" marB="45684"/>
                </a:tc>
                <a:tc>
                  <a:txBody>
                    <a:bodyPr/>
                    <a:lstStyle/>
                    <a:p>
                      <a:pPr algn="ctr"/>
                      <a:r>
                        <a:rPr lang="en-US" sz="2000" dirty="0" smtClean="0"/>
                        <a:t>203</a:t>
                      </a:r>
                      <a:endParaRPr lang="en-US" sz="2000" dirty="0"/>
                    </a:p>
                  </a:txBody>
                  <a:tcPr marL="91425" marR="91425" marT="45684" marB="45684"/>
                </a:tc>
                <a:extLst>
                  <a:ext uri="{0D108BD9-81ED-4DB2-BD59-A6C34878D82A}">
                    <a16:rowId xmlns="" xmlns:a16="http://schemas.microsoft.com/office/drawing/2014/main" val="10006"/>
                  </a:ext>
                </a:extLst>
              </a:tr>
            </a:tbl>
          </a:graphicData>
        </a:graphic>
      </p:graphicFrame>
      <p:sp>
        <p:nvSpPr>
          <p:cNvPr id="59421" name="Title 1"/>
          <p:cNvSpPr txBox="1">
            <a:spLocks/>
          </p:cNvSpPr>
          <p:nvPr/>
        </p:nvSpPr>
        <p:spPr bwMode="auto">
          <a:xfrm>
            <a:off x="619125" y="652463"/>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3200" b="1" dirty="0">
                <a:solidFill>
                  <a:srgbClr val="262A63"/>
                </a:solidFill>
              </a:rPr>
              <a:t>DA Highlights</a:t>
            </a:r>
          </a:p>
        </p:txBody>
      </p:sp>
      <p:sp>
        <p:nvSpPr>
          <p:cNvPr id="59422" name="Title 1"/>
          <p:cNvSpPr txBox="1">
            <a:spLocks/>
          </p:cNvSpPr>
          <p:nvPr/>
        </p:nvSpPr>
        <p:spPr bwMode="auto">
          <a:xfrm>
            <a:off x="703263" y="5272088"/>
            <a:ext cx="78867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200" b="1">
                <a:solidFill>
                  <a:srgbClr val="262A63"/>
                </a:solidFill>
              </a:rPr>
              <a:t>*These numbers are based on schools that received grades in both 2017 and 2018.</a:t>
            </a:r>
            <a:endParaRPr lang="en-US" altLang="en-US" sz="3200" b="1">
              <a:solidFill>
                <a:srgbClr val="262A63"/>
              </a:solidFill>
            </a:endParaRPr>
          </a:p>
        </p:txBody>
      </p:sp>
    </p:spTree>
    <p:extLst>
      <p:ext uri="{BB962C8B-B14F-4D97-AF65-F5344CB8AC3E}">
        <p14:creationId xmlns:p14="http://schemas.microsoft.com/office/powerpoint/2010/main" val="1366985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90389" y="1480903"/>
            <a:ext cx="8532341" cy="38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b" anchorCtr="0" compatLnSpc="1">
            <a:prstTxWarp prst="textNoShape">
              <a:avLst/>
            </a:prstTxWarp>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r>
              <a:rPr sz="2400" dirty="0">
                <a:solidFill>
                  <a:srgbClr val="002060"/>
                </a:solidFill>
              </a:rPr>
              <a:t>Federal ESSA Category: Targeted Support and Improvement (TS&amp;I)</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2919963"/>
              </p:ext>
            </p:extLst>
          </p:nvPr>
        </p:nvGraphicFramePr>
        <p:xfrm>
          <a:off x="613208" y="2126552"/>
          <a:ext cx="7886701" cy="3055629"/>
        </p:xfrm>
        <a:graphic>
          <a:graphicData uri="http://schemas.openxmlformats.org/drawingml/2006/table">
            <a:tbl>
              <a:tblPr>
                <a:tableStyleId>{5C22544A-7EE6-4342-B048-85BDC9FD1C3A}</a:tableStyleId>
              </a:tblPr>
              <a:tblGrid>
                <a:gridCol w="2185499">
                  <a:extLst>
                    <a:ext uri="{9D8B030D-6E8A-4147-A177-3AD203B41FA5}">
                      <a16:colId xmlns="" xmlns:a16="http://schemas.microsoft.com/office/drawing/2014/main" val="20000"/>
                    </a:ext>
                  </a:extLst>
                </a:gridCol>
                <a:gridCol w="1248135">
                  <a:extLst>
                    <a:ext uri="{9D8B030D-6E8A-4147-A177-3AD203B41FA5}">
                      <a16:colId xmlns="" xmlns:a16="http://schemas.microsoft.com/office/drawing/2014/main" val="20001"/>
                    </a:ext>
                  </a:extLst>
                </a:gridCol>
                <a:gridCol w="1809017">
                  <a:extLst>
                    <a:ext uri="{9D8B030D-6E8A-4147-A177-3AD203B41FA5}">
                      <a16:colId xmlns="" xmlns:a16="http://schemas.microsoft.com/office/drawing/2014/main" val="20002"/>
                    </a:ext>
                  </a:extLst>
                </a:gridCol>
                <a:gridCol w="1147337">
                  <a:extLst>
                    <a:ext uri="{9D8B030D-6E8A-4147-A177-3AD203B41FA5}">
                      <a16:colId xmlns="" xmlns:a16="http://schemas.microsoft.com/office/drawing/2014/main" val="20003"/>
                    </a:ext>
                  </a:extLst>
                </a:gridCol>
                <a:gridCol w="1496713">
                  <a:extLst>
                    <a:ext uri="{9D8B030D-6E8A-4147-A177-3AD203B41FA5}">
                      <a16:colId xmlns="" xmlns:a16="http://schemas.microsoft.com/office/drawing/2014/main" val="20004"/>
                    </a:ext>
                  </a:extLst>
                </a:gridCol>
              </a:tblGrid>
              <a:tr h="754383">
                <a:tc>
                  <a:txBody>
                    <a:bodyPr/>
                    <a:lstStyle/>
                    <a:p>
                      <a:endParaRPr lang="en-US" sz="1500" dirty="0"/>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t>State Support Provided </a:t>
                      </a:r>
                    </a:p>
                    <a:p>
                      <a:endParaRPr lang="en-US" sz="1500" b="1" dirty="0"/>
                    </a:p>
                  </a:txBody>
                  <a:tcPr marL="68580" marR="68580" marT="34291" marB="34291"/>
                </a:tc>
                <a:tc>
                  <a:txBody>
                    <a:bodyPr/>
                    <a:lstStyle/>
                    <a:p>
                      <a:r>
                        <a:rPr lang="en-US" sz="1500" b="1" dirty="0" smtClean="0"/>
                        <a:t>Required</a:t>
                      </a:r>
                      <a:r>
                        <a:rPr lang="en-US" sz="1500" b="1" baseline="0" dirty="0" smtClean="0"/>
                        <a:t> District Action</a:t>
                      </a:r>
                      <a:endParaRPr lang="en-US" sz="1500" b="1" dirty="0"/>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t>Performance based on</a:t>
                      </a:r>
                      <a:endParaRPr lang="en-US" sz="1500" dirty="0" smtClean="0"/>
                    </a:p>
                    <a:p>
                      <a:endParaRPr lang="en-US" sz="1500" b="1" dirty="0"/>
                    </a:p>
                  </a:txBody>
                  <a:tcPr marL="68580" marR="68580" marT="34291" marB="34291"/>
                </a:tc>
                <a:tc>
                  <a:txBody>
                    <a:bodyPr/>
                    <a:lstStyle/>
                    <a:p>
                      <a:r>
                        <a:rPr lang="en-US" sz="1500" b="1" dirty="0" smtClean="0"/>
                        <a:t>Timeline for Support</a:t>
                      </a:r>
                      <a:endParaRPr lang="en-US" sz="1500" b="1" dirty="0"/>
                    </a:p>
                  </a:txBody>
                  <a:tcPr marL="68580" marR="68580" marT="34291" marB="34291"/>
                </a:tc>
                <a:extLst>
                  <a:ext uri="{0D108BD9-81ED-4DB2-BD59-A6C34878D82A}">
                    <a16:rowId xmlns="" xmlns:a16="http://schemas.microsoft.com/office/drawing/2014/main" val="10000"/>
                  </a:ext>
                </a:extLst>
              </a:tr>
              <a:tr h="1318263">
                <a:tc>
                  <a:txBody>
                    <a:bodyPr/>
                    <a:lstStyle/>
                    <a:p>
                      <a:pPr marL="0" indent="0">
                        <a:buNone/>
                      </a:pPr>
                      <a:r>
                        <a:rPr lang="en-US" sz="1500" b="1" dirty="0" smtClean="0">
                          <a:solidFill>
                            <a:srgbClr val="FF0000"/>
                          </a:solidFill>
                        </a:rPr>
                        <a:t>1. NEW</a:t>
                      </a:r>
                      <a:endParaRPr lang="en-US" sz="1500" b="0" dirty="0" smtClean="0">
                        <a:solidFill>
                          <a:srgbClr val="FF0000"/>
                        </a:solidFill>
                      </a:endParaRPr>
                    </a:p>
                    <a:p>
                      <a:pPr marL="0" indent="0">
                        <a:buNone/>
                      </a:pPr>
                      <a:r>
                        <a:rPr lang="en-US" sz="1500" b="0" dirty="0" smtClean="0"/>
                        <a:t>Annually,</a:t>
                      </a:r>
                      <a:r>
                        <a:rPr lang="en-US" sz="1500" b="0" baseline="0" dirty="0" smtClean="0"/>
                        <a:t> any </a:t>
                      </a:r>
                      <a:r>
                        <a:rPr lang="en-US" sz="1500" b="1" dirty="0" smtClean="0"/>
                        <a:t>SUBGROUP </a:t>
                      </a:r>
                      <a:r>
                        <a:rPr lang="en-US" sz="1500" b="0" dirty="0" smtClean="0"/>
                        <a:t>with</a:t>
                      </a:r>
                      <a:r>
                        <a:rPr lang="en-US" sz="1500" b="0" baseline="0" dirty="0" smtClean="0"/>
                        <a:t> a </a:t>
                      </a:r>
                      <a:r>
                        <a:rPr lang="en-US" sz="1500" dirty="0" smtClean="0"/>
                        <a:t>Federal Index of</a:t>
                      </a:r>
                      <a:r>
                        <a:rPr lang="en-US" sz="1500" baseline="0" dirty="0" smtClean="0"/>
                        <a:t> </a:t>
                      </a:r>
                      <a:r>
                        <a:rPr lang="en-US" sz="1500" dirty="0" smtClean="0"/>
                        <a:t>40% or lower  </a:t>
                      </a:r>
                    </a:p>
                    <a:p>
                      <a:pPr marL="0" indent="0">
                        <a:buNone/>
                      </a:pPr>
                      <a:r>
                        <a:rPr lang="en-US" sz="1100" i="1" dirty="0" smtClean="0">
                          <a:solidFill>
                            <a:schemeClr val="accent1">
                              <a:lumMod val="50000"/>
                            </a:schemeClr>
                          </a:solidFill>
                        </a:rPr>
                        <a:t>After 6 years, same SUBGROUP</a:t>
                      </a:r>
                      <a:r>
                        <a:rPr lang="en-US" sz="1100" i="1" baseline="0" dirty="0" smtClean="0">
                          <a:solidFill>
                            <a:schemeClr val="accent1">
                              <a:lumMod val="50000"/>
                            </a:schemeClr>
                          </a:solidFill>
                        </a:rPr>
                        <a:t>, school moves to CS&amp;I</a:t>
                      </a:r>
                      <a:endParaRPr lang="en-US" sz="1100" i="1" dirty="0">
                        <a:solidFill>
                          <a:schemeClr val="accent1">
                            <a:lumMod val="50000"/>
                          </a:schemeClr>
                        </a:solidFill>
                      </a:endParaRPr>
                    </a:p>
                  </a:txBody>
                  <a:tcPr marL="68580" marR="68580" marT="34291" marB="34291">
                    <a:solidFill>
                      <a:srgbClr val="FFFF00"/>
                    </a:solidFill>
                  </a:tcPr>
                </a:tc>
                <a:tc>
                  <a:txBody>
                    <a:bodyPr/>
                    <a:lstStyle/>
                    <a:p>
                      <a:r>
                        <a:rPr lang="en-US" sz="1500" dirty="0" smtClean="0"/>
                        <a:t>Tiered Support- by</a:t>
                      </a:r>
                      <a:r>
                        <a:rPr lang="en-US" sz="1500" baseline="0" dirty="0" smtClean="0"/>
                        <a:t> subgroup(s)</a:t>
                      </a:r>
                      <a:endParaRPr lang="en-US" sz="1500" dirty="0"/>
                    </a:p>
                  </a:txBody>
                  <a:tcPr marL="68580" marR="68580" marT="34291" marB="34291">
                    <a:solidFill>
                      <a:srgbClr val="FFFF00"/>
                    </a:solidFill>
                  </a:tcPr>
                </a:tc>
                <a:tc>
                  <a:txBody>
                    <a:bodyPr/>
                    <a:lstStyle/>
                    <a:p>
                      <a:r>
                        <a:rPr lang="en-US" sz="1500" dirty="0" smtClean="0"/>
                        <a:t>School Improvement Plan targeting subgroup(s)</a:t>
                      </a:r>
                      <a:r>
                        <a:rPr lang="en-US" sz="1500" baseline="0" dirty="0" smtClean="0"/>
                        <a:t> </a:t>
                      </a:r>
                      <a:r>
                        <a:rPr lang="en-US" sz="1500" dirty="0" smtClean="0"/>
                        <a:t>as Area of Focus</a:t>
                      </a:r>
                      <a:endParaRPr lang="en-US" sz="1500" dirty="0"/>
                    </a:p>
                  </a:txBody>
                  <a:tcPr marL="68580" marR="68580" marT="34291" marB="34291">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*2018-19</a:t>
                      </a:r>
                    </a:p>
                    <a:p>
                      <a:endParaRPr lang="en-US" sz="1500" dirty="0"/>
                    </a:p>
                  </a:txBody>
                  <a:tcPr marL="68580" marR="68580" marT="34291" marB="34291">
                    <a:solidFill>
                      <a:srgbClr val="FFFF00"/>
                    </a:solidFill>
                  </a:tcPr>
                </a:tc>
                <a:tc>
                  <a:txBody>
                    <a:bodyPr/>
                    <a:lstStyle/>
                    <a:p>
                      <a:r>
                        <a:rPr lang="en-US" sz="1500" dirty="0" smtClean="0"/>
                        <a:t>2019-20</a:t>
                      </a:r>
                      <a:endParaRPr lang="en-US" sz="1500" dirty="0"/>
                    </a:p>
                  </a:txBody>
                  <a:tcPr marL="68580" marR="68580" marT="34291" marB="34291">
                    <a:solidFill>
                      <a:srgbClr val="FFFF00"/>
                    </a:solidFill>
                  </a:tcPr>
                </a:tc>
                <a:extLst>
                  <a:ext uri="{0D108BD9-81ED-4DB2-BD59-A6C34878D82A}">
                    <a16:rowId xmlns="" xmlns:a16="http://schemas.microsoft.com/office/drawing/2014/main" val="10001"/>
                  </a:ext>
                </a:extLst>
              </a:tr>
              <a:tr h="982983">
                <a:tc>
                  <a:txBody>
                    <a:bodyPr/>
                    <a:lstStyle/>
                    <a:p>
                      <a:r>
                        <a:rPr lang="en-US" sz="1500" b="1" dirty="0" smtClean="0">
                          <a:solidFill>
                            <a:srgbClr val="FF0000"/>
                          </a:solidFill>
                        </a:rPr>
                        <a:t>2.</a:t>
                      </a:r>
                      <a:r>
                        <a:rPr lang="en-US" sz="1500" b="1" dirty="0" smtClean="0"/>
                        <a:t> </a:t>
                      </a:r>
                      <a:r>
                        <a:rPr lang="en-US" sz="1500" b="1" dirty="0" smtClean="0">
                          <a:solidFill>
                            <a:srgbClr val="FF0000"/>
                          </a:solidFill>
                        </a:rPr>
                        <a:t>NEW</a:t>
                      </a:r>
                    </a:p>
                    <a:p>
                      <a:r>
                        <a:rPr lang="en-US" sz="1500" b="0" dirty="0" smtClean="0"/>
                        <a:t>After</a:t>
                      </a:r>
                      <a:r>
                        <a:rPr lang="en-US" sz="1500" b="1" dirty="0" smtClean="0"/>
                        <a:t> </a:t>
                      </a:r>
                      <a:r>
                        <a:rPr lang="en-US" sz="1500" b="0" dirty="0" smtClean="0"/>
                        <a:t>3 years, same </a:t>
                      </a:r>
                      <a:r>
                        <a:rPr lang="en-US" sz="1500" b="1" dirty="0" smtClean="0"/>
                        <a:t>SUBGROUP</a:t>
                      </a:r>
                      <a:r>
                        <a:rPr lang="en-US" sz="1500" b="0" dirty="0" smtClean="0"/>
                        <a:t> with</a:t>
                      </a:r>
                      <a:r>
                        <a:rPr lang="en-US" sz="1500" b="0" baseline="0" dirty="0" smtClean="0"/>
                        <a:t> a Federal Index </a:t>
                      </a:r>
                      <a:r>
                        <a:rPr lang="en-US" sz="1500" b="0" dirty="0" smtClean="0"/>
                        <a:t>of 31% or lower</a:t>
                      </a:r>
                    </a:p>
                  </a:txBody>
                  <a:tcPr marL="68580" marR="68580" marT="34291" marB="34291"/>
                </a:tc>
                <a:tc>
                  <a:txBody>
                    <a:bodyPr/>
                    <a:lstStyle/>
                    <a:p>
                      <a:r>
                        <a:rPr lang="en-US" sz="1500" dirty="0" smtClean="0"/>
                        <a:t>Tiered Support- by subgroup(s)</a:t>
                      </a:r>
                      <a:endParaRPr lang="en-US" sz="1500" dirty="0"/>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School Improvement Plan targeting subgroup(s)</a:t>
                      </a:r>
                      <a:r>
                        <a:rPr lang="en-US" sz="1500" baseline="0" dirty="0" smtClean="0"/>
                        <a:t> </a:t>
                      </a:r>
                      <a:r>
                        <a:rPr lang="en-US" sz="1500" dirty="0" smtClean="0"/>
                        <a:t>as Area of Focus</a:t>
                      </a:r>
                    </a:p>
                  </a:txBody>
                  <a:tcPr marL="68580" marR="68580" marT="34291" marB="34291"/>
                </a:tc>
                <a:tc>
                  <a:txBody>
                    <a:bodyPr/>
                    <a:lstStyle/>
                    <a:p>
                      <a:pPr fontAlgn="t"/>
                      <a:r>
                        <a:rPr lang="en-US" sz="1500" dirty="0" smtClean="0"/>
                        <a:t>2017-18 through </a:t>
                      </a:r>
                    </a:p>
                    <a:p>
                      <a:pPr fontAlgn="t"/>
                      <a:r>
                        <a:rPr lang="en-US" sz="1500" dirty="0" smtClean="0"/>
                        <a:t>2019-20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p>
                  </a:txBody>
                  <a:tcPr marL="68580" marR="68580" marT="34291" marB="34291"/>
                </a:tc>
                <a:tc>
                  <a:txBody>
                    <a:bodyPr/>
                    <a:lstStyle/>
                    <a:p>
                      <a:r>
                        <a:rPr lang="en-US" sz="1500" dirty="0" smtClean="0"/>
                        <a:t>2020-21</a:t>
                      </a:r>
                      <a:endParaRPr lang="en-US" sz="1500" dirty="0"/>
                    </a:p>
                  </a:txBody>
                  <a:tcPr marL="68580" marR="68580" marT="34291" marB="34291"/>
                </a:tc>
                <a:extLst>
                  <a:ext uri="{0D108BD9-81ED-4DB2-BD59-A6C34878D82A}">
                    <a16:rowId xmlns="" xmlns:a16="http://schemas.microsoft.com/office/drawing/2014/main" val="10002"/>
                  </a:ext>
                </a:extLst>
              </a:tr>
            </a:tbl>
          </a:graphicData>
        </a:graphic>
      </p:graphicFrame>
      <p:sp>
        <p:nvSpPr>
          <p:cNvPr id="2" name="TextBox 1"/>
          <p:cNvSpPr txBox="1"/>
          <p:nvPr/>
        </p:nvSpPr>
        <p:spPr>
          <a:xfrm>
            <a:off x="613208" y="5507062"/>
            <a:ext cx="4298549"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cs typeface="Arial" panose="020B0604020202020204" pitchFamily="34" charset="0"/>
              </a:rPr>
              <a:t>*2017-18 ESSA Report Card is baseline data </a:t>
            </a:r>
          </a:p>
        </p:txBody>
      </p:sp>
    </p:spTree>
    <p:extLst>
      <p:ext uri="{BB962C8B-B14F-4D97-AF65-F5344CB8AC3E}">
        <p14:creationId xmlns:p14="http://schemas.microsoft.com/office/powerpoint/2010/main" val="3155085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62362617"/>
              </p:ext>
            </p:extLst>
          </p:nvPr>
        </p:nvGraphicFramePr>
        <p:xfrm>
          <a:off x="561874" y="1988123"/>
          <a:ext cx="7984729" cy="4297692"/>
        </p:xfrm>
        <a:graphic>
          <a:graphicData uri="http://schemas.openxmlformats.org/drawingml/2006/table">
            <a:tbl>
              <a:tblPr>
                <a:tableStyleId>{5C22544A-7EE6-4342-B048-85BDC9FD1C3A}</a:tableStyleId>
              </a:tblPr>
              <a:tblGrid>
                <a:gridCol w="2915367">
                  <a:extLst>
                    <a:ext uri="{9D8B030D-6E8A-4147-A177-3AD203B41FA5}">
                      <a16:colId xmlns="" xmlns:a16="http://schemas.microsoft.com/office/drawing/2014/main" val="20000"/>
                    </a:ext>
                  </a:extLst>
                </a:gridCol>
                <a:gridCol w="1251123">
                  <a:extLst>
                    <a:ext uri="{9D8B030D-6E8A-4147-A177-3AD203B41FA5}">
                      <a16:colId xmlns="" xmlns:a16="http://schemas.microsoft.com/office/drawing/2014/main" val="20001"/>
                    </a:ext>
                  </a:extLst>
                </a:gridCol>
                <a:gridCol w="1663203">
                  <a:extLst>
                    <a:ext uri="{9D8B030D-6E8A-4147-A177-3AD203B41FA5}">
                      <a16:colId xmlns="" xmlns:a16="http://schemas.microsoft.com/office/drawing/2014/main" val="20002"/>
                    </a:ext>
                  </a:extLst>
                </a:gridCol>
                <a:gridCol w="1172672">
                  <a:extLst>
                    <a:ext uri="{9D8B030D-6E8A-4147-A177-3AD203B41FA5}">
                      <a16:colId xmlns="" xmlns:a16="http://schemas.microsoft.com/office/drawing/2014/main" val="20003"/>
                    </a:ext>
                  </a:extLst>
                </a:gridCol>
                <a:gridCol w="982364">
                  <a:extLst>
                    <a:ext uri="{9D8B030D-6E8A-4147-A177-3AD203B41FA5}">
                      <a16:colId xmlns="" xmlns:a16="http://schemas.microsoft.com/office/drawing/2014/main" val="20004"/>
                    </a:ext>
                  </a:extLst>
                </a:gridCol>
              </a:tblGrid>
              <a:tr h="754383">
                <a:tc>
                  <a:txBody>
                    <a:bodyPr/>
                    <a:lstStyle/>
                    <a:p>
                      <a:endParaRPr lang="en-US" sz="1500" dirty="0"/>
                    </a:p>
                  </a:txBody>
                  <a:tcPr marL="68580" marR="68580" marT="34291" marB="34291"/>
                </a:tc>
                <a:tc>
                  <a:txBody>
                    <a:bodyPr/>
                    <a:lstStyle/>
                    <a:p>
                      <a:r>
                        <a:rPr lang="en-US" sz="1500" b="1" dirty="0" smtClean="0"/>
                        <a:t>State Support Provided </a:t>
                      </a:r>
                      <a:endParaRPr lang="en-US" sz="1500" b="1" dirty="0"/>
                    </a:p>
                  </a:txBody>
                  <a:tcPr marL="68580" marR="68580" marT="34291" marB="34291"/>
                </a:tc>
                <a:tc>
                  <a:txBody>
                    <a:bodyPr/>
                    <a:lstStyle/>
                    <a:p>
                      <a:r>
                        <a:rPr lang="en-US" sz="1500" b="1" dirty="0" smtClean="0"/>
                        <a:t>Required</a:t>
                      </a:r>
                      <a:r>
                        <a:rPr lang="en-US" sz="1500" b="1" baseline="0" dirty="0" smtClean="0"/>
                        <a:t> District Action</a:t>
                      </a:r>
                      <a:endParaRPr lang="en-US" sz="1500" b="1" dirty="0"/>
                    </a:p>
                  </a:txBody>
                  <a:tcPr marL="68580" marR="68580" marT="34291" marB="34291"/>
                </a:tc>
                <a:tc>
                  <a:txBody>
                    <a:bodyPr/>
                    <a:lstStyle/>
                    <a:p>
                      <a:r>
                        <a:rPr lang="en-US" sz="1500" b="1" dirty="0" smtClean="0"/>
                        <a:t>Performance based on </a:t>
                      </a:r>
                      <a:endParaRPr lang="en-US" sz="1500" b="1" dirty="0"/>
                    </a:p>
                  </a:txBody>
                  <a:tcPr marL="68580" marR="68580" marT="34291" marB="34291"/>
                </a:tc>
                <a:tc>
                  <a:txBody>
                    <a:bodyPr/>
                    <a:lstStyle/>
                    <a:p>
                      <a:r>
                        <a:rPr lang="en-US" sz="1500" b="1" dirty="0" smtClean="0"/>
                        <a:t>Timeline for Support</a:t>
                      </a:r>
                      <a:endParaRPr lang="en-US" sz="1500" b="1" dirty="0"/>
                    </a:p>
                  </a:txBody>
                  <a:tcPr marL="68580" marR="68580" marT="34291" marB="34291"/>
                </a:tc>
                <a:extLst>
                  <a:ext uri="{0D108BD9-81ED-4DB2-BD59-A6C34878D82A}">
                    <a16:rowId xmlns="" xmlns:a16="http://schemas.microsoft.com/office/drawing/2014/main" val="10000"/>
                  </a:ext>
                </a:extLst>
              </a:tr>
              <a:tr h="1120143">
                <a:tc>
                  <a:txBody>
                    <a:bodyPr/>
                    <a:lstStyle/>
                    <a:p>
                      <a:r>
                        <a:rPr lang="en-US" sz="1500" b="1" dirty="0" smtClean="0">
                          <a:solidFill>
                            <a:schemeClr val="tx1"/>
                          </a:solidFill>
                        </a:rPr>
                        <a:t>1.</a:t>
                      </a:r>
                      <a:r>
                        <a:rPr lang="en-US" sz="1500" b="1" dirty="0" smtClean="0">
                          <a:solidFill>
                            <a:srgbClr val="FF0000"/>
                          </a:solidFill>
                        </a:rPr>
                        <a:t> NEW</a:t>
                      </a:r>
                    </a:p>
                    <a:p>
                      <a:r>
                        <a:rPr lang="en-US" sz="1500" b="0" dirty="0" smtClean="0"/>
                        <a:t>Annually, </a:t>
                      </a:r>
                      <a:r>
                        <a:rPr lang="en-US" sz="1500" b="1" dirty="0" smtClean="0"/>
                        <a:t>OVERALL SCHOOL </a:t>
                      </a:r>
                      <a:r>
                        <a:rPr lang="en-US" sz="1500" b="0" dirty="0" smtClean="0"/>
                        <a:t>Federal Index</a:t>
                      </a:r>
                      <a:r>
                        <a:rPr lang="en-US" sz="1500" b="1" dirty="0" smtClean="0"/>
                        <a:t> </a:t>
                      </a:r>
                      <a:r>
                        <a:rPr lang="en-US" sz="1500" b="0" dirty="0" smtClean="0"/>
                        <a:t>of 40% or lower</a:t>
                      </a:r>
                    </a:p>
                    <a:p>
                      <a:pPr marL="285750" indent="-285750">
                        <a:buFont typeface="Arial" panose="020B0604020202020204" pitchFamily="34" charset="0"/>
                        <a:buChar char="•"/>
                      </a:pPr>
                      <a:r>
                        <a:rPr lang="en-US" sz="1200" dirty="0" smtClean="0"/>
                        <a:t>All</a:t>
                      </a:r>
                      <a:r>
                        <a:rPr lang="en-US" sz="1200" baseline="0" dirty="0" smtClean="0"/>
                        <a:t> school grade components + ELP progress</a:t>
                      </a:r>
                      <a:endParaRPr lang="en-US" sz="1200" i="1" dirty="0">
                        <a:solidFill>
                          <a:schemeClr val="accent1">
                            <a:lumMod val="75000"/>
                          </a:schemeClr>
                        </a:solidFill>
                      </a:endParaRPr>
                    </a:p>
                  </a:txBody>
                  <a:tcPr marL="68580" marR="68580" marT="34291" marB="34291">
                    <a:solidFill>
                      <a:srgbClr val="FFFF00"/>
                    </a:solidFill>
                  </a:tcPr>
                </a:tc>
                <a:tc>
                  <a:txBody>
                    <a:bodyPr/>
                    <a:lstStyle/>
                    <a:p>
                      <a:r>
                        <a:rPr lang="en-US" sz="1500" dirty="0" smtClean="0"/>
                        <a:t>Tiered Support</a:t>
                      </a:r>
                      <a:endParaRPr lang="en-US" sz="1500" dirty="0"/>
                    </a:p>
                  </a:txBody>
                  <a:tcPr marL="68580" marR="68580" marT="34291" marB="34291">
                    <a:solidFill>
                      <a:srgbClr val="FFFF00"/>
                    </a:solidFill>
                  </a:tcPr>
                </a:tc>
                <a:tc>
                  <a:txBody>
                    <a:bodyPr/>
                    <a:lstStyle/>
                    <a:p>
                      <a:r>
                        <a:rPr lang="en-US" sz="1500" dirty="0" smtClean="0"/>
                        <a:t>School Improvement Plan</a:t>
                      </a:r>
                      <a:endParaRPr lang="en-US" sz="1500" dirty="0"/>
                    </a:p>
                  </a:txBody>
                  <a:tcPr marL="68580" marR="68580" marT="34291" marB="34291">
                    <a:solidFill>
                      <a:srgbClr val="FFFF00"/>
                    </a:solidFill>
                  </a:tcPr>
                </a:tc>
                <a:tc>
                  <a:txBody>
                    <a:bodyPr/>
                    <a:lstStyle/>
                    <a:p>
                      <a:r>
                        <a:rPr lang="en-US" sz="1500" dirty="0" smtClean="0"/>
                        <a:t>*2018-19</a:t>
                      </a:r>
                    </a:p>
                  </a:txBody>
                  <a:tcPr marL="68580" marR="68580" marT="34291" marB="34291">
                    <a:solidFill>
                      <a:srgbClr val="FFFF00"/>
                    </a:solidFill>
                  </a:tcPr>
                </a:tc>
                <a:tc>
                  <a:txBody>
                    <a:bodyPr/>
                    <a:lstStyle/>
                    <a:p>
                      <a:r>
                        <a:rPr lang="en-US" sz="1500" dirty="0" smtClean="0"/>
                        <a:t>2019-20</a:t>
                      </a:r>
                      <a:endParaRPr lang="en-US" sz="1500" dirty="0"/>
                    </a:p>
                  </a:txBody>
                  <a:tcPr marL="68580" marR="68580" marT="34291" marB="34291">
                    <a:solidFill>
                      <a:srgbClr val="FFFF00"/>
                    </a:solidFill>
                  </a:tcPr>
                </a:tc>
                <a:extLst>
                  <a:ext uri="{0D108BD9-81ED-4DB2-BD59-A6C34878D82A}">
                    <a16:rowId xmlns="" xmlns:a16="http://schemas.microsoft.com/office/drawing/2014/main" val="10001"/>
                  </a:ext>
                </a:extLst>
              </a:tr>
              <a:tr h="1211583">
                <a:tc>
                  <a:txBody>
                    <a:bodyPr/>
                    <a:lstStyle/>
                    <a:p>
                      <a:r>
                        <a:rPr lang="en-US" sz="1500" b="1" dirty="0" smtClean="0">
                          <a:solidFill>
                            <a:schemeClr val="tx1"/>
                          </a:solidFill>
                        </a:rPr>
                        <a:t>2.</a:t>
                      </a:r>
                      <a:r>
                        <a:rPr lang="en-US" sz="1500" dirty="0" smtClean="0">
                          <a:solidFill>
                            <a:srgbClr val="FF0000"/>
                          </a:solidFill>
                        </a:rPr>
                        <a:t> </a:t>
                      </a:r>
                      <a:r>
                        <a:rPr lang="en-US" sz="1500" b="1" dirty="0" smtClean="0">
                          <a:solidFill>
                            <a:srgbClr val="FF0000"/>
                          </a:solidFill>
                        </a:rPr>
                        <a:t>NEW</a:t>
                      </a:r>
                      <a:r>
                        <a:rPr lang="en-US" sz="1500" dirty="0" smtClean="0">
                          <a:solidFill>
                            <a:srgbClr val="FF0000"/>
                          </a:solidFill>
                        </a:rPr>
                        <a:t/>
                      </a:r>
                      <a:br>
                        <a:rPr lang="en-US" sz="1500" dirty="0" smtClean="0">
                          <a:solidFill>
                            <a:srgbClr val="FF0000"/>
                          </a:solidFill>
                        </a:rPr>
                      </a:br>
                      <a:r>
                        <a:rPr lang="en-US" sz="1200" dirty="0" smtClean="0">
                          <a:solidFill>
                            <a:schemeClr val="tx1"/>
                          </a:solidFill>
                        </a:rPr>
                        <a:t>After 6 years, a TS&amp;I</a:t>
                      </a:r>
                      <a:r>
                        <a:rPr lang="en-US" sz="1200" baseline="0" dirty="0" smtClean="0">
                          <a:solidFill>
                            <a:schemeClr val="tx1"/>
                          </a:solidFill>
                        </a:rPr>
                        <a:t> </a:t>
                      </a:r>
                      <a:r>
                        <a:rPr lang="en-US" sz="1200" dirty="0" smtClean="0">
                          <a:solidFill>
                            <a:schemeClr val="tx1"/>
                          </a:solidFill>
                        </a:rPr>
                        <a:t>school with the same </a:t>
                      </a:r>
                      <a:r>
                        <a:rPr lang="en-US" sz="1200" b="1" dirty="0" smtClean="0">
                          <a:solidFill>
                            <a:schemeClr val="tx1"/>
                          </a:solidFill>
                        </a:rPr>
                        <a:t>SUBGROUP </a:t>
                      </a:r>
                      <a:r>
                        <a:rPr lang="en-US" sz="1200" b="0" dirty="0" smtClean="0">
                          <a:solidFill>
                            <a:schemeClr val="tx1"/>
                          </a:solidFill>
                        </a:rPr>
                        <a:t>with</a:t>
                      </a:r>
                      <a:r>
                        <a:rPr lang="en-US" sz="1200" b="0" baseline="0" dirty="0" smtClean="0">
                          <a:solidFill>
                            <a:schemeClr val="tx1"/>
                          </a:solidFill>
                        </a:rPr>
                        <a:t> a Federal Index </a:t>
                      </a:r>
                      <a:r>
                        <a:rPr lang="en-US" sz="1200" dirty="0" smtClean="0">
                          <a:solidFill>
                            <a:schemeClr val="tx1"/>
                          </a:solidFill>
                        </a:rPr>
                        <a:t>of 40% or lower moves to CS&amp;I</a:t>
                      </a:r>
                      <a:endParaRPr lang="en-US" sz="1500" dirty="0">
                        <a:solidFill>
                          <a:schemeClr val="tx1"/>
                        </a:solidFill>
                      </a:endParaRPr>
                    </a:p>
                  </a:txBody>
                  <a:tcPr marL="68580" marR="68580" marT="34291" marB="34291"/>
                </a:tc>
                <a:tc>
                  <a:txBody>
                    <a:bodyPr/>
                    <a:lstStyle/>
                    <a:p>
                      <a:r>
                        <a:rPr lang="en-US" sz="1500" dirty="0" smtClean="0"/>
                        <a:t>Tiered Support- by</a:t>
                      </a:r>
                      <a:r>
                        <a:rPr lang="en-US" sz="1500" baseline="0" dirty="0" smtClean="0"/>
                        <a:t> subgroup(s)</a:t>
                      </a:r>
                      <a:endParaRPr lang="en-US" sz="1500" dirty="0"/>
                    </a:p>
                  </a:txBody>
                  <a:tcPr marL="68580" marR="68580" marT="34291" marB="34291"/>
                </a:tc>
                <a:tc>
                  <a:txBody>
                    <a:bodyPr/>
                    <a:lstStyle/>
                    <a:p>
                      <a:r>
                        <a:rPr lang="en-US" sz="1500" dirty="0" smtClean="0"/>
                        <a:t>School Improvement Plan targeting subgroup(s) as Area of Focus</a:t>
                      </a:r>
                      <a:endParaRPr lang="en-US" sz="1500" dirty="0"/>
                    </a:p>
                  </a:txBody>
                  <a:tcPr marL="68580" marR="68580" marT="34291" marB="34291"/>
                </a:tc>
                <a:tc>
                  <a:txBody>
                    <a:bodyPr/>
                    <a:lstStyle/>
                    <a:p>
                      <a:r>
                        <a:rPr lang="en-US" sz="1500" dirty="0" smtClean="0"/>
                        <a:t>2017-18 through </a:t>
                      </a:r>
                    </a:p>
                    <a:p>
                      <a:r>
                        <a:rPr lang="en-US" sz="1500" dirty="0" smtClean="0"/>
                        <a:t>2022-23</a:t>
                      </a:r>
                      <a:endParaRPr lang="en-US" sz="1500" dirty="0"/>
                    </a:p>
                  </a:txBody>
                  <a:tcPr marL="68580" marR="68580" marT="34291" marB="34291"/>
                </a:tc>
                <a:tc>
                  <a:txBody>
                    <a:bodyPr/>
                    <a:lstStyle/>
                    <a:p>
                      <a:r>
                        <a:rPr lang="en-US" sz="1500" dirty="0" smtClean="0"/>
                        <a:t>2023-24</a:t>
                      </a:r>
                      <a:endParaRPr lang="en-US" sz="1500" dirty="0"/>
                    </a:p>
                  </a:txBody>
                  <a:tcPr marL="68580" marR="68580" marT="34291" marB="34291"/>
                </a:tc>
                <a:extLst>
                  <a:ext uri="{0D108BD9-81ED-4DB2-BD59-A6C34878D82A}">
                    <a16:rowId xmlns="" xmlns:a16="http://schemas.microsoft.com/office/drawing/2014/main" val="10002"/>
                  </a:ext>
                </a:extLst>
              </a:tr>
              <a:tr h="1211583">
                <a:tc>
                  <a:txBody>
                    <a:bodyPr/>
                    <a:lstStyle/>
                    <a:p>
                      <a:pPr marL="0" indent="0">
                        <a:buNone/>
                      </a:pPr>
                      <a:r>
                        <a:rPr lang="en-US" sz="1500" b="1" dirty="0" smtClean="0"/>
                        <a:t>3. Current</a:t>
                      </a:r>
                      <a:r>
                        <a:rPr lang="en-US" sz="1500" b="1" baseline="0" dirty="0" smtClean="0"/>
                        <a:t> </a:t>
                      </a:r>
                      <a:r>
                        <a:rPr lang="en-US" sz="1500" b="1" dirty="0" smtClean="0"/>
                        <a:t>State DA</a:t>
                      </a:r>
                    </a:p>
                    <a:p>
                      <a:r>
                        <a:rPr lang="en-US" sz="1500" dirty="0" smtClean="0"/>
                        <a:t>Grade</a:t>
                      </a:r>
                      <a:r>
                        <a:rPr lang="en-US" sz="1500" baseline="0" dirty="0" smtClean="0"/>
                        <a:t> of “D” or “F” for graded schools with graduation rates of 67% or lower</a:t>
                      </a:r>
                      <a:endParaRPr lang="en-US" sz="1500" dirty="0" smtClean="0"/>
                    </a:p>
                    <a:p>
                      <a:endParaRPr lang="en-US" sz="1500" dirty="0">
                        <a:solidFill>
                          <a:schemeClr val="tx1"/>
                        </a:solidFill>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DA Regional Teams</a:t>
                      </a:r>
                    </a:p>
                    <a:p>
                      <a:endParaRPr lang="en-US" sz="1500" dirty="0"/>
                    </a:p>
                  </a:txBody>
                  <a:tcPr marL="68580" marR="68580" marT="34291" marB="34291"/>
                </a:tc>
                <a:tc>
                  <a:txBody>
                    <a:bodyPr/>
                    <a:lstStyle/>
                    <a:p>
                      <a:r>
                        <a:rPr lang="en-US" sz="1500" dirty="0" smtClean="0"/>
                        <a:t>School Improvement Plan </a:t>
                      </a:r>
                    </a:p>
                    <a:p>
                      <a:r>
                        <a:rPr lang="en-US" sz="1500" dirty="0" smtClean="0"/>
                        <a:t>DA Rule</a:t>
                      </a:r>
                    </a:p>
                    <a:p>
                      <a:endParaRPr lang="en-US" sz="1500" dirty="0"/>
                    </a:p>
                  </a:txBody>
                  <a:tcPr marL="68580" marR="68580" marT="34291" marB="34291"/>
                </a:tc>
                <a:tc>
                  <a:txBody>
                    <a:bodyPr/>
                    <a:lstStyle/>
                    <a:p>
                      <a:r>
                        <a:rPr lang="en-US" sz="1500" dirty="0" smtClean="0"/>
                        <a:t>2017-18</a:t>
                      </a:r>
                      <a:endParaRPr lang="en-US" sz="1500" dirty="0"/>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2018-19</a:t>
                      </a:r>
                    </a:p>
                    <a:p>
                      <a:endParaRPr lang="en-US" sz="1500" dirty="0"/>
                    </a:p>
                  </a:txBody>
                  <a:tcPr marL="68580" marR="68580" marT="34291" marB="34291"/>
                </a:tc>
                <a:extLst>
                  <a:ext uri="{0D108BD9-81ED-4DB2-BD59-A6C34878D82A}">
                    <a16:rowId xmlns="" xmlns:a16="http://schemas.microsoft.com/office/drawing/2014/main" val="10003"/>
                  </a:ext>
                </a:extLst>
              </a:tr>
            </a:tbl>
          </a:graphicData>
        </a:graphic>
      </p:graphicFrame>
      <p:sp>
        <p:nvSpPr>
          <p:cNvPr id="5" name="Title 1"/>
          <p:cNvSpPr txBox="1">
            <a:spLocks/>
          </p:cNvSpPr>
          <p:nvPr/>
        </p:nvSpPr>
        <p:spPr bwMode="auto">
          <a:xfrm>
            <a:off x="142880" y="1414931"/>
            <a:ext cx="8822725" cy="38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b" anchorCtr="0" compatLnSpc="1">
            <a:prstTxWarp prst="textNoShape">
              <a:avLst/>
            </a:prstTxWarp>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r>
              <a:rPr sz="2251" dirty="0">
                <a:solidFill>
                  <a:srgbClr val="002060"/>
                </a:solidFill>
              </a:rPr>
              <a:t>ESSA Category: Comprehensive Support and Improvement (CS&amp;I)</a:t>
            </a:r>
          </a:p>
        </p:txBody>
      </p:sp>
      <p:sp>
        <p:nvSpPr>
          <p:cNvPr id="2" name="TextBox 1"/>
          <p:cNvSpPr txBox="1"/>
          <p:nvPr/>
        </p:nvSpPr>
        <p:spPr>
          <a:xfrm>
            <a:off x="561872" y="6287678"/>
            <a:ext cx="4314928" cy="369332"/>
          </a:xfrm>
          <a:prstGeom prst="rect">
            <a:avLst/>
          </a:prstGeom>
          <a:noFill/>
        </p:spPr>
        <p:txBody>
          <a:bodyPr wrap="square" rtlCol="0">
            <a:spAutoFit/>
          </a:bodyPr>
          <a:lstStyle/>
          <a:p>
            <a:pPr fontAlgn="base">
              <a:spcBef>
                <a:spcPct val="0"/>
              </a:spcBef>
              <a:spcAft>
                <a:spcPct val="0"/>
              </a:spcAft>
              <a:defRPr/>
            </a:pPr>
            <a:r>
              <a:rPr lang="en-US" i="1" dirty="0">
                <a:solidFill>
                  <a:prstClr val="black"/>
                </a:solidFill>
                <a:cs typeface="Arial" panose="020B0604020202020204" pitchFamily="34" charset="0"/>
              </a:rPr>
              <a:t>*2017-18 ESSA Report Card is baseline data </a:t>
            </a:r>
          </a:p>
        </p:txBody>
      </p:sp>
    </p:spTree>
    <p:extLst>
      <p:ext uri="{BB962C8B-B14F-4D97-AF65-F5344CB8AC3E}">
        <p14:creationId xmlns:p14="http://schemas.microsoft.com/office/powerpoint/2010/main" val="1078715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628647" y="1724899"/>
          <a:ext cx="5534152" cy="413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4" name="Title 1"/>
          <p:cNvSpPr txBox="1">
            <a:spLocks/>
          </p:cNvSpPr>
          <p:nvPr/>
        </p:nvSpPr>
        <p:spPr bwMode="auto">
          <a:xfrm>
            <a:off x="1547818" y="950011"/>
            <a:ext cx="64484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ClrTx/>
              <a:buFont typeface="Arial" panose="020B0604020202020204" pitchFamily="34" charset="0"/>
              <a:buNone/>
              <a:defRPr/>
            </a:pPr>
            <a:r>
              <a:rPr lang="en-US" altLang="en-US" sz="2251" b="1" dirty="0">
                <a:solidFill>
                  <a:srgbClr val="262A63"/>
                </a:solidFill>
                <a:cs typeface="Arial" panose="020B0604020202020204" pitchFamily="34" charset="0"/>
              </a:rPr>
              <a:t>Federal TS&amp;I Tiered Support for Schools </a:t>
            </a:r>
            <a:r>
              <a:rPr lang="en-US" altLang="en-US" sz="2251" b="1" dirty="0">
                <a:solidFill>
                  <a:srgbClr val="FF0000"/>
                </a:solidFill>
                <a:cs typeface="Arial" panose="020B0604020202020204" pitchFamily="34" charset="0"/>
              </a:rPr>
              <a:t>(not in DA)</a:t>
            </a:r>
          </a:p>
          <a:p>
            <a:pPr algn="ctr" fontAlgn="base">
              <a:spcBef>
                <a:spcPct val="0"/>
              </a:spcBef>
              <a:spcAft>
                <a:spcPct val="0"/>
              </a:spcAft>
              <a:buClrTx/>
              <a:buFont typeface="Arial" panose="020B0604020202020204" pitchFamily="34" charset="0"/>
              <a:buNone/>
              <a:defRPr/>
            </a:pPr>
            <a:r>
              <a:rPr lang="en-US" altLang="en-US" sz="1951" b="1" dirty="0">
                <a:solidFill>
                  <a:srgbClr val="262A63"/>
                </a:solidFill>
                <a:cs typeface="Arial" panose="020B0604020202020204" pitchFamily="34" charset="0"/>
              </a:rPr>
              <a:t>Identification Based on Federal Index</a:t>
            </a:r>
          </a:p>
        </p:txBody>
      </p:sp>
      <p:sp>
        <p:nvSpPr>
          <p:cNvPr id="4" name="TextBox 3"/>
          <p:cNvSpPr txBox="1"/>
          <p:nvPr/>
        </p:nvSpPr>
        <p:spPr>
          <a:xfrm>
            <a:off x="295275" y="2462214"/>
            <a:ext cx="2400300" cy="1754326"/>
          </a:xfrm>
          <a:prstGeom prst="rect">
            <a:avLst/>
          </a:prstGeom>
          <a:noFill/>
        </p:spPr>
        <p:txBody>
          <a:bodyPr>
            <a:spAutoFit/>
          </a:bodyPr>
          <a:lstStyle/>
          <a:p>
            <a:pPr fontAlgn="base">
              <a:spcBef>
                <a:spcPct val="0"/>
              </a:spcBef>
              <a:spcAft>
                <a:spcPct val="0"/>
              </a:spcAft>
              <a:defRPr/>
            </a:pPr>
            <a:r>
              <a:rPr lang="en-US" b="1" dirty="0">
                <a:solidFill>
                  <a:srgbClr val="FF0000"/>
                </a:solidFill>
                <a:cs typeface="Arial" panose="020B0604020202020204" pitchFamily="34" charset="0"/>
              </a:rPr>
              <a:t>NEW </a:t>
            </a:r>
            <a:r>
              <a:rPr lang="en-US" b="1" dirty="0">
                <a:solidFill>
                  <a:prstClr val="black"/>
                </a:solidFill>
                <a:cs typeface="Arial" panose="020B0604020202020204" pitchFamily="34" charset="0"/>
              </a:rPr>
              <a:t>Federal law requires all identified schools to do a </a:t>
            </a:r>
            <a:r>
              <a:rPr lang="en-US" b="1" dirty="0" smtClean="0">
                <a:solidFill>
                  <a:prstClr val="black"/>
                </a:solidFill>
                <a:cs typeface="Arial" panose="020B0604020202020204" pitchFamily="34" charset="0"/>
              </a:rPr>
              <a:t>Schoolwide Improvement Plan (beginning </a:t>
            </a:r>
            <a:r>
              <a:rPr lang="en-US" b="1" dirty="0">
                <a:solidFill>
                  <a:prstClr val="black"/>
                </a:solidFill>
                <a:cs typeface="Arial" panose="020B0604020202020204" pitchFamily="34" charset="0"/>
              </a:rPr>
              <a:t>in 2019-20)</a:t>
            </a:r>
            <a:endParaRPr lang="en-US" b="1" dirty="0">
              <a:solidFill>
                <a:srgbClr val="FF0000"/>
              </a:solidFill>
              <a:cs typeface="Arial" panose="020B0604020202020204" pitchFamily="34" charset="0"/>
            </a:endParaRPr>
          </a:p>
        </p:txBody>
      </p:sp>
      <p:sp>
        <p:nvSpPr>
          <p:cNvPr id="5" name="TextBox 4"/>
          <p:cNvSpPr txBox="1"/>
          <p:nvPr/>
        </p:nvSpPr>
        <p:spPr>
          <a:xfrm>
            <a:off x="101600" y="5973769"/>
            <a:ext cx="2325688" cy="276999"/>
          </a:xfrm>
          <a:prstGeom prst="rect">
            <a:avLst/>
          </a:prstGeom>
          <a:noFill/>
        </p:spPr>
        <p:txBody>
          <a:bodyPr>
            <a:spAutoFit/>
          </a:bodyPr>
          <a:lstStyle/>
          <a:p>
            <a:pPr algn="r" fontAlgn="base">
              <a:spcBef>
                <a:spcPct val="0"/>
              </a:spcBef>
              <a:spcAft>
                <a:spcPct val="0"/>
              </a:spcAft>
              <a:defRPr/>
            </a:pPr>
            <a:r>
              <a:rPr lang="en-US" sz="1200" i="1" dirty="0">
                <a:solidFill>
                  <a:prstClr val="black"/>
                </a:solidFill>
                <a:cs typeface="Arial" panose="020B0604020202020204" pitchFamily="34" charset="0"/>
              </a:rPr>
              <a:t>* Tiering requirements escalate</a:t>
            </a:r>
          </a:p>
        </p:txBody>
      </p:sp>
      <p:sp>
        <p:nvSpPr>
          <p:cNvPr id="8" name="TextBox 7"/>
          <p:cNvSpPr txBox="1"/>
          <p:nvPr/>
        </p:nvSpPr>
        <p:spPr>
          <a:xfrm>
            <a:off x="4615543" y="2462218"/>
            <a:ext cx="4354286" cy="461665"/>
          </a:xfrm>
          <a:prstGeom prst="rect">
            <a:avLst/>
          </a:prstGeom>
          <a:noFill/>
        </p:spPr>
        <p:txBody>
          <a:bodyPr wrap="square">
            <a:spAutoFit/>
          </a:bodyPr>
          <a:lstStyle/>
          <a:p>
            <a:pPr marL="214303" indent="-214303" fontAlgn="base">
              <a:spcBef>
                <a:spcPct val="0"/>
              </a:spcBef>
              <a:spcAft>
                <a:spcPct val="0"/>
              </a:spcAft>
              <a:buFont typeface="Wingdings" panose="05000000000000000000" pitchFamily="2" charset="2"/>
              <a:buChar char="Ø"/>
              <a:defRPr/>
            </a:pPr>
            <a:r>
              <a:rPr lang="en-US" sz="1200" b="1" dirty="0">
                <a:solidFill>
                  <a:prstClr val="black"/>
                </a:solidFill>
                <a:cs typeface="Arial" panose="020B0604020202020204" pitchFamily="34" charset="0"/>
              </a:rPr>
              <a:t>Annual OVERALL school </a:t>
            </a:r>
            <a:r>
              <a:rPr lang="en-US" sz="1200" b="1" dirty="0" smtClean="0">
                <a:solidFill>
                  <a:prstClr val="black"/>
                </a:solidFill>
                <a:cs typeface="Arial" panose="020B0604020202020204" pitchFamily="34" charset="0"/>
              </a:rPr>
              <a:t>Federal Index </a:t>
            </a:r>
            <a:r>
              <a:rPr lang="en-US" sz="1200" b="1" dirty="0">
                <a:solidFill>
                  <a:prstClr val="black"/>
                </a:solidFill>
                <a:cs typeface="Arial" panose="020B0604020202020204" pitchFamily="34" charset="0"/>
              </a:rPr>
              <a:t>(40% or lower) 2019-20</a:t>
            </a:r>
          </a:p>
          <a:p>
            <a:pPr marL="214303" indent="-214303" fontAlgn="base">
              <a:spcBef>
                <a:spcPct val="0"/>
              </a:spcBef>
              <a:spcAft>
                <a:spcPct val="0"/>
              </a:spcAft>
              <a:buFont typeface="Wingdings" panose="05000000000000000000" pitchFamily="2" charset="2"/>
              <a:buChar char="Ø"/>
              <a:defRPr/>
            </a:pPr>
            <a:r>
              <a:rPr lang="en-US" sz="1200" b="1" dirty="0">
                <a:solidFill>
                  <a:prstClr val="black"/>
                </a:solidFill>
                <a:cs typeface="Arial" panose="020B0604020202020204" pitchFamily="34" charset="0"/>
              </a:rPr>
              <a:t>6 years of same low subgroup (40% or lower) 2023-24</a:t>
            </a:r>
          </a:p>
        </p:txBody>
      </p:sp>
      <p:sp>
        <p:nvSpPr>
          <p:cNvPr id="9" name="TextBox 8"/>
          <p:cNvSpPr txBox="1"/>
          <p:nvPr/>
        </p:nvSpPr>
        <p:spPr>
          <a:xfrm>
            <a:off x="5275270" y="3792545"/>
            <a:ext cx="3868737" cy="276999"/>
          </a:xfrm>
          <a:prstGeom prst="rect">
            <a:avLst/>
          </a:prstGeom>
          <a:noFill/>
        </p:spPr>
        <p:txBody>
          <a:bodyPr>
            <a:spAutoFit/>
          </a:bodyPr>
          <a:lstStyle/>
          <a:p>
            <a:pPr marL="214303" indent="-214303" fontAlgn="base">
              <a:spcBef>
                <a:spcPct val="0"/>
              </a:spcBef>
              <a:spcAft>
                <a:spcPct val="0"/>
              </a:spcAft>
              <a:buFont typeface="Wingdings" panose="05000000000000000000" pitchFamily="2" charset="2"/>
              <a:buChar char="Ø"/>
              <a:defRPr/>
            </a:pPr>
            <a:r>
              <a:rPr lang="en-US" sz="1200" b="1" dirty="0">
                <a:solidFill>
                  <a:prstClr val="black"/>
                </a:solidFill>
                <a:cs typeface="Arial" panose="020B0604020202020204" pitchFamily="34" charset="0"/>
              </a:rPr>
              <a:t>3 years of same low subgroup (31% or lower) 2020-21</a:t>
            </a:r>
          </a:p>
        </p:txBody>
      </p:sp>
      <p:sp>
        <p:nvSpPr>
          <p:cNvPr id="10" name="TextBox 9"/>
          <p:cNvSpPr txBox="1"/>
          <p:nvPr/>
        </p:nvSpPr>
        <p:spPr>
          <a:xfrm>
            <a:off x="5753106" y="4784733"/>
            <a:ext cx="3297239" cy="276999"/>
          </a:xfrm>
          <a:prstGeom prst="rect">
            <a:avLst/>
          </a:prstGeom>
          <a:noFill/>
        </p:spPr>
        <p:txBody>
          <a:bodyPr>
            <a:spAutoFit/>
          </a:bodyPr>
          <a:lstStyle/>
          <a:p>
            <a:pPr marL="214303" indent="-214303" fontAlgn="base">
              <a:spcBef>
                <a:spcPct val="0"/>
              </a:spcBef>
              <a:spcAft>
                <a:spcPct val="0"/>
              </a:spcAft>
              <a:buFont typeface="Wingdings" panose="05000000000000000000" pitchFamily="2" charset="2"/>
              <a:buChar char="Ø"/>
              <a:defRPr/>
            </a:pPr>
            <a:r>
              <a:rPr lang="en-US" sz="1200" b="1" dirty="0">
                <a:solidFill>
                  <a:prstClr val="black"/>
                </a:solidFill>
                <a:cs typeface="Arial" panose="020B0604020202020204" pitchFamily="34" charset="0"/>
              </a:rPr>
              <a:t>Annual low subgroup (40% or lower) 2019-20</a:t>
            </a:r>
          </a:p>
        </p:txBody>
      </p:sp>
      <p:sp>
        <p:nvSpPr>
          <p:cNvPr id="2" name="TextBox 1"/>
          <p:cNvSpPr txBox="1"/>
          <p:nvPr/>
        </p:nvSpPr>
        <p:spPr>
          <a:xfrm>
            <a:off x="3375403" y="3077354"/>
            <a:ext cx="3185335" cy="808042"/>
          </a:xfrm>
          <a:prstGeom prst="rect">
            <a:avLst/>
          </a:prstGeom>
          <a:noFill/>
        </p:spPr>
        <p:txBody>
          <a:bodyPr wrap="square" rtlCol="0">
            <a:spAutoFit/>
          </a:bodyPr>
          <a:lstStyle/>
          <a:p>
            <a:pPr fontAlgn="base">
              <a:spcBef>
                <a:spcPct val="0"/>
              </a:spcBef>
            </a:pPr>
            <a:r>
              <a:rPr lang="en-US" altLang="en-US" b="1" dirty="0">
                <a:solidFill>
                  <a:prstClr val="black"/>
                </a:solidFill>
                <a:cs typeface="Arial" panose="020B0604020202020204" pitchFamily="34" charset="0"/>
              </a:rPr>
              <a:t>Intensive Supports</a:t>
            </a:r>
          </a:p>
          <a:p>
            <a:pPr fontAlgn="base">
              <a:spcBef>
                <a:spcPct val="0"/>
              </a:spcBef>
            </a:pPr>
            <a:r>
              <a:rPr lang="en-US" altLang="en-US" sz="1051" dirty="0">
                <a:solidFill>
                  <a:prstClr val="black"/>
                </a:solidFill>
                <a:cs typeface="Arial" panose="020B0604020202020204" pitchFamily="34" charset="0"/>
              </a:rPr>
              <a:t> </a:t>
            </a:r>
            <a:endParaRPr lang="en-US" altLang="en-US" sz="1000" dirty="0">
              <a:solidFill>
                <a:prstClr val="black"/>
              </a:solidFill>
              <a:cs typeface="Arial" panose="020B0604020202020204" pitchFamily="34" charset="0"/>
            </a:endParaRPr>
          </a:p>
          <a:p>
            <a:pPr fontAlgn="base">
              <a:spcBef>
                <a:spcPct val="0"/>
              </a:spcBef>
              <a:spcAft>
                <a:spcPct val="0"/>
              </a:spcAft>
            </a:pP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003108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fld id="{DD17F73D-E982-4C52-816D-507CA4AAE3A6}" type="slidenum">
              <a:rPr lang="en-US" altLang="en-US" sz="1200" smtClean="0">
                <a:solidFill>
                  <a:srgbClr val="898989"/>
                </a:solidFill>
              </a:rPr>
              <a:pPr>
                <a:spcBef>
                  <a:spcPct val="0"/>
                </a:spcBef>
                <a:buClrTx/>
                <a:buFontTx/>
                <a:buNone/>
              </a:pPr>
              <a:t>43</a:t>
            </a:fld>
            <a:endParaRPr lang="en-US" altLang="en-US" sz="1200" smtClean="0">
              <a:solidFill>
                <a:srgbClr val="898989"/>
              </a:solidFill>
            </a:endParaRPr>
          </a:p>
        </p:txBody>
      </p:sp>
      <p:graphicFrame>
        <p:nvGraphicFramePr>
          <p:cNvPr id="5" name="Diagram 4"/>
          <p:cNvGraphicFramePr/>
          <p:nvPr/>
        </p:nvGraphicFramePr>
        <p:xfrm>
          <a:off x="185228" y="1019174"/>
          <a:ext cx="7815772" cy="5702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53886" y="2849563"/>
            <a:ext cx="5595257" cy="584775"/>
          </a:xfrm>
          <a:prstGeom prst="rect">
            <a:avLst/>
          </a:prstGeom>
          <a:solidFill>
            <a:schemeClr val="tx1"/>
          </a:solidFill>
        </p:spPr>
        <p:txBody>
          <a:bodyPr wrap="square">
            <a:spAutoFit/>
          </a:bodyPr>
          <a:lstStyle/>
          <a:p>
            <a:pPr marL="214313" indent="-214313">
              <a:buFont typeface="Wingdings" panose="05000000000000000000" pitchFamily="2" charset="2"/>
              <a:buChar char="Ø"/>
              <a:defRPr/>
            </a:pPr>
            <a:r>
              <a:rPr lang="en-US" sz="1600" b="1" dirty="0">
                <a:solidFill>
                  <a:srgbClr val="FFFF00"/>
                </a:solidFill>
                <a:cs typeface="Arial" panose="020B0604020202020204" pitchFamily="34" charset="0"/>
              </a:rPr>
              <a:t>Annual OVERALL school </a:t>
            </a:r>
            <a:r>
              <a:rPr lang="en-US" sz="1600" b="1" dirty="0" smtClean="0">
                <a:solidFill>
                  <a:srgbClr val="FFFF00"/>
                </a:solidFill>
                <a:cs typeface="Arial" panose="020B0604020202020204" pitchFamily="34" charset="0"/>
              </a:rPr>
              <a:t>Federal Index </a:t>
            </a:r>
            <a:r>
              <a:rPr lang="en-US" sz="1600" b="1" dirty="0">
                <a:solidFill>
                  <a:srgbClr val="FFFF00"/>
                </a:solidFill>
                <a:cs typeface="Arial" panose="020B0604020202020204" pitchFamily="34" charset="0"/>
              </a:rPr>
              <a:t>(40% or lower) 2019-20</a:t>
            </a:r>
          </a:p>
          <a:p>
            <a:pPr marL="214313" indent="-214313">
              <a:buFont typeface="Wingdings" panose="05000000000000000000" pitchFamily="2" charset="2"/>
              <a:buChar char="Ø"/>
              <a:defRPr/>
            </a:pPr>
            <a:r>
              <a:rPr lang="en-US" sz="1600" b="1" dirty="0">
                <a:solidFill>
                  <a:prstClr val="white"/>
                </a:solidFill>
                <a:cs typeface="Arial" panose="020B0604020202020204" pitchFamily="34" charset="0"/>
              </a:rPr>
              <a:t>6 years of same low subgroup (40% or lower) 2023-24</a:t>
            </a:r>
          </a:p>
        </p:txBody>
      </p:sp>
      <p:sp>
        <p:nvSpPr>
          <p:cNvPr id="7" name="TextBox 6"/>
          <p:cNvSpPr txBox="1"/>
          <p:nvPr/>
        </p:nvSpPr>
        <p:spPr>
          <a:xfrm>
            <a:off x="1573213" y="4724400"/>
            <a:ext cx="4967287" cy="339725"/>
          </a:xfrm>
          <a:prstGeom prst="rect">
            <a:avLst/>
          </a:prstGeom>
          <a:solidFill>
            <a:schemeClr val="tx1"/>
          </a:solidFill>
        </p:spPr>
        <p:txBody>
          <a:bodyPr>
            <a:spAutoFit/>
          </a:bodyPr>
          <a:lstStyle/>
          <a:p>
            <a:pPr marL="214313" indent="-214313">
              <a:buFont typeface="Wingdings" panose="05000000000000000000" pitchFamily="2" charset="2"/>
              <a:buChar char="Ø"/>
              <a:defRPr/>
            </a:pPr>
            <a:r>
              <a:rPr lang="en-US" sz="1600" b="1" dirty="0">
                <a:solidFill>
                  <a:prstClr val="white"/>
                </a:solidFill>
                <a:cs typeface="Arial" panose="020B0604020202020204" pitchFamily="34" charset="0"/>
              </a:rPr>
              <a:t>3 years of same low subgroup (31% or lower) 2020-21</a:t>
            </a:r>
          </a:p>
        </p:txBody>
      </p:sp>
      <p:sp>
        <p:nvSpPr>
          <p:cNvPr id="8" name="TextBox 7"/>
          <p:cNvSpPr txBox="1"/>
          <p:nvPr/>
        </p:nvSpPr>
        <p:spPr>
          <a:xfrm>
            <a:off x="1573213" y="6354763"/>
            <a:ext cx="5556930" cy="338554"/>
          </a:xfrm>
          <a:prstGeom prst="rect">
            <a:avLst/>
          </a:prstGeom>
          <a:solidFill>
            <a:schemeClr val="tx1"/>
          </a:solidFill>
        </p:spPr>
        <p:txBody>
          <a:bodyPr wrap="square">
            <a:spAutoFit/>
          </a:bodyPr>
          <a:lstStyle/>
          <a:p>
            <a:pPr marL="214313" indent="-214313">
              <a:buFont typeface="Wingdings" panose="05000000000000000000" pitchFamily="2" charset="2"/>
              <a:buChar char="Ø"/>
              <a:defRPr/>
            </a:pPr>
            <a:r>
              <a:rPr lang="en-US" sz="1600" b="1" dirty="0">
                <a:solidFill>
                  <a:srgbClr val="FFFF00"/>
                </a:solidFill>
                <a:cs typeface="Arial" panose="020B0604020202020204" pitchFamily="34" charset="0"/>
              </a:rPr>
              <a:t>Annual low </a:t>
            </a:r>
            <a:r>
              <a:rPr lang="en-US" sz="1600" b="1" dirty="0" smtClean="0">
                <a:solidFill>
                  <a:srgbClr val="FFFF00"/>
                </a:solidFill>
                <a:cs typeface="Arial" panose="020B0604020202020204" pitchFamily="34" charset="0"/>
              </a:rPr>
              <a:t>subgroup Federal Index </a:t>
            </a:r>
            <a:r>
              <a:rPr lang="en-US" sz="1600" b="1" dirty="0">
                <a:solidFill>
                  <a:srgbClr val="FFFF00"/>
                </a:solidFill>
                <a:cs typeface="Arial" panose="020B0604020202020204" pitchFamily="34" charset="0"/>
              </a:rPr>
              <a:t>(40% or lower) 2019-20</a:t>
            </a:r>
          </a:p>
        </p:txBody>
      </p:sp>
      <p:sp>
        <p:nvSpPr>
          <p:cNvPr id="10" name="Line Callout 1 9"/>
          <p:cNvSpPr/>
          <p:nvPr/>
        </p:nvSpPr>
        <p:spPr>
          <a:xfrm>
            <a:off x="6581775" y="1905000"/>
            <a:ext cx="1266825" cy="381000"/>
          </a:xfrm>
          <a:prstGeom prst="borderCallout1">
            <a:avLst>
              <a:gd name="adj1" fmla="val 56770"/>
              <a:gd name="adj2" fmla="val -1107"/>
              <a:gd name="adj3" fmla="val 250321"/>
              <a:gd name="adj4" fmla="val -90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4 Schools</a:t>
            </a:r>
          </a:p>
        </p:txBody>
      </p:sp>
      <p:sp>
        <p:nvSpPr>
          <p:cNvPr id="62472" name="Rectangle 10"/>
          <p:cNvSpPr>
            <a:spLocks noChangeArrowheads="1"/>
          </p:cNvSpPr>
          <p:nvPr/>
        </p:nvSpPr>
        <p:spPr bwMode="auto">
          <a:xfrm>
            <a:off x="288234" y="643116"/>
            <a:ext cx="276307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ClrTx/>
              <a:buFontTx/>
              <a:buNone/>
            </a:pPr>
            <a:r>
              <a:rPr lang="en-US" altLang="en-US" sz="2000" b="1" dirty="0">
                <a:solidFill>
                  <a:srgbClr val="262A63"/>
                </a:solidFill>
                <a:latin typeface="+mn-lt"/>
                <a:cs typeface="Aharoni" panose="02010803020104030203" pitchFamily="2" charset="-79"/>
              </a:rPr>
              <a:t>Tiered Support for Schools </a:t>
            </a:r>
            <a:r>
              <a:rPr lang="en-US" altLang="en-US" sz="2000" b="1" dirty="0">
                <a:solidFill>
                  <a:srgbClr val="FF0000"/>
                </a:solidFill>
                <a:latin typeface="+mn-lt"/>
                <a:cs typeface="Aharoni" panose="02010803020104030203" pitchFamily="2" charset="-79"/>
              </a:rPr>
              <a:t>not in DA</a:t>
            </a:r>
          </a:p>
          <a:p>
            <a:pPr algn="ctr">
              <a:spcBef>
                <a:spcPct val="0"/>
              </a:spcBef>
              <a:buClrTx/>
              <a:buFontTx/>
              <a:buNone/>
            </a:pPr>
            <a:r>
              <a:rPr lang="en-US" altLang="en-US" sz="1800" b="1" dirty="0">
                <a:solidFill>
                  <a:srgbClr val="262A63"/>
                </a:solidFill>
                <a:latin typeface="+mn-lt"/>
                <a:cs typeface="Aharoni" panose="02010803020104030203" pitchFamily="2" charset="-79"/>
              </a:rPr>
              <a:t>Identification Based on Federal Index</a:t>
            </a:r>
          </a:p>
        </p:txBody>
      </p:sp>
      <p:sp>
        <p:nvSpPr>
          <p:cNvPr id="9" name="Line Callout 1 8"/>
          <p:cNvSpPr/>
          <p:nvPr/>
        </p:nvSpPr>
        <p:spPr>
          <a:xfrm>
            <a:off x="7270750" y="5356225"/>
            <a:ext cx="1644650" cy="381000"/>
          </a:xfrm>
          <a:prstGeom prst="borderCallout1">
            <a:avLst>
              <a:gd name="adj1" fmla="val 56770"/>
              <a:gd name="adj2" fmla="val -1107"/>
              <a:gd name="adj3" fmla="val 261067"/>
              <a:gd name="adj4" fmla="val -599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1,952 Schools</a:t>
            </a:r>
          </a:p>
        </p:txBody>
      </p:sp>
    </p:spTree>
    <p:extLst>
      <p:ext uri="{BB962C8B-B14F-4D97-AF65-F5344CB8AC3E}">
        <p14:creationId xmlns:p14="http://schemas.microsoft.com/office/powerpoint/2010/main" val="4249066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79454" y="947379"/>
          <a:ext cx="7278723" cy="492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9027" name="TextBox 7"/>
          <p:cNvSpPr txBox="1">
            <a:spLocks noChangeArrowheads="1"/>
          </p:cNvSpPr>
          <p:nvPr/>
        </p:nvSpPr>
        <p:spPr bwMode="auto">
          <a:xfrm>
            <a:off x="6349088" y="1481140"/>
            <a:ext cx="813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100" b="1">
                <a:solidFill>
                  <a:srgbClr val="000000"/>
                </a:solidFill>
              </a:rPr>
              <a:t>Tier 3</a:t>
            </a:r>
          </a:p>
          <a:p>
            <a:pPr algn="ctr">
              <a:lnSpc>
                <a:spcPct val="100000"/>
              </a:lnSpc>
              <a:spcBef>
                <a:spcPct val="0"/>
              </a:spcBef>
              <a:buClrTx/>
              <a:buFontTx/>
              <a:buNone/>
            </a:pPr>
            <a:r>
              <a:rPr lang="en-US" altLang="en-US" sz="2100">
                <a:solidFill>
                  <a:srgbClr val="000000"/>
                </a:solidFill>
              </a:rPr>
              <a:t> </a:t>
            </a:r>
            <a:endParaRPr lang="en-US" altLang="en-US" sz="2100" b="1">
              <a:solidFill>
                <a:srgbClr val="000000"/>
              </a:solidFill>
            </a:endParaRPr>
          </a:p>
        </p:txBody>
      </p:sp>
      <p:sp>
        <p:nvSpPr>
          <p:cNvPr id="129028" name="TextBox 8"/>
          <p:cNvSpPr txBox="1">
            <a:spLocks noChangeArrowheads="1"/>
          </p:cNvSpPr>
          <p:nvPr/>
        </p:nvSpPr>
        <p:spPr bwMode="auto">
          <a:xfrm>
            <a:off x="7024570" y="2774952"/>
            <a:ext cx="8130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100" b="1">
                <a:solidFill>
                  <a:srgbClr val="000000"/>
                </a:solidFill>
              </a:rPr>
              <a:t>Tier 2</a:t>
            </a:r>
          </a:p>
          <a:p>
            <a:pPr algn="ctr">
              <a:lnSpc>
                <a:spcPct val="100000"/>
              </a:lnSpc>
              <a:spcBef>
                <a:spcPct val="0"/>
              </a:spcBef>
              <a:buClrTx/>
              <a:buFontTx/>
              <a:buNone/>
            </a:pPr>
            <a:r>
              <a:rPr lang="en-US" altLang="en-US" sz="2100">
                <a:solidFill>
                  <a:srgbClr val="000000"/>
                </a:solidFill>
              </a:rPr>
              <a:t> </a:t>
            </a:r>
          </a:p>
          <a:p>
            <a:pPr algn="ctr">
              <a:lnSpc>
                <a:spcPct val="100000"/>
              </a:lnSpc>
              <a:spcBef>
                <a:spcPct val="0"/>
              </a:spcBef>
              <a:buClrTx/>
              <a:buFontTx/>
              <a:buNone/>
            </a:pPr>
            <a:endParaRPr lang="en-US" altLang="en-US" sz="2100" b="1">
              <a:solidFill>
                <a:srgbClr val="000000"/>
              </a:solidFill>
            </a:endParaRPr>
          </a:p>
        </p:txBody>
      </p:sp>
      <p:sp>
        <p:nvSpPr>
          <p:cNvPr id="129029" name="TextBox 9"/>
          <p:cNvSpPr txBox="1">
            <a:spLocks noChangeArrowheads="1"/>
          </p:cNvSpPr>
          <p:nvPr/>
        </p:nvSpPr>
        <p:spPr bwMode="auto">
          <a:xfrm>
            <a:off x="7781013" y="3836990"/>
            <a:ext cx="81304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100" b="1">
                <a:solidFill>
                  <a:srgbClr val="000000"/>
                </a:solidFill>
              </a:rPr>
              <a:t>Tier 1</a:t>
            </a:r>
          </a:p>
          <a:p>
            <a:pPr algn="ctr">
              <a:lnSpc>
                <a:spcPct val="100000"/>
              </a:lnSpc>
              <a:spcBef>
                <a:spcPct val="0"/>
              </a:spcBef>
              <a:buClrTx/>
              <a:buFontTx/>
              <a:buNone/>
            </a:pPr>
            <a:r>
              <a:rPr lang="en-US" altLang="en-US" sz="2100">
                <a:solidFill>
                  <a:srgbClr val="000000"/>
                </a:solidFill>
              </a:rPr>
              <a:t> </a:t>
            </a:r>
            <a:endParaRPr lang="en-US" altLang="en-US" sz="2100">
              <a:solidFill>
                <a:srgbClr val="FF0000"/>
              </a:solidFill>
            </a:endParaRPr>
          </a:p>
          <a:p>
            <a:pPr algn="ctr">
              <a:lnSpc>
                <a:spcPct val="100000"/>
              </a:lnSpc>
              <a:spcBef>
                <a:spcPct val="0"/>
              </a:spcBef>
              <a:buClrTx/>
              <a:buFontTx/>
              <a:buNone/>
            </a:pPr>
            <a:endParaRPr lang="en-US" altLang="en-US" sz="2100" b="1">
              <a:solidFill>
                <a:srgbClr val="000000"/>
              </a:solidFill>
            </a:endParaRPr>
          </a:p>
          <a:p>
            <a:pPr algn="ctr">
              <a:lnSpc>
                <a:spcPct val="100000"/>
              </a:lnSpc>
              <a:spcBef>
                <a:spcPct val="0"/>
              </a:spcBef>
              <a:buClrTx/>
              <a:buFontTx/>
              <a:buNone/>
            </a:pPr>
            <a:endParaRPr lang="en-US" altLang="en-US" sz="1500">
              <a:solidFill>
                <a:srgbClr val="000000"/>
              </a:solidFill>
            </a:endParaRPr>
          </a:p>
        </p:txBody>
      </p:sp>
      <p:sp>
        <p:nvSpPr>
          <p:cNvPr id="129030" name="TextBox 10"/>
          <p:cNvSpPr txBox="1">
            <a:spLocks noChangeArrowheads="1"/>
          </p:cNvSpPr>
          <p:nvPr/>
        </p:nvSpPr>
        <p:spPr bwMode="auto">
          <a:xfrm>
            <a:off x="2901954" y="5822951"/>
            <a:ext cx="3432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600" i="1">
                <a:solidFill>
                  <a:srgbClr val="000000"/>
                </a:solidFill>
              </a:rPr>
              <a:t>* Tiering requirements escalate</a:t>
            </a:r>
          </a:p>
        </p:txBody>
      </p:sp>
      <p:sp>
        <p:nvSpPr>
          <p:cNvPr id="129031" name="TextBox 11"/>
          <p:cNvSpPr txBox="1">
            <a:spLocks noChangeArrowheads="1"/>
          </p:cNvSpPr>
          <p:nvPr/>
        </p:nvSpPr>
        <p:spPr bwMode="auto">
          <a:xfrm>
            <a:off x="265116" y="661953"/>
            <a:ext cx="34251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b="1" dirty="0">
                <a:solidFill>
                  <a:srgbClr val="002060"/>
                </a:solidFill>
              </a:rPr>
              <a:t>Tiers of Support to </a:t>
            </a:r>
          </a:p>
          <a:p>
            <a:pPr>
              <a:lnSpc>
                <a:spcPct val="100000"/>
              </a:lnSpc>
              <a:spcBef>
                <a:spcPct val="0"/>
              </a:spcBef>
              <a:buClrTx/>
              <a:buFontTx/>
              <a:buNone/>
            </a:pPr>
            <a:r>
              <a:rPr lang="en-US" altLang="en-US" b="1" dirty="0" smtClean="0">
                <a:solidFill>
                  <a:srgbClr val="002060"/>
                </a:solidFill>
              </a:rPr>
              <a:t>CS&amp;I Low-performing Schools-</a:t>
            </a:r>
            <a:endParaRPr lang="en-US" altLang="en-US" b="1" dirty="0">
              <a:solidFill>
                <a:srgbClr val="002060"/>
              </a:solidFill>
            </a:endParaRPr>
          </a:p>
        </p:txBody>
      </p:sp>
    </p:spTree>
    <p:extLst>
      <p:ext uri="{BB962C8B-B14F-4D97-AF65-F5344CB8AC3E}">
        <p14:creationId xmlns:p14="http://schemas.microsoft.com/office/powerpoint/2010/main" val="1193832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17" y="487287"/>
            <a:ext cx="7886700" cy="793751"/>
          </a:xfrm>
        </p:spPr>
        <p:txBody>
          <a:bodyPr/>
          <a:lstStyle/>
          <a:p>
            <a:pPr algn="ctr"/>
            <a:r>
              <a:rPr lang="en-US" sz="2800" dirty="0"/>
              <a:t>Turnaround Option Plan (TOP) Timeline</a:t>
            </a:r>
          </a:p>
        </p:txBody>
      </p:sp>
      <p:pic>
        <p:nvPicPr>
          <p:cNvPr id="4" name="Content Placeholder 3"/>
          <p:cNvPicPr>
            <a:picLocks noGrp="1" noChangeAspect="1"/>
          </p:cNvPicPr>
          <p:nvPr>
            <p:ph idx="1"/>
          </p:nvPr>
        </p:nvPicPr>
        <p:blipFill>
          <a:blip r:embed="rId2"/>
          <a:stretch>
            <a:fillRect/>
          </a:stretch>
        </p:blipFill>
        <p:spPr>
          <a:xfrm>
            <a:off x="2564782" y="1279683"/>
            <a:ext cx="4337825" cy="5165337"/>
          </a:xfrm>
          <a:prstGeom prst="rect">
            <a:avLst/>
          </a:prstGeom>
        </p:spPr>
      </p:pic>
    </p:spTree>
    <p:extLst>
      <p:ext uri="{BB962C8B-B14F-4D97-AF65-F5344CB8AC3E}">
        <p14:creationId xmlns:p14="http://schemas.microsoft.com/office/powerpoint/2010/main" val="2771198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38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28649" y="1076325"/>
            <a:ext cx="7886700" cy="608012"/>
          </a:xfrm>
          <a:solidFill>
            <a:srgbClr val="002060"/>
          </a:solidFill>
        </p:spPr>
        <p:txBody>
          <a:bodyPr/>
          <a:lstStyle/>
          <a:p>
            <a:r>
              <a:rPr altLang="en-US" dirty="0" smtClean="0">
                <a:solidFill>
                  <a:schemeClr val="bg1"/>
                </a:solidFill>
              </a:rPr>
              <a:t>2017-2018 DA Schools, where are they now?</a:t>
            </a:r>
          </a:p>
        </p:txBody>
      </p:sp>
      <p:pic>
        <p:nvPicPr>
          <p:cNvPr id="614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37" y="1922463"/>
            <a:ext cx="757872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93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fld id="{479AA268-A880-4024-9BFD-E8E8ADDA35D3}" type="slidenum">
              <a:rPr lang="en-US" altLang="en-US" sz="1200" smtClean="0">
                <a:solidFill>
                  <a:srgbClr val="898989"/>
                </a:solidFill>
              </a:rPr>
              <a:pPr>
                <a:spcBef>
                  <a:spcPct val="0"/>
                </a:spcBef>
                <a:buClrTx/>
                <a:buFontTx/>
                <a:buNone/>
              </a:pPr>
              <a:t>6</a:t>
            </a:fld>
            <a:endParaRPr lang="en-US" altLang="en-US" sz="1200" smtClean="0">
              <a:solidFill>
                <a:srgbClr val="898989"/>
              </a:solidFill>
            </a:endParaRPr>
          </a:p>
        </p:txBody>
      </p:sp>
      <p:sp>
        <p:nvSpPr>
          <p:cNvPr id="6" name="Content Placeholder 2"/>
          <p:cNvSpPr>
            <a:spLocks noGrp="1"/>
          </p:cNvSpPr>
          <p:nvPr>
            <p:ph idx="4294967295"/>
          </p:nvPr>
        </p:nvSpPr>
        <p:spPr>
          <a:xfrm>
            <a:off x="1028700" y="1858963"/>
            <a:ext cx="6591300" cy="3048000"/>
          </a:xfrm>
          <a:noFill/>
          <a:ln w="28575">
            <a:solidFill>
              <a:srgbClr val="002060"/>
            </a:solidFill>
          </a:ln>
        </p:spPr>
        <p:txBody>
          <a:bodyPr/>
          <a:lstStyle/>
          <a:p>
            <a:pPr marL="0" indent="0">
              <a:buNone/>
              <a:defRPr/>
            </a:pPr>
            <a:endParaRPr lang="en-US" sz="400" dirty="0" smtClean="0">
              <a:solidFill>
                <a:srgbClr val="DBAB27"/>
              </a:solidFill>
            </a:endParaRPr>
          </a:p>
          <a:p>
            <a:pPr marL="0" indent="0">
              <a:buNone/>
              <a:defRPr/>
            </a:pPr>
            <a:r>
              <a:rPr lang="en-US" sz="3200" dirty="0" smtClean="0">
                <a:solidFill>
                  <a:srgbClr val="002060"/>
                </a:solidFill>
              </a:rPr>
              <a:t>If </a:t>
            </a:r>
            <a:r>
              <a:rPr lang="en-US" sz="3200" dirty="0">
                <a:solidFill>
                  <a:srgbClr val="002060"/>
                </a:solidFill>
              </a:rPr>
              <a:t>we implement our Bureau of School Improvement mission and vision with fidelity, then </a:t>
            </a:r>
            <a:r>
              <a:rPr lang="en-US" sz="3200" b="1" dirty="0">
                <a:solidFill>
                  <a:srgbClr val="002060"/>
                </a:solidFill>
              </a:rPr>
              <a:t>67%</a:t>
            </a:r>
            <a:r>
              <a:rPr lang="en-US" sz="3200" dirty="0">
                <a:solidFill>
                  <a:srgbClr val="002060"/>
                </a:solidFill>
              </a:rPr>
              <a:t> of Differentiated Accountability (DA) schools will increase their school grade in 2019.</a:t>
            </a:r>
          </a:p>
          <a:p>
            <a:pPr marL="0" indent="0" algn="just">
              <a:buFont typeface="Wingdings" panose="05000000000000000000" pitchFamily="2" charset="2"/>
              <a:buNone/>
              <a:defRPr/>
            </a:pPr>
            <a:endParaRPr lang="en-US" dirty="0">
              <a:solidFill>
                <a:srgbClr val="DBAB27"/>
              </a:solidFill>
            </a:endParaRPr>
          </a:p>
        </p:txBody>
      </p:sp>
      <p:sp>
        <p:nvSpPr>
          <p:cNvPr id="5" name="Title 1"/>
          <p:cNvSpPr txBox="1">
            <a:spLocks/>
          </p:cNvSpPr>
          <p:nvPr/>
        </p:nvSpPr>
        <p:spPr bwMode="auto">
          <a:xfrm>
            <a:off x="1028700" y="1263650"/>
            <a:ext cx="6591300" cy="5953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lang="en-US" sz="3200" b="1" kern="1200">
                <a:ln w="9525">
                  <a:noFill/>
                </a:ln>
                <a:solidFill>
                  <a:srgbClr val="262A63"/>
                </a:solidFill>
                <a:effectLst/>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178"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54"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532"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709"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r>
              <a:rPr lang="en-US" altLang="en-US" dirty="0">
                <a:ln>
                  <a:noFill/>
                </a:ln>
                <a:solidFill>
                  <a:schemeClr val="bg1"/>
                </a:solidFill>
              </a:rPr>
              <a:t>2018-19 BSI Team Goal </a:t>
            </a:r>
            <a:endParaRPr lang="en-US" altLang="en-US" dirty="0" smtClean="0">
              <a:ln>
                <a:noFill/>
              </a:ln>
              <a:solidFill>
                <a:schemeClr val="bg1"/>
              </a:solidFill>
            </a:endParaRPr>
          </a:p>
        </p:txBody>
      </p:sp>
    </p:spTree>
    <p:extLst>
      <p:ext uri="{BB962C8B-B14F-4D97-AF65-F5344CB8AC3E}">
        <p14:creationId xmlns:p14="http://schemas.microsoft.com/office/powerpoint/2010/main" val="1398313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0458" y="2735268"/>
            <a:ext cx="7013575" cy="1076325"/>
          </a:xfrm>
        </p:spPr>
        <p:txBody>
          <a:bodyPr>
            <a:normAutofit fontScale="90000"/>
          </a:bodyPr>
          <a:lstStyle/>
          <a:p>
            <a:pPr eaLnBrk="1" hangingPunct="1"/>
            <a:r>
              <a:rPr lang="en-US" altLang="en-US" dirty="0" smtClean="0"/>
              <a:t>Changes to School Improvement Rule</a:t>
            </a:r>
            <a:endParaRPr altLang="en-US" dirty="0" smtClean="0"/>
          </a:p>
        </p:txBody>
      </p:sp>
    </p:spTree>
    <p:extLst>
      <p:ext uri="{BB962C8B-B14F-4D97-AF65-F5344CB8AC3E}">
        <p14:creationId xmlns:p14="http://schemas.microsoft.com/office/powerpoint/2010/main" val="77896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406403" y="946154"/>
            <a:ext cx="7886700" cy="793751"/>
          </a:xfrm>
          <a:solidFill>
            <a:srgbClr val="002060"/>
          </a:solidFill>
        </p:spPr>
        <p:txBody>
          <a:bodyPr/>
          <a:lstStyle/>
          <a:p>
            <a:pPr algn="ctr"/>
            <a:r>
              <a:rPr altLang="en-US" sz="4000" dirty="0" smtClean="0">
                <a:solidFill>
                  <a:schemeClr val="bg1"/>
                </a:solidFill>
              </a:rPr>
              <a:t>Proposed Changes</a:t>
            </a:r>
          </a:p>
        </p:txBody>
      </p:sp>
      <p:sp>
        <p:nvSpPr>
          <p:cNvPr id="140291" name="Content Placeholder 5"/>
          <p:cNvSpPr>
            <a:spLocks noGrp="1"/>
          </p:cNvSpPr>
          <p:nvPr>
            <p:ph idx="1"/>
          </p:nvPr>
        </p:nvSpPr>
        <p:spPr>
          <a:xfrm>
            <a:off x="406403" y="2001842"/>
            <a:ext cx="8515351" cy="4730751"/>
          </a:xfrm>
        </p:spPr>
        <p:txBody>
          <a:bodyPr>
            <a:normAutofit/>
          </a:bodyPr>
          <a:lstStyle/>
          <a:p>
            <a:pPr marL="0" indent="0">
              <a:buNone/>
            </a:pPr>
            <a:r>
              <a:rPr lang="en-US" dirty="0"/>
              <a:t>The proposed rule:</a:t>
            </a:r>
          </a:p>
          <a:p>
            <a:pPr lvl="0"/>
            <a:r>
              <a:rPr lang="en-US" dirty="0"/>
              <a:t>Eliminates the state designation of TS&amp;I and classifies all Differentiated Accountability </a:t>
            </a:r>
            <a:r>
              <a:rPr lang="en-US" dirty="0" smtClean="0"/>
              <a:t>(DA) schools </a:t>
            </a:r>
            <a:r>
              <a:rPr lang="en-US" dirty="0"/>
              <a:t>as CS&amp;I</a:t>
            </a:r>
            <a:r>
              <a:rPr lang="en-US" dirty="0" smtClean="0"/>
              <a:t>;</a:t>
            </a:r>
          </a:p>
          <a:p>
            <a:pPr lvl="0"/>
            <a:r>
              <a:rPr lang="en-US" dirty="0" smtClean="0"/>
              <a:t>Renames </a:t>
            </a:r>
            <a:r>
              <a:rPr lang="en-US" dirty="0" smtClean="0"/>
              <a:t>DA;</a:t>
            </a:r>
          </a:p>
          <a:p>
            <a:pPr lvl="0"/>
            <a:r>
              <a:rPr lang="en-US" dirty="0" smtClean="0"/>
              <a:t>Adds </a:t>
            </a:r>
            <a:r>
              <a:rPr lang="en-US" dirty="0"/>
              <a:t>a form to notify and receive approval prior to the hiring of a turnaround principal and</a:t>
            </a:r>
          </a:p>
          <a:p>
            <a:pPr lvl="0"/>
            <a:r>
              <a:rPr lang="en-US" dirty="0"/>
              <a:t>Revises incorporated forms used by school districts.</a:t>
            </a:r>
          </a:p>
          <a:p>
            <a:pPr marL="0" indent="0">
              <a:buNone/>
              <a:defRPr/>
            </a:pPr>
            <a:endParaRPr lang="en-US" altLang="en-US" dirty="0"/>
          </a:p>
          <a:p>
            <a:pPr marL="0" indent="0" algn="ctr">
              <a:buNone/>
              <a:defRPr/>
            </a:pPr>
            <a:r>
              <a:rPr lang="en-US" altLang="en-US" b="1" dirty="0" smtClean="0">
                <a:solidFill>
                  <a:schemeClr val="tx2"/>
                </a:solidFill>
              </a:rPr>
              <a:t>Webinar- June 6 at 10:00 a.m.</a:t>
            </a:r>
          </a:p>
          <a:p>
            <a:pPr marL="457178" lvl="1" indent="0">
              <a:buNone/>
              <a:defRPr/>
            </a:pPr>
            <a:endParaRPr lang="en-US" altLang="en-US" dirty="0"/>
          </a:p>
          <a:p>
            <a:pPr marL="0" indent="0">
              <a:buNone/>
              <a:defRPr/>
            </a:pPr>
            <a:endParaRPr lang="en-US" altLang="en-US" dirty="0" smtClean="0"/>
          </a:p>
          <a:p>
            <a:pPr marL="0" indent="0">
              <a:buNone/>
              <a:defRPr/>
            </a:pPr>
            <a:endParaRPr lang="en-US" altLang="en-US" dirty="0" smtClean="0"/>
          </a:p>
        </p:txBody>
      </p:sp>
    </p:spTree>
    <p:extLst>
      <p:ext uri="{BB962C8B-B14F-4D97-AF65-F5344CB8AC3E}">
        <p14:creationId xmlns:p14="http://schemas.microsoft.com/office/powerpoint/2010/main" val="2162148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79" y="973140"/>
            <a:ext cx="8354296" cy="1122363"/>
          </a:xfrm>
          <a:solidFill>
            <a:srgbClr val="002060"/>
          </a:solidFill>
        </p:spPr>
        <p:txBody>
          <a:bodyPr/>
          <a:lstStyle/>
          <a:p>
            <a:r>
              <a:rPr lang="en-US" dirty="0" smtClean="0">
                <a:solidFill>
                  <a:schemeClr val="bg1"/>
                </a:solidFill>
              </a:rPr>
              <a:t>Principal Change Form- </a:t>
            </a:r>
            <a:br>
              <a:rPr lang="en-US" dirty="0" smtClean="0">
                <a:solidFill>
                  <a:schemeClr val="bg1"/>
                </a:solidFill>
              </a:rPr>
            </a:br>
            <a:r>
              <a:rPr lang="en-US" sz="2400" dirty="0">
                <a:solidFill>
                  <a:schemeClr val="bg1"/>
                </a:solidFill>
              </a:rPr>
              <a:t>submit to BSI no later than 10 days prior to the proposed principal hire date</a:t>
            </a:r>
          </a:p>
        </p:txBody>
      </p:sp>
      <p:pic>
        <p:nvPicPr>
          <p:cNvPr id="4" name="Content Placeholder 3"/>
          <p:cNvPicPr>
            <a:picLocks noGrp="1" noChangeAspect="1"/>
          </p:cNvPicPr>
          <p:nvPr>
            <p:ph idx="1"/>
          </p:nvPr>
        </p:nvPicPr>
        <p:blipFill>
          <a:blip r:embed="rId2"/>
          <a:stretch>
            <a:fillRect/>
          </a:stretch>
        </p:blipFill>
        <p:spPr>
          <a:xfrm>
            <a:off x="-247648" y="2095503"/>
            <a:ext cx="8991598" cy="4451499"/>
          </a:xfrm>
          <a:prstGeom prst="rect">
            <a:avLst/>
          </a:prstGeom>
        </p:spPr>
      </p:pic>
    </p:spTree>
    <p:extLst>
      <p:ext uri="{BB962C8B-B14F-4D97-AF65-F5344CB8AC3E}">
        <p14:creationId xmlns:p14="http://schemas.microsoft.com/office/powerpoint/2010/main" val="187196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OEPPTTemplate_Tw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3.xml><?xml version="1.0" encoding="utf-8"?>
<a:theme xmlns:a="http://schemas.openxmlformats.org/drawingml/2006/main" name="2_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2540</TotalTime>
  <Words>4670</Words>
  <Application>Microsoft Office PowerPoint</Application>
  <PresentationFormat>On-screen Show (4:3)</PresentationFormat>
  <Paragraphs>575</Paragraphs>
  <Slides>46</Slides>
  <Notes>30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ＭＳ Ｐゴシック</vt:lpstr>
      <vt:lpstr>ＭＳ Ｐゴシック</vt:lpstr>
      <vt:lpstr>Aharoni</vt:lpstr>
      <vt:lpstr>Arial</vt:lpstr>
      <vt:lpstr>Calibri</vt:lpstr>
      <vt:lpstr>Calibri Light</vt:lpstr>
      <vt:lpstr>Times New Roman</vt:lpstr>
      <vt:lpstr>Trebuchet MS</vt:lpstr>
      <vt:lpstr>Wingdings</vt:lpstr>
      <vt:lpstr>1_DOEPPTTemplate_Two</vt:lpstr>
      <vt:lpstr>FDOE_PPT_template_Standard</vt:lpstr>
      <vt:lpstr>2_FDOE_PPT_template_Standard</vt:lpstr>
      <vt:lpstr>School Improvement Updates School Improvement Plan  and Other Updates</vt:lpstr>
      <vt:lpstr>Mission</vt:lpstr>
      <vt:lpstr>Vision</vt:lpstr>
      <vt:lpstr> </vt:lpstr>
      <vt:lpstr>2017-2018 DA Schools, where are they now?</vt:lpstr>
      <vt:lpstr>PowerPoint Presentation</vt:lpstr>
      <vt:lpstr>Changes to School Improvement Rule</vt:lpstr>
      <vt:lpstr>Proposed Changes</vt:lpstr>
      <vt:lpstr>Principal Change Form-  submit to BSI no later than 10 days prior to the proposed principal hire date</vt:lpstr>
      <vt:lpstr>2019-20 School Improvement Plan Updates</vt:lpstr>
      <vt:lpstr>School Improvement Plan (SIP)</vt:lpstr>
      <vt:lpstr>Requirements for SIPs</vt:lpstr>
      <vt:lpstr>PowerPoint Presentation</vt:lpstr>
      <vt:lpstr>PowerPoint Presentation</vt:lpstr>
      <vt:lpstr>PowerPoint Presentation</vt:lpstr>
      <vt:lpstr>Schoolwide Improvement Plan Resources</vt:lpstr>
      <vt:lpstr>7070 Turnaround School Supplemental Services Allocation (TSSSA)</vt:lpstr>
      <vt:lpstr>PowerPoint Presentation</vt:lpstr>
      <vt:lpstr>TSSSA Timeline &amp; Funding</vt:lpstr>
      <vt:lpstr>TSSSA Service Models</vt:lpstr>
      <vt:lpstr>TSSSA Plan Requirements</vt:lpstr>
      <vt:lpstr>TSSSA Plans</vt:lpstr>
      <vt:lpstr>UniSIG Teacher Recruitment and Retention Allocation</vt:lpstr>
      <vt:lpstr>PowerPoint Presentation</vt:lpstr>
      <vt:lpstr>Important Dates</vt:lpstr>
      <vt:lpstr>Important Dates – May and June </vt:lpstr>
      <vt:lpstr>Important Dates – July and August</vt:lpstr>
      <vt:lpstr>BSI Timeline/Due Dates </vt:lpstr>
      <vt:lpstr>PowerPoint Presentation</vt:lpstr>
      <vt:lpstr>Every Student Succeeds Act (ESSA)</vt:lpstr>
      <vt:lpstr>New ESSA Accountability Provisions</vt:lpstr>
      <vt:lpstr>Florida's ESSA State Plan</vt:lpstr>
      <vt:lpstr>New Federal Index</vt:lpstr>
      <vt:lpstr>Federal Index</vt:lpstr>
      <vt:lpstr>Federal Index Calculated for 10 Subgroups</vt:lpstr>
      <vt:lpstr>Summary of the 2017-18 Baseline Data</vt:lpstr>
      <vt:lpstr>Summary of the 2017-18 Baseline Data</vt:lpstr>
      <vt:lpstr>State, District, and School Report Cards</vt:lpstr>
      <vt:lpstr>PowerPoint Presentation</vt:lpstr>
      <vt:lpstr>PowerPoint Presentation</vt:lpstr>
      <vt:lpstr>PowerPoint Presentation</vt:lpstr>
      <vt:lpstr>PowerPoint Presentation</vt:lpstr>
      <vt:lpstr>PowerPoint Presentation</vt:lpstr>
      <vt:lpstr>PowerPoint Presentation</vt:lpstr>
      <vt:lpstr>Turnaround Option Plan (TOP) Timeline</vt:lpstr>
      <vt:lpstr>PowerPoint Presentation</vt:lpstr>
    </vt:vector>
  </TitlesOfParts>
  <Company>Florida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Succeeds Act (ESSA)</dc:title>
  <dc:creator>Petteway, Sydnie</dc:creator>
  <cp:lastModifiedBy>Sewell, Jeff</cp:lastModifiedBy>
  <cp:revision>71</cp:revision>
  <dcterms:created xsi:type="dcterms:W3CDTF">2019-04-15T12:34:01Z</dcterms:created>
  <dcterms:modified xsi:type="dcterms:W3CDTF">2019-05-14T03:26:35Z</dcterms:modified>
</cp:coreProperties>
</file>